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handoutMasterIdLst>
    <p:handoutMasterId r:id="rId67"/>
  </p:handoutMasterIdLst>
  <p:sldIdLst>
    <p:sldId id="257" r:id="rId2"/>
    <p:sldId id="289" r:id="rId3"/>
    <p:sldId id="290" r:id="rId4"/>
    <p:sldId id="265" r:id="rId5"/>
    <p:sldId id="259" r:id="rId6"/>
    <p:sldId id="260" r:id="rId7"/>
    <p:sldId id="261" r:id="rId8"/>
    <p:sldId id="262" r:id="rId9"/>
    <p:sldId id="263" r:id="rId10"/>
    <p:sldId id="266" r:id="rId11"/>
    <p:sldId id="267" r:id="rId12"/>
    <p:sldId id="327" r:id="rId13"/>
    <p:sldId id="328" r:id="rId14"/>
    <p:sldId id="329" r:id="rId15"/>
    <p:sldId id="330" r:id="rId16"/>
    <p:sldId id="268" r:id="rId17"/>
    <p:sldId id="269" r:id="rId18"/>
    <p:sldId id="336" r:id="rId19"/>
    <p:sldId id="343" r:id="rId20"/>
    <p:sldId id="338" r:id="rId21"/>
    <p:sldId id="339" r:id="rId22"/>
    <p:sldId id="344" r:id="rId23"/>
    <p:sldId id="271" r:id="rId24"/>
    <p:sldId id="272" r:id="rId25"/>
    <p:sldId id="273" r:id="rId26"/>
    <p:sldId id="274" r:id="rId27"/>
    <p:sldId id="275" r:id="rId28"/>
    <p:sldId id="276" r:id="rId29"/>
    <p:sldId id="277" r:id="rId30"/>
    <p:sldId id="278" r:id="rId31"/>
    <p:sldId id="279" r:id="rId32"/>
    <p:sldId id="280" r:id="rId33"/>
    <p:sldId id="345" r:id="rId34"/>
    <p:sldId id="347" r:id="rId35"/>
    <p:sldId id="346" r:id="rId36"/>
    <p:sldId id="349" r:id="rId37"/>
    <p:sldId id="282" r:id="rId38"/>
    <p:sldId id="283" r:id="rId39"/>
    <p:sldId id="332" r:id="rId40"/>
    <p:sldId id="333" r:id="rId41"/>
    <p:sldId id="334" r:id="rId42"/>
    <p:sldId id="335" r:id="rId43"/>
    <p:sldId id="284" r:id="rId44"/>
    <p:sldId id="285" r:id="rId45"/>
    <p:sldId id="286" r:id="rId46"/>
    <p:sldId id="287" r:id="rId47"/>
    <p:sldId id="288"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264" r:id="rId64"/>
    <p:sldId id="348" r:id="rId65"/>
  </p:sldIdLst>
  <p:sldSz cx="9144000" cy="6858000" type="screen4x3"/>
  <p:notesSz cx="6888163" cy="100203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21" autoAdjust="0"/>
    <p:restoredTop sz="94615" autoAdjust="0"/>
  </p:normalViewPr>
  <p:slideViewPr>
    <p:cSldViewPr>
      <p:cViewPr>
        <p:scale>
          <a:sx n="50" d="100"/>
          <a:sy n="50" d="100"/>
        </p:scale>
        <p:origin x="-1008"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id-ID"/>
          </a:p>
        </p:txBody>
      </p:sp>
      <p:sp>
        <p:nvSpPr>
          <p:cNvPr id="3" name="Date Placeholder 2"/>
          <p:cNvSpPr>
            <a:spLocks noGrp="1"/>
          </p:cNvSpPr>
          <p:nvPr>
            <p:ph type="dt" sz="quarter" idx="1"/>
          </p:nvPr>
        </p:nvSpPr>
        <p:spPr>
          <a:xfrm>
            <a:off x="3901698" y="0"/>
            <a:ext cx="2984871" cy="501015"/>
          </a:xfrm>
          <a:prstGeom prst="rect">
            <a:avLst/>
          </a:prstGeom>
        </p:spPr>
        <p:txBody>
          <a:bodyPr vert="horz" lIns="96616" tIns="48308" rIns="96616" bIns="48308" rtlCol="0"/>
          <a:lstStyle>
            <a:lvl1pPr algn="r">
              <a:defRPr sz="1300"/>
            </a:lvl1pPr>
          </a:lstStyle>
          <a:p>
            <a:fld id="{B598F3B3-ABA5-42D6-BC99-F93A3A5A9C8E}" type="datetimeFigureOut">
              <a:rPr lang="id-ID" smtClean="0"/>
              <a:pPr/>
              <a:t>02/10/2017</a:t>
            </a:fld>
            <a:endParaRPr lang="id-ID"/>
          </a:p>
        </p:txBody>
      </p:sp>
      <p:sp>
        <p:nvSpPr>
          <p:cNvPr id="4" name="Footer Placeholder 3"/>
          <p:cNvSpPr>
            <a:spLocks noGrp="1"/>
          </p:cNvSpPr>
          <p:nvPr>
            <p:ph type="ftr" sz="quarter" idx="2"/>
          </p:nvPr>
        </p:nvSpPr>
        <p:spPr>
          <a:xfrm>
            <a:off x="0" y="9517546"/>
            <a:ext cx="2984871" cy="501015"/>
          </a:xfrm>
          <a:prstGeom prst="rect">
            <a:avLst/>
          </a:prstGeom>
        </p:spPr>
        <p:txBody>
          <a:bodyPr vert="horz" lIns="96616" tIns="48308" rIns="96616" bIns="48308" rtlCol="0" anchor="b"/>
          <a:lstStyle>
            <a:lvl1pPr algn="l">
              <a:defRPr sz="1300"/>
            </a:lvl1pPr>
          </a:lstStyle>
          <a:p>
            <a:endParaRPr lang="id-ID"/>
          </a:p>
        </p:txBody>
      </p:sp>
      <p:sp>
        <p:nvSpPr>
          <p:cNvPr id="5" name="Slide Number Placeholder 4"/>
          <p:cNvSpPr>
            <a:spLocks noGrp="1"/>
          </p:cNvSpPr>
          <p:nvPr>
            <p:ph type="sldNum" sz="quarter" idx="3"/>
          </p:nvPr>
        </p:nvSpPr>
        <p:spPr>
          <a:xfrm>
            <a:off x="3901698" y="9517546"/>
            <a:ext cx="2984871" cy="501015"/>
          </a:xfrm>
          <a:prstGeom prst="rect">
            <a:avLst/>
          </a:prstGeom>
        </p:spPr>
        <p:txBody>
          <a:bodyPr vert="horz" lIns="96616" tIns="48308" rIns="96616" bIns="48308" rtlCol="0" anchor="b"/>
          <a:lstStyle>
            <a:lvl1pPr algn="r">
              <a:defRPr sz="1300"/>
            </a:lvl1pPr>
          </a:lstStyle>
          <a:p>
            <a:fld id="{E7AD9C90-4418-4957-83D6-C2F09AAE994D}"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id-ID"/>
          </a:p>
        </p:txBody>
      </p:sp>
      <p:sp>
        <p:nvSpPr>
          <p:cNvPr id="3" name="Date Placeholder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DDA0F023-9B66-429D-B814-AC657ABD841D}" type="datetimeFigureOut">
              <a:rPr lang="id-ID" smtClean="0"/>
              <a:pPr/>
              <a:t>02/10/2017</a:t>
            </a:fld>
            <a:endParaRPr lang="id-ID"/>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id-ID"/>
          </a:p>
        </p:txBody>
      </p:sp>
      <p:sp>
        <p:nvSpPr>
          <p:cNvPr id="5" name="Notes Placeholder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id-ID"/>
          </a:p>
        </p:txBody>
      </p:sp>
      <p:sp>
        <p:nvSpPr>
          <p:cNvPr id="7" name="Slide Number Placeholder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DCA6FAFE-2954-417B-8A1A-5BFACB166BE5}"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AA4C10E5-4DF8-491E-96C1-F63407216378}" type="slidenum">
              <a:rPr lang="en-US"/>
              <a:pPr/>
              <a:t>4</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4DE0CDE-DE6F-4101-BCF8-B1E14344287D}" type="slidenum">
              <a:rPr lang="en-US"/>
              <a:pPr/>
              <a:t>10</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DC3129E2-7527-428D-8C8A-71C3DC62B9C7}"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DDC2E8C-FBEB-4FF8-8EE7-CFAE74B4592A}"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C3129E2-7527-428D-8C8A-71C3DC62B9C7}"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DDC2E8C-FBEB-4FF8-8EE7-CFAE74B4592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C3129E2-7527-428D-8C8A-71C3DC62B9C7}"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DDC2E8C-FBEB-4FF8-8EE7-CFAE74B4592A}"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1625"/>
            <a:ext cx="7772400" cy="1462088"/>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Rectangle 139"/>
          <p:cNvSpPr>
            <a:spLocks noGrp="1" noChangeArrowheads="1"/>
          </p:cNvSpPr>
          <p:nvPr>
            <p:ph type="dt" sz="half" idx="10"/>
          </p:nvPr>
        </p:nvSpPr>
        <p:spPr>
          <a:ln/>
        </p:spPr>
        <p:txBody>
          <a:bodyPr/>
          <a:lstStyle>
            <a:lvl1pPr>
              <a:defRPr/>
            </a:lvl1pPr>
          </a:lstStyle>
          <a:p>
            <a:pPr>
              <a:defRPr/>
            </a:pPr>
            <a:endParaRPr lang="en-US"/>
          </a:p>
        </p:txBody>
      </p:sp>
      <p:sp>
        <p:nvSpPr>
          <p:cNvPr id="7" name="Rectangle 140"/>
          <p:cNvSpPr>
            <a:spLocks noGrp="1" noChangeArrowheads="1"/>
          </p:cNvSpPr>
          <p:nvPr>
            <p:ph type="ftr" sz="quarter" idx="11"/>
          </p:nvPr>
        </p:nvSpPr>
        <p:spPr>
          <a:ln/>
        </p:spPr>
        <p:txBody>
          <a:bodyPr/>
          <a:lstStyle>
            <a:lvl1pPr>
              <a:defRPr/>
            </a:lvl1pPr>
          </a:lstStyle>
          <a:p>
            <a:pPr>
              <a:defRPr/>
            </a:pPr>
            <a:endParaRPr lang="en-US"/>
          </a:p>
        </p:txBody>
      </p:sp>
      <p:sp>
        <p:nvSpPr>
          <p:cNvPr id="8" name="Rectangle 141"/>
          <p:cNvSpPr>
            <a:spLocks noGrp="1" noChangeArrowheads="1"/>
          </p:cNvSpPr>
          <p:nvPr>
            <p:ph type="sldNum" sz="quarter" idx="12"/>
          </p:nvPr>
        </p:nvSpPr>
        <p:spPr>
          <a:ln/>
        </p:spPr>
        <p:txBody>
          <a:bodyPr/>
          <a:lstStyle>
            <a:lvl1pPr>
              <a:defRPr/>
            </a:lvl1pPr>
          </a:lstStyle>
          <a:p>
            <a:pPr>
              <a:defRPr/>
            </a:pPr>
            <a:fld id="{66ECAF4C-8AC6-44CC-AA9E-88B14B0B9B81}"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id-ID"/>
          </a:p>
        </p:txBody>
      </p:sp>
      <p:sp>
        <p:nvSpPr>
          <p:cNvPr id="3" name="Table Placeholder 2"/>
          <p:cNvSpPr>
            <a:spLocks noGrp="1"/>
          </p:cNvSpPr>
          <p:nvPr>
            <p:ph type="tbl" idx="1"/>
          </p:nvPr>
        </p:nvSpPr>
        <p:spPr>
          <a:xfrm>
            <a:off x="566738" y="1752600"/>
            <a:ext cx="8001000" cy="4267200"/>
          </a:xfrm>
        </p:spPr>
        <p:txBody>
          <a:bodyPr/>
          <a:lstStyle/>
          <a:p>
            <a:pPr lvl="0"/>
            <a:endParaRPr lang="id-ID" noProof="0" smtClean="0"/>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4D48DFB0-D3B1-488D-9DEC-1EB7FA5AB87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DC3129E2-7527-428D-8C8A-71C3DC62B9C7}"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DDC2E8C-FBEB-4FF8-8EE7-CFAE74B4592A}"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3129E2-7527-428D-8C8A-71C3DC62B9C7}"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DDC2E8C-FBEB-4FF8-8EE7-CFAE74B4592A}"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DC3129E2-7527-428D-8C8A-71C3DC62B9C7}"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DDC2E8C-FBEB-4FF8-8EE7-CFAE74B4592A}"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DC3129E2-7527-428D-8C8A-71C3DC62B9C7}" type="datetimeFigureOut">
              <a:rPr lang="id-ID" smtClean="0"/>
              <a:pPr/>
              <a:t>02/10/2017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DDC2E8C-FBEB-4FF8-8EE7-CFAE74B4592A}"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DC3129E2-7527-428D-8C8A-71C3DC62B9C7}" type="datetimeFigureOut">
              <a:rPr lang="id-ID" smtClean="0"/>
              <a:pPr/>
              <a:t>02/10/2017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DDC2E8C-FBEB-4FF8-8EE7-CFAE74B4592A}"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3129E2-7527-428D-8C8A-71C3DC62B9C7}" type="datetimeFigureOut">
              <a:rPr lang="id-ID" smtClean="0"/>
              <a:pPr/>
              <a:t>02/10/2017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DDC2E8C-FBEB-4FF8-8EE7-CFAE74B4592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129E2-7527-428D-8C8A-71C3DC62B9C7}"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DDC2E8C-FBEB-4FF8-8EE7-CFAE74B4592A}"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129E2-7527-428D-8C8A-71C3DC62B9C7}"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DDC2E8C-FBEB-4FF8-8EE7-CFAE74B4592A}"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129E2-7527-428D-8C8A-71C3DC62B9C7}" type="datetimeFigureOut">
              <a:rPr lang="id-ID" smtClean="0"/>
              <a:pPr/>
              <a:t>02/10/2017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DC2E8C-FBEB-4FF8-8EE7-CFAE74B4592A}"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images.google.co.id/imgres?imgurl=http://www.aarrgghh.com/media/cash.jpg&amp;imgrefurl=http://www.aarrgghh.com/media/cash.html&amp;h=328&amp;w=497&amp;sz=78&amp;hl=id&amp;start=1&amp;tbnid=sc3dfHP55Mb4jM:&amp;tbnh=86&amp;tbnw=130&amp;prev=/images?q=cash&amp;svnum=10&amp;hl=id&amp;lr=&amp;sa=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8.v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9.v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482" name="Picture 4" descr="57285"/>
          <p:cNvPicPr>
            <a:picLocks noChangeAspect="1" noChangeArrowheads="1"/>
          </p:cNvPicPr>
          <p:nvPr/>
        </p:nvPicPr>
        <p:blipFill>
          <a:blip r:embed="rId2" cstate="print"/>
          <a:srcRect/>
          <a:stretch>
            <a:fillRect/>
          </a:stretch>
        </p:blipFill>
        <p:spPr bwMode="auto">
          <a:xfrm>
            <a:off x="7072330" y="1000108"/>
            <a:ext cx="1822450" cy="2324100"/>
          </a:xfrm>
          <a:prstGeom prst="rect">
            <a:avLst/>
          </a:prstGeom>
          <a:noFill/>
          <a:ln w="9525">
            <a:noFill/>
            <a:miter lim="800000"/>
            <a:headEnd/>
            <a:tailEnd/>
          </a:ln>
        </p:spPr>
      </p:pic>
      <p:sp>
        <p:nvSpPr>
          <p:cNvPr id="3074" name="Rectangle 2"/>
          <p:cNvSpPr>
            <a:spLocks noGrp="1" noChangeArrowheads="1"/>
          </p:cNvSpPr>
          <p:nvPr>
            <p:ph type="ctrTitle"/>
          </p:nvPr>
        </p:nvSpPr>
        <p:spPr>
          <a:xfrm>
            <a:off x="714348" y="642918"/>
            <a:ext cx="6100778" cy="822325"/>
          </a:xfrm>
        </p:spPr>
        <p:txBody>
          <a:bodyPr>
            <a:normAutofit/>
          </a:bodyPr>
          <a:lstStyle/>
          <a:p>
            <a:pPr eaLnBrk="1" hangingPunct="1"/>
            <a:r>
              <a:rPr lang="id-ID" dirty="0" smtClean="0"/>
              <a:t>AKUNTANSI UNTUK </a:t>
            </a:r>
            <a:r>
              <a:rPr lang="en-US" dirty="0" smtClean="0"/>
              <a:t> KAS</a:t>
            </a:r>
          </a:p>
        </p:txBody>
      </p:sp>
      <p:pic>
        <p:nvPicPr>
          <p:cNvPr id="20484" name="Picture 3" descr="57265"/>
          <p:cNvPicPr>
            <a:picLocks noChangeAspect="1" noChangeArrowheads="1"/>
          </p:cNvPicPr>
          <p:nvPr/>
        </p:nvPicPr>
        <p:blipFill>
          <a:blip r:embed="rId3" cstate="print"/>
          <a:srcRect/>
          <a:stretch>
            <a:fillRect/>
          </a:stretch>
        </p:blipFill>
        <p:spPr bwMode="auto">
          <a:xfrm>
            <a:off x="5572132" y="2000240"/>
            <a:ext cx="1905000" cy="2438400"/>
          </a:xfrm>
          <a:prstGeom prst="rect">
            <a:avLst/>
          </a:prstGeom>
          <a:noFill/>
          <a:ln w="9525">
            <a:noFill/>
            <a:miter lim="800000"/>
            <a:headEnd/>
            <a:tailEnd/>
          </a:ln>
        </p:spPr>
      </p:pic>
      <p:pic>
        <p:nvPicPr>
          <p:cNvPr id="20485" name="Picture 5" descr="57250"/>
          <p:cNvPicPr>
            <a:picLocks noChangeAspect="1" noChangeArrowheads="1"/>
          </p:cNvPicPr>
          <p:nvPr/>
        </p:nvPicPr>
        <p:blipFill>
          <a:blip r:embed="rId4" cstate="print"/>
          <a:srcRect/>
          <a:stretch>
            <a:fillRect/>
          </a:stretch>
        </p:blipFill>
        <p:spPr bwMode="auto">
          <a:xfrm>
            <a:off x="6929454" y="2928934"/>
            <a:ext cx="1663700" cy="2362200"/>
          </a:xfrm>
          <a:prstGeom prst="rect">
            <a:avLst/>
          </a:prstGeom>
          <a:noFill/>
          <a:ln w="9525">
            <a:noFill/>
            <a:miter lim="800000"/>
            <a:headEnd/>
            <a:tailEnd/>
          </a:ln>
        </p:spPr>
      </p:pic>
      <p:sp>
        <p:nvSpPr>
          <p:cNvPr id="20486" name="Rectangle 8"/>
          <p:cNvSpPr>
            <a:spLocks noChangeArrowheads="1"/>
          </p:cNvSpPr>
          <p:nvPr/>
        </p:nvSpPr>
        <p:spPr bwMode="auto">
          <a:xfrm>
            <a:off x="304800" y="4572008"/>
            <a:ext cx="5838836" cy="1500198"/>
          </a:xfrm>
          <a:prstGeom prst="rect">
            <a:avLst/>
          </a:prstGeom>
          <a:noFill/>
          <a:ln w="57150" cmpd="thickThin">
            <a:noFill/>
            <a:miter lim="800000"/>
            <a:headEnd/>
            <a:tailEnd/>
          </a:ln>
        </p:spPr>
        <p:txBody>
          <a:bodyPr wrap="none" anchor="ctr"/>
          <a:lstStyle/>
          <a:p>
            <a:r>
              <a:rPr lang="id-ID" sz="2800" b="1" dirty="0" smtClean="0"/>
              <a:t>Moh. Amin</a:t>
            </a:r>
            <a:endParaRPr lang="en-US" sz="2800" b="1" dirty="0"/>
          </a:p>
          <a:p>
            <a:r>
              <a:rPr lang="en-US" sz="2800" b="1" dirty="0" err="1"/>
              <a:t>Jurusan</a:t>
            </a:r>
            <a:r>
              <a:rPr lang="en-US" sz="2800" b="1" dirty="0"/>
              <a:t> </a:t>
            </a:r>
            <a:r>
              <a:rPr lang="en-US" sz="2800" b="1" dirty="0" err="1"/>
              <a:t>Akuntansi</a:t>
            </a:r>
            <a:endParaRPr lang="en-US" sz="2800" b="1" dirty="0"/>
          </a:p>
          <a:p>
            <a:r>
              <a:rPr lang="en-US" sz="2800" b="1" dirty="0" err="1"/>
              <a:t>Fakultas</a:t>
            </a:r>
            <a:r>
              <a:rPr lang="en-US" sz="2800" b="1" dirty="0"/>
              <a:t> </a:t>
            </a:r>
            <a:r>
              <a:rPr lang="en-US" sz="2800" b="1" dirty="0" err="1"/>
              <a:t>Ekonomi</a:t>
            </a:r>
            <a:r>
              <a:rPr lang="en-US" sz="2800" b="1" dirty="0"/>
              <a:t> - </a:t>
            </a:r>
            <a:r>
              <a:rPr lang="en-US" sz="2800" b="1" dirty="0" smtClean="0"/>
              <a:t>UN</a:t>
            </a:r>
            <a:r>
              <a:rPr lang="id-ID" sz="2800" b="1" dirty="0" smtClean="0"/>
              <a:t>ISMA</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150939" y="533400"/>
            <a:ext cx="6635771" cy="1065213"/>
          </a:xfrm>
          <a:solidFill>
            <a:srgbClr val="FFFF00"/>
          </a:solidFill>
        </p:spPr>
        <p:txBody>
          <a:bodyPr/>
          <a:lstStyle/>
          <a:p>
            <a:pPr algn="l" eaLnBrk="1" hangingPunct="1"/>
            <a:r>
              <a:rPr lang="en-US" sz="2800" b="1" dirty="0" smtClean="0">
                <a:solidFill>
                  <a:schemeClr val="folHlink"/>
                </a:solidFill>
              </a:rPr>
              <a:t>KARAKTERISTIK </a:t>
            </a:r>
            <a:r>
              <a:rPr lang="en-US" sz="2800" b="1" dirty="0" smtClean="0">
                <a:solidFill>
                  <a:schemeClr val="folHlink"/>
                </a:solidFill>
                <a:sym typeface="Wingdings 3" pitchFamily="18" charset="2"/>
              </a:rPr>
              <a:t>SEBAGAI ALAT BAYAR :</a:t>
            </a:r>
          </a:p>
        </p:txBody>
      </p:sp>
      <p:sp>
        <p:nvSpPr>
          <p:cNvPr id="8195" name="Rectangle 3"/>
          <p:cNvSpPr>
            <a:spLocks noGrp="1" noChangeArrowheads="1"/>
          </p:cNvSpPr>
          <p:nvPr>
            <p:ph type="body" idx="1"/>
          </p:nvPr>
        </p:nvSpPr>
        <p:spPr>
          <a:xfrm>
            <a:off x="1428728" y="2000240"/>
            <a:ext cx="6675460" cy="1106487"/>
          </a:xfrm>
          <a:solidFill>
            <a:schemeClr val="accent6">
              <a:lumMod val="60000"/>
              <a:lumOff val="40000"/>
            </a:schemeClr>
          </a:solidFill>
        </p:spPr>
        <p:txBody>
          <a:bodyPr/>
          <a:lstStyle/>
          <a:p>
            <a:pPr eaLnBrk="1" hangingPunct="1"/>
            <a:r>
              <a:rPr lang="en-US" sz="2400" dirty="0" smtClean="0">
                <a:solidFill>
                  <a:srgbClr val="002060"/>
                </a:solidFill>
              </a:rPr>
              <a:t>MUDAH DIPINDAH TANGANKAN</a:t>
            </a:r>
          </a:p>
          <a:p>
            <a:pPr eaLnBrk="1" hangingPunct="1"/>
            <a:r>
              <a:rPr lang="en-US" sz="2400" dirty="0" smtClean="0">
                <a:solidFill>
                  <a:srgbClr val="002060"/>
                </a:solidFill>
              </a:rPr>
              <a:t>TIDAK ADA IDENTITAS PEMILIK</a:t>
            </a:r>
          </a:p>
        </p:txBody>
      </p:sp>
      <p:sp>
        <p:nvSpPr>
          <p:cNvPr id="8196" name="AutoShape 4"/>
          <p:cNvSpPr>
            <a:spLocks noChangeArrowheads="1"/>
          </p:cNvSpPr>
          <p:nvPr/>
        </p:nvSpPr>
        <p:spPr bwMode="auto">
          <a:xfrm>
            <a:off x="457200" y="2590800"/>
            <a:ext cx="733425" cy="1214438"/>
          </a:xfrm>
          <a:prstGeom prst="curvedRightArrow">
            <a:avLst>
              <a:gd name="adj1" fmla="val 33117"/>
              <a:gd name="adj2" fmla="val 66234"/>
              <a:gd name="adj3" fmla="val 33333"/>
            </a:avLst>
          </a:prstGeom>
          <a:solidFill>
            <a:schemeClr val="folHlink"/>
          </a:solidFill>
          <a:ln w="9525">
            <a:solidFill>
              <a:schemeClr val="tx1"/>
            </a:solidFill>
            <a:miter lim="800000"/>
            <a:headEnd/>
            <a:tailEnd/>
          </a:ln>
        </p:spPr>
        <p:txBody>
          <a:bodyPr wrap="none" anchor="ctr"/>
          <a:lstStyle/>
          <a:p>
            <a:endParaRPr lang="id-ID"/>
          </a:p>
        </p:txBody>
      </p:sp>
      <p:sp>
        <p:nvSpPr>
          <p:cNvPr id="8197" name="Text Box 5"/>
          <p:cNvSpPr txBox="1">
            <a:spLocks noChangeArrowheads="1"/>
          </p:cNvSpPr>
          <p:nvPr/>
        </p:nvSpPr>
        <p:spPr bwMode="auto">
          <a:xfrm>
            <a:off x="1295400" y="3276600"/>
            <a:ext cx="6019800" cy="2062103"/>
          </a:xfrm>
          <a:prstGeom prst="rect">
            <a:avLst/>
          </a:prstGeom>
          <a:gradFill rotWithShape="1">
            <a:gsLst>
              <a:gs pos="0">
                <a:srgbClr val="FFFFFF"/>
              </a:gs>
              <a:gs pos="100000">
                <a:srgbClr val="99CCFF"/>
              </a:gs>
            </a:gsLst>
            <a:lin ang="0" scaled="1"/>
          </a:gradFill>
          <a:ln w="57150">
            <a:solidFill>
              <a:schemeClr val="tx2"/>
            </a:solidFill>
            <a:miter lim="800000"/>
            <a:headEnd/>
            <a:tailEnd/>
          </a:ln>
        </p:spPr>
        <p:txBody>
          <a:bodyPr>
            <a:spAutoFit/>
          </a:bodyPr>
          <a:lstStyle/>
          <a:p>
            <a:r>
              <a:rPr lang="en-US" dirty="0">
                <a:solidFill>
                  <a:srgbClr val="C00000"/>
                </a:solidFill>
                <a:latin typeface="Arial Black" pitchFamily="34" charset="0"/>
              </a:rPr>
              <a:t>PERLU PENGENDALIAN INTERN :</a:t>
            </a:r>
          </a:p>
          <a:p>
            <a:pPr>
              <a:buFontTx/>
              <a:buChar char="-"/>
            </a:pPr>
            <a:r>
              <a:rPr lang="en-US" sz="2000" dirty="0">
                <a:solidFill>
                  <a:srgbClr val="C00000"/>
                </a:solidFill>
                <a:latin typeface="Arial Black" pitchFamily="34" charset="0"/>
              </a:rPr>
              <a:t> </a:t>
            </a:r>
            <a:r>
              <a:rPr lang="en-US" dirty="0">
                <a:solidFill>
                  <a:srgbClr val="C00000"/>
                </a:solidFill>
                <a:latin typeface="Arial Black" pitchFamily="34" charset="0"/>
              </a:rPr>
              <a:t>PERENCANAAN ARUS KAS</a:t>
            </a:r>
          </a:p>
          <a:p>
            <a:pPr>
              <a:buFontTx/>
              <a:buChar char="-"/>
            </a:pPr>
            <a:r>
              <a:rPr lang="en-US" dirty="0">
                <a:solidFill>
                  <a:srgbClr val="C00000"/>
                </a:solidFill>
                <a:latin typeface="Arial Black" pitchFamily="34" charset="0"/>
              </a:rPr>
              <a:t> PENGENDALIAN PENERIMAAN DAN  </a:t>
            </a:r>
          </a:p>
          <a:p>
            <a:r>
              <a:rPr lang="en-US" dirty="0">
                <a:solidFill>
                  <a:srgbClr val="C00000"/>
                </a:solidFill>
                <a:latin typeface="Arial Black" pitchFamily="34" charset="0"/>
              </a:rPr>
              <a:t>  PENGELUARAN KAS</a:t>
            </a:r>
          </a:p>
          <a:p>
            <a:pPr>
              <a:buFontTx/>
              <a:buChar char="-"/>
            </a:pPr>
            <a:r>
              <a:rPr lang="en-US" dirty="0">
                <a:solidFill>
                  <a:srgbClr val="C00000"/>
                </a:solidFill>
                <a:latin typeface="Arial Black" pitchFamily="34" charset="0"/>
              </a:rPr>
              <a:t> PENGENDALIAN KAS MELALUI KAS KECIL</a:t>
            </a:r>
          </a:p>
          <a:p>
            <a:r>
              <a:rPr lang="en-US" dirty="0">
                <a:solidFill>
                  <a:srgbClr val="C00000"/>
                </a:solidFill>
                <a:latin typeface="Arial Black" pitchFamily="34" charset="0"/>
              </a:rPr>
              <a:t>- REKONSILIASI BANK</a:t>
            </a:r>
          </a:p>
          <a:p>
            <a:pPr>
              <a:buFontTx/>
              <a:buChar cha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0-#ppt_w/2"/>
                                          </p:val>
                                        </p:tav>
                                        <p:tav tm="100000">
                                          <p:val>
                                            <p:strVal val="#ppt_x"/>
                                          </p:val>
                                        </p:tav>
                                      </p:tavLst>
                                    </p:anim>
                                    <p:anim calcmode="lin" valueType="num">
                                      <p:cBhvr additive="base">
                                        <p:cTn id="8" dur="500" fill="hold"/>
                                        <p:tgtEl>
                                          <p:spTgt spid="819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195">
                                            <p:bg/>
                                          </p:spTgt>
                                        </p:tgtEl>
                                        <p:attrNameLst>
                                          <p:attrName>style.visibility</p:attrName>
                                        </p:attrNameLst>
                                      </p:cBhvr>
                                      <p:to>
                                        <p:strVal val="visible"/>
                                      </p:to>
                                    </p:set>
                                    <p:anim calcmode="lin" valueType="num">
                                      <p:cBhvr additive="base">
                                        <p:cTn id="13" dur="500" fill="hold"/>
                                        <p:tgtEl>
                                          <p:spTgt spid="8195">
                                            <p:bg/>
                                          </p:spTgt>
                                        </p:tgtEl>
                                        <p:attrNameLst>
                                          <p:attrName>ppt_x</p:attrName>
                                        </p:attrNameLst>
                                      </p:cBhvr>
                                      <p:tavLst>
                                        <p:tav tm="0">
                                          <p:val>
                                            <p:strVal val="1+#ppt_w/2"/>
                                          </p:val>
                                        </p:tav>
                                        <p:tav tm="100000">
                                          <p:val>
                                            <p:strVal val="#ppt_x"/>
                                          </p:val>
                                        </p:tav>
                                      </p:tavLst>
                                    </p:anim>
                                    <p:anim calcmode="lin" valueType="num">
                                      <p:cBhvr additive="base">
                                        <p:cTn id="14" dur="500" fill="hold"/>
                                        <p:tgtEl>
                                          <p:spTgt spid="8195">
                                            <p:bg/>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195">
                                            <p:txEl>
                                              <p:pRg st="0" end="0"/>
                                            </p:txEl>
                                          </p:spTgt>
                                        </p:tgtEl>
                                        <p:attrNameLst>
                                          <p:attrName>style.visibility</p:attrName>
                                        </p:attrNameLst>
                                      </p:cBhvr>
                                      <p:to>
                                        <p:strVal val="visible"/>
                                      </p:to>
                                    </p:set>
                                    <p:anim calcmode="lin" valueType="num">
                                      <p:cBhvr additive="base">
                                        <p:cTn id="19" dur="500" fill="hold"/>
                                        <p:tgtEl>
                                          <p:spTgt spid="8195">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195">
                                            <p:txEl>
                                              <p:pRg st="1" end="1"/>
                                            </p:txEl>
                                          </p:spTgt>
                                        </p:tgtEl>
                                        <p:attrNameLst>
                                          <p:attrName>style.visibility</p:attrName>
                                        </p:attrNameLst>
                                      </p:cBhvr>
                                      <p:to>
                                        <p:strVal val="visible"/>
                                      </p:to>
                                    </p:set>
                                    <p:anim calcmode="lin" valueType="num">
                                      <p:cBhvr additive="base">
                                        <p:cTn id="25" dur="500" fill="hold"/>
                                        <p:tgtEl>
                                          <p:spTgt spid="8195">
                                            <p:txEl>
                                              <p:pRg st="1" end="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1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8196"/>
                                        </p:tgtEl>
                                        <p:attrNameLst>
                                          <p:attrName>style.visibility</p:attrName>
                                        </p:attrNameLst>
                                      </p:cBhvr>
                                      <p:to>
                                        <p:strVal val="visible"/>
                                      </p:to>
                                    </p:set>
                                    <p:anim calcmode="lin" valueType="num">
                                      <p:cBhvr additive="base">
                                        <p:cTn id="31" dur="500" fill="hold"/>
                                        <p:tgtEl>
                                          <p:spTgt spid="8196"/>
                                        </p:tgtEl>
                                        <p:attrNameLst>
                                          <p:attrName>ppt_x</p:attrName>
                                        </p:attrNameLst>
                                      </p:cBhvr>
                                      <p:tavLst>
                                        <p:tav tm="0">
                                          <p:val>
                                            <p:strVal val="#ppt_x"/>
                                          </p:val>
                                        </p:tav>
                                        <p:tav tm="100000">
                                          <p:val>
                                            <p:strVal val="#ppt_x"/>
                                          </p:val>
                                        </p:tav>
                                      </p:tavLst>
                                    </p:anim>
                                    <p:anim calcmode="lin" valueType="num">
                                      <p:cBhvr additive="base">
                                        <p:cTn id="32" dur="500" fill="hold"/>
                                        <p:tgtEl>
                                          <p:spTgt spid="8196"/>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8197"/>
                                        </p:tgtEl>
                                        <p:attrNameLst>
                                          <p:attrName>style.visibility</p:attrName>
                                        </p:attrNameLst>
                                      </p:cBhvr>
                                      <p:to>
                                        <p:strVal val="visible"/>
                                      </p:to>
                                    </p:set>
                                    <p:animEffect transition="in" filter="diamond(in)">
                                      <p:cBhvr>
                                        <p:cTn id="37" dur="1000"/>
                                        <p:tgtEl>
                                          <p:spTgt spid="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nimBg="1"/>
      <p:bldP spid="8195" grpId="0" build="p" animBg="1"/>
      <p:bldP spid="8196" grpId="0" animBg="1"/>
      <p:bldP spid="819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1"/>
          <p:cNvSpPr>
            <a:spLocks noChangeArrowheads="1"/>
          </p:cNvSpPr>
          <p:nvPr/>
        </p:nvSpPr>
        <p:spPr bwMode="auto">
          <a:xfrm>
            <a:off x="3348038" y="5229225"/>
            <a:ext cx="5327650" cy="1008063"/>
          </a:xfrm>
          <a:prstGeom prst="rect">
            <a:avLst/>
          </a:prstGeom>
          <a:solidFill>
            <a:srgbClr val="FFC5C5"/>
          </a:solidFill>
          <a:ln w="9525">
            <a:solidFill>
              <a:schemeClr val="tx1"/>
            </a:solidFill>
            <a:miter lim="800000"/>
            <a:headEnd/>
            <a:tailEnd/>
          </a:ln>
        </p:spPr>
        <p:txBody>
          <a:bodyPr wrap="none" anchor="ctr"/>
          <a:lstStyle/>
          <a:p>
            <a:endParaRPr lang="id-ID"/>
          </a:p>
        </p:txBody>
      </p:sp>
      <p:sp>
        <p:nvSpPr>
          <p:cNvPr id="10243" name="Rectangle 9"/>
          <p:cNvSpPr>
            <a:spLocks noChangeArrowheads="1"/>
          </p:cNvSpPr>
          <p:nvPr/>
        </p:nvSpPr>
        <p:spPr bwMode="auto">
          <a:xfrm>
            <a:off x="3348038" y="3933825"/>
            <a:ext cx="5327650" cy="1079500"/>
          </a:xfrm>
          <a:prstGeom prst="rect">
            <a:avLst/>
          </a:prstGeom>
          <a:solidFill>
            <a:srgbClr val="FFC5C5"/>
          </a:solidFill>
          <a:ln w="9525">
            <a:solidFill>
              <a:schemeClr val="tx1"/>
            </a:solidFill>
            <a:miter lim="800000"/>
            <a:headEnd/>
            <a:tailEnd/>
          </a:ln>
        </p:spPr>
        <p:txBody>
          <a:bodyPr wrap="none" anchor="ctr"/>
          <a:lstStyle/>
          <a:p>
            <a:endParaRPr lang="id-ID"/>
          </a:p>
        </p:txBody>
      </p:sp>
      <p:sp>
        <p:nvSpPr>
          <p:cNvPr id="10244" name="Rectangle 7"/>
          <p:cNvSpPr>
            <a:spLocks noChangeArrowheads="1"/>
          </p:cNvSpPr>
          <p:nvPr/>
        </p:nvSpPr>
        <p:spPr bwMode="auto">
          <a:xfrm>
            <a:off x="755650" y="4797425"/>
            <a:ext cx="1584325" cy="647700"/>
          </a:xfrm>
          <a:prstGeom prst="rect">
            <a:avLst/>
          </a:prstGeom>
          <a:solidFill>
            <a:srgbClr val="FFC5C5"/>
          </a:solidFill>
          <a:ln w="9525">
            <a:solidFill>
              <a:schemeClr val="tx1"/>
            </a:solidFill>
            <a:miter lim="800000"/>
            <a:headEnd/>
            <a:tailEnd/>
          </a:ln>
        </p:spPr>
        <p:txBody>
          <a:bodyPr wrap="none" anchor="ctr"/>
          <a:lstStyle/>
          <a:p>
            <a:endParaRPr lang="id-ID"/>
          </a:p>
        </p:txBody>
      </p:sp>
      <p:sp>
        <p:nvSpPr>
          <p:cNvPr id="10245" name="Rectangle 2"/>
          <p:cNvSpPr>
            <a:spLocks noGrp="1" noChangeArrowheads="1"/>
          </p:cNvSpPr>
          <p:nvPr>
            <p:ph type="ctrTitle"/>
          </p:nvPr>
        </p:nvSpPr>
        <p:spPr>
          <a:xfrm>
            <a:off x="611188" y="333375"/>
            <a:ext cx="7772400" cy="493713"/>
          </a:xfrm>
        </p:spPr>
        <p:txBody>
          <a:bodyPr/>
          <a:lstStyle/>
          <a:p>
            <a:pPr eaLnBrk="1" hangingPunct="1"/>
            <a:r>
              <a:rPr lang="en-US" sz="2300" dirty="0" err="1" smtClean="0"/>
              <a:t>Sistem</a:t>
            </a:r>
            <a:r>
              <a:rPr lang="en-US" sz="2300" dirty="0" smtClean="0"/>
              <a:t> </a:t>
            </a:r>
            <a:r>
              <a:rPr lang="en-US" sz="2300" dirty="0" err="1" smtClean="0"/>
              <a:t>Pengendalian</a:t>
            </a:r>
            <a:r>
              <a:rPr lang="en-US" sz="2300" dirty="0" smtClean="0"/>
              <a:t> Internal </a:t>
            </a:r>
            <a:r>
              <a:rPr lang="en-US" sz="2300" dirty="0" err="1" smtClean="0"/>
              <a:t>terhadap</a:t>
            </a:r>
            <a:r>
              <a:rPr lang="en-US" sz="2300" dirty="0" smtClean="0"/>
              <a:t> </a:t>
            </a:r>
            <a:r>
              <a:rPr lang="en-US" sz="2300" dirty="0" err="1" smtClean="0"/>
              <a:t>Kas</a:t>
            </a:r>
            <a:endParaRPr lang="en-US" sz="2300" dirty="0" smtClean="0"/>
          </a:p>
        </p:txBody>
      </p:sp>
      <p:sp>
        <p:nvSpPr>
          <p:cNvPr id="10246" name="Rectangle 4"/>
          <p:cNvSpPr>
            <a:spLocks noGrp="1" noChangeArrowheads="1"/>
          </p:cNvSpPr>
          <p:nvPr>
            <p:ph type="subTitle" idx="1"/>
          </p:nvPr>
        </p:nvSpPr>
        <p:spPr>
          <a:xfrm>
            <a:off x="684213" y="908050"/>
            <a:ext cx="7702550" cy="5256213"/>
          </a:xfrm>
        </p:spPr>
        <p:txBody>
          <a:bodyPr/>
          <a:lstStyle/>
          <a:p>
            <a:pPr marL="533400" indent="-533400" eaLnBrk="1" hangingPunct="1"/>
            <a:r>
              <a:rPr lang="en-US" sz="1800" dirty="0" err="1" smtClean="0">
                <a:solidFill>
                  <a:srgbClr val="002060"/>
                </a:solidFill>
              </a:rPr>
              <a:t>Adalah</a:t>
            </a:r>
            <a:r>
              <a:rPr lang="en-US" sz="1800" dirty="0" smtClean="0">
                <a:solidFill>
                  <a:srgbClr val="002060"/>
                </a:solidFill>
              </a:rPr>
              <a:t> </a:t>
            </a:r>
            <a:r>
              <a:rPr lang="en-US" sz="1800" dirty="0" err="1" smtClean="0">
                <a:solidFill>
                  <a:srgbClr val="002060"/>
                </a:solidFill>
              </a:rPr>
              <a:t>semua</a:t>
            </a:r>
            <a:r>
              <a:rPr lang="en-US" sz="1800" dirty="0" smtClean="0">
                <a:solidFill>
                  <a:srgbClr val="002060"/>
                </a:solidFill>
              </a:rPr>
              <a:t> </a:t>
            </a:r>
            <a:r>
              <a:rPr lang="en-US" sz="1800" dirty="0" err="1" smtClean="0">
                <a:solidFill>
                  <a:srgbClr val="002060"/>
                </a:solidFill>
              </a:rPr>
              <a:t>sarana</a:t>
            </a:r>
            <a:r>
              <a:rPr lang="en-US" sz="1800" dirty="0" smtClean="0">
                <a:solidFill>
                  <a:srgbClr val="002060"/>
                </a:solidFill>
              </a:rPr>
              <a:t>, </a:t>
            </a:r>
            <a:r>
              <a:rPr lang="en-US" sz="1800" dirty="0" err="1" smtClean="0">
                <a:solidFill>
                  <a:srgbClr val="002060"/>
                </a:solidFill>
              </a:rPr>
              <a:t>alat</a:t>
            </a:r>
            <a:r>
              <a:rPr lang="en-US" sz="1800" dirty="0" smtClean="0">
                <a:solidFill>
                  <a:srgbClr val="002060"/>
                </a:solidFill>
              </a:rPr>
              <a:t>, </a:t>
            </a:r>
            <a:r>
              <a:rPr lang="en-US" sz="1800" dirty="0" err="1" smtClean="0">
                <a:solidFill>
                  <a:srgbClr val="002060"/>
                </a:solidFill>
              </a:rPr>
              <a:t>mekanisme</a:t>
            </a:r>
            <a:r>
              <a:rPr lang="en-US" sz="1800" dirty="0" smtClean="0">
                <a:solidFill>
                  <a:srgbClr val="002060"/>
                </a:solidFill>
              </a:rPr>
              <a:t> yang </a:t>
            </a:r>
            <a:r>
              <a:rPr lang="en-US" sz="1800" dirty="0" err="1" smtClean="0">
                <a:solidFill>
                  <a:srgbClr val="002060"/>
                </a:solidFill>
              </a:rPr>
              <a:t>digunakan</a:t>
            </a:r>
            <a:r>
              <a:rPr lang="en-US" sz="1800" dirty="0" smtClean="0">
                <a:solidFill>
                  <a:srgbClr val="002060"/>
                </a:solidFill>
              </a:rPr>
              <a:t> </a:t>
            </a:r>
            <a:r>
              <a:rPr lang="en-US" sz="1800" dirty="0" err="1" smtClean="0">
                <a:solidFill>
                  <a:srgbClr val="002060"/>
                </a:solidFill>
              </a:rPr>
              <a:t>oleh</a:t>
            </a:r>
            <a:r>
              <a:rPr lang="en-US" sz="1800" dirty="0" smtClean="0">
                <a:solidFill>
                  <a:srgbClr val="002060"/>
                </a:solidFill>
              </a:rPr>
              <a:t> </a:t>
            </a:r>
            <a:r>
              <a:rPr lang="en-US" sz="1800" dirty="0" err="1" smtClean="0">
                <a:solidFill>
                  <a:srgbClr val="002060"/>
                </a:solidFill>
              </a:rPr>
              <a:t>perusahaan</a:t>
            </a:r>
            <a:r>
              <a:rPr lang="en-US" sz="1800" dirty="0" smtClean="0">
                <a:solidFill>
                  <a:srgbClr val="002060"/>
                </a:solidFill>
              </a:rPr>
              <a:t> </a:t>
            </a:r>
            <a:r>
              <a:rPr lang="en-US" sz="1800" dirty="0" err="1" smtClean="0">
                <a:solidFill>
                  <a:srgbClr val="002060"/>
                </a:solidFill>
              </a:rPr>
              <a:t>untuk</a:t>
            </a:r>
            <a:r>
              <a:rPr lang="en-US" sz="1800" dirty="0" smtClean="0">
                <a:solidFill>
                  <a:srgbClr val="002060"/>
                </a:solidFill>
              </a:rPr>
              <a:t>:</a:t>
            </a:r>
          </a:p>
          <a:p>
            <a:pPr marL="533400" indent="-533400" eaLnBrk="1" hangingPunct="1"/>
            <a:endParaRPr lang="en-US" sz="1800" dirty="0" smtClean="0">
              <a:solidFill>
                <a:srgbClr val="002060"/>
              </a:solidFill>
            </a:endParaRPr>
          </a:p>
          <a:p>
            <a:pPr marL="533400" indent="-533400" algn="just" eaLnBrk="1" hangingPunct="1">
              <a:buFont typeface="Wingdings" pitchFamily="2" charset="2"/>
              <a:buAutoNum type="arabicPeriod"/>
            </a:pPr>
            <a:r>
              <a:rPr lang="en-US" sz="1800" dirty="0" err="1" smtClean="0">
                <a:solidFill>
                  <a:srgbClr val="002060"/>
                </a:solidFill>
              </a:rPr>
              <a:t>Mengamankan</a:t>
            </a:r>
            <a:r>
              <a:rPr lang="en-US" sz="1800" dirty="0" smtClean="0">
                <a:solidFill>
                  <a:srgbClr val="002060"/>
                </a:solidFill>
              </a:rPr>
              <a:t>, </a:t>
            </a:r>
            <a:r>
              <a:rPr lang="en-US" sz="1800" dirty="0" err="1" smtClean="0">
                <a:solidFill>
                  <a:srgbClr val="002060"/>
                </a:solidFill>
              </a:rPr>
              <a:t>mencegah</a:t>
            </a:r>
            <a:r>
              <a:rPr lang="en-US" sz="1800" dirty="0" smtClean="0">
                <a:solidFill>
                  <a:srgbClr val="002060"/>
                </a:solidFill>
              </a:rPr>
              <a:t> </a:t>
            </a:r>
            <a:r>
              <a:rPr lang="en-US" sz="1800" dirty="0" err="1" smtClean="0">
                <a:solidFill>
                  <a:srgbClr val="002060"/>
                </a:solidFill>
              </a:rPr>
              <a:t>pemborosan</a:t>
            </a:r>
            <a:r>
              <a:rPr lang="en-US" sz="1800" dirty="0" smtClean="0">
                <a:solidFill>
                  <a:srgbClr val="002060"/>
                </a:solidFill>
              </a:rPr>
              <a:t> </a:t>
            </a:r>
            <a:r>
              <a:rPr lang="en-US" sz="1800" dirty="0" err="1" smtClean="0">
                <a:solidFill>
                  <a:srgbClr val="002060"/>
                </a:solidFill>
              </a:rPr>
              <a:t>dan</a:t>
            </a:r>
            <a:r>
              <a:rPr lang="en-US" sz="1800" dirty="0" smtClean="0">
                <a:solidFill>
                  <a:srgbClr val="002060"/>
                </a:solidFill>
              </a:rPr>
              <a:t> </a:t>
            </a:r>
            <a:r>
              <a:rPr lang="en-US" sz="1800" dirty="0" err="1" smtClean="0">
                <a:solidFill>
                  <a:srgbClr val="002060"/>
                </a:solidFill>
              </a:rPr>
              <a:t>penyalah</a:t>
            </a:r>
            <a:r>
              <a:rPr lang="en-US" sz="1800" dirty="0" smtClean="0">
                <a:solidFill>
                  <a:srgbClr val="002060"/>
                </a:solidFill>
              </a:rPr>
              <a:t> </a:t>
            </a:r>
            <a:r>
              <a:rPr lang="en-US" sz="1800" dirty="0" err="1" smtClean="0">
                <a:solidFill>
                  <a:srgbClr val="002060"/>
                </a:solidFill>
              </a:rPr>
              <a:t>gunaan</a:t>
            </a:r>
            <a:r>
              <a:rPr lang="en-US" sz="1800" dirty="0" smtClean="0">
                <a:solidFill>
                  <a:srgbClr val="002060"/>
                </a:solidFill>
              </a:rPr>
              <a:t> </a:t>
            </a:r>
            <a:r>
              <a:rPr lang="en-US" sz="1800" dirty="0" err="1" smtClean="0">
                <a:solidFill>
                  <a:srgbClr val="002060"/>
                </a:solidFill>
              </a:rPr>
              <a:t>kas</a:t>
            </a:r>
            <a:endParaRPr lang="en-US" sz="1800" dirty="0" smtClean="0">
              <a:solidFill>
                <a:srgbClr val="002060"/>
              </a:solidFill>
            </a:endParaRPr>
          </a:p>
          <a:p>
            <a:pPr marL="533400" indent="-533400" algn="just" eaLnBrk="1" hangingPunct="1">
              <a:buFont typeface="Wingdings" pitchFamily="2" charset="2"/>
              <a:buAutoNum type="arabicPeriod"/>
            </a:pPr>
            <a:r>
              <a:rPr lang="en-US" sz="1800" dirty="0" err="1" smtClean="0">
                <a:solidFill>
                  <a:srgbClr val="002060"/>
                </a:solidFill>
              </a:rPr>
              <a:t>Menjamin</a:t>
            </a:r>
            <a:r>
              <a:rPr lang="en-US" sz="1800" dirty="0" smtClean="0">
                <a:solidFill>
                  <a:srgbClr val="002060"/>
                </a:solidFill>
              </a:rPr>
              <a:t> </a:t>
            </a:r>
            <a:r>
              <a:rPr lang="en-US" sz="1800" dirty="0" err="1" smtClean="0">
                <a:solidFill>
                  <a:srgbClr val="002060"/>
                </a:solidFill>
              </a:rPr>
              <a:t>ketelitian</a:t>
            </a:r>
            <a:r>
              <a:rPr lang="en-US" sz="1800" dirty="0" smtClean="0">
                <a:solidFill>
                  <a:srgbClr val="002060"/>
                </a:solidFill>
              </a:rPr>
              <a:t> </a:t>
            </a:r>
            <a:r>
              <a:rPr lang="en-US" sz="1800" dirty="0" err="1" smtClean="0">
                <a:solidFill>
                  <a:srgbClr val="002060"/>
                </a:solidFill>
              </a:rPr>
              <a:t>dan</a:t>
            </a:r>
            <a:r>
              <a:rPr lang="en-US" sz="1800" dirty="0" smtClean="0">
                <a:solidFill>
                  <a:srgbClr val="002060"/>
                </a:solidFill>
              </a:rPr>
              <a:t> </a:t>
            </a:r>
            <a:r>
              <a:rPr lang="en-US" sz="1800" dirty="0" err="1" smtClean="0">
                <a:solidFill>
                  <a:srgbClr val="002060"/>
                </a:solidFill>
              </a:rPr>
              <a:t>dapat</a:t>
            </a:r>
            <a:r>
              <a:rPr lang="en-US" sz="1800" dirty="0" smtClean="0">
                <a:solidFill>
                  <a:srgbClr val="002060"/>
                </a:solidFill>
              </a:rPr>
              <a:t> </a:t>
            </a:r>
            <a:r>
              <a:rPr lang="en-US" sz="1800" dirty="0" err="1" smtClean="0">
                <a:solidFill>
                  <a:srgbClr val="002060"/>
                </a:solidFill>
              </a:rPr>
              <a:t>dipercaya</a:t>
            </a:r>
            <a:r>
              <a:rPr lang="en-US" sz="1800" dirty="0" smtClean="0">
                <a:solidFill>
                  <a:srgbClr val="002060"/>
                </a:solidFill>
              </a:rPr>
              <a:t>/</a:t>
            </a:r>
            <a:r>
              <a:rPr lang="en-US" sz="1800" dirty="0" err="1" smtClean="0">
                <a:solidFill>
                  <a:srgbClr val="002060"/>
                </a:solidFill>
              </a:rPr>
              <a:t>tidaknya</a:t>
            </a:r>
            <a:r>
              <a:rPr lang="en-US" sz="1800" dirty="0" smtClean="0">
                <a:solidFill>
                  <a:srgbClr val="002060"/>
                </a:solidFill>
              </a:rPr>
              <a:t> data </a:t>
            </a:r>
            <a:r>
              <a:rPr lang="en-US" sz="1800" dirty="0" err="1" smtClean="0">
                <a:solidFill>
                  <a:srgbClr val="002060"/>
                </a:solidFill>
              </a:rPr>
              <a:t>akuntansi</a:t>
            </a:r>
            <a:r>
              <a:rPr lang="en-US" sz="1800" dirty="0" smtClean="0">
                <a:solidFill>
                  <a:srgbClr val="002060"/>
                </a:solidFill>
              </a:rPr>
              <a:t> </a:t>
            </a:r>
            <a:r>
              <a:rPr lang="en-US" sz="1800" dirty="0" err="1" smtClean="0">
                <a:solidFill>
                  <a:srgbClr val="002060"/>
                </a:solidFill>
              </a:rPr>
              <a:t>tentang</a:t>
            </a:r>
            <a:r>
              <a:rPr lang="en-US" sz="1800" dirty="0" smtClean="0">
                <a:solidFill>
                  <a:srgbClr val="002060"/>
                </a:solidFill>
              </a:rPr>
              <a:t> </a:t>
            </a:r>
            <a:r>
              <a:rPr lang="en-US" sz="1800" dirty="0" err="1" smtClean="0">
                <a:solidFill>
                  <a:srgbClr val="002060"/>
                </a:solidFill>
              </a:rPr>
              <a:t>kas</a:t>
            </a:r>
            <a:endParaRPr lang="en-US" sz="1800" dirty="0" smtClean="0">
              <a:solidFill>
                <a:srgbClr val="002060"/>
              </a:solidFill>
            </a:endParaRPr>
          </a:p>
          <a:p>
            <a:pPr marL="533400" indent="-533400" algn="just" eaLnBrk="1" hangingPunct="1">
              <a:buFont typeface="Wingdings" pitchFamily="2" charset="2"/>
              <a:buAutoNum type="arabicPeriod"/>
            </a:pPr>
            <a:r>
              <a:rPr lang="en-US" sz="1800" dirty="0" err="1" smtClean="0">
                <a:solidFill>
                  <a:srgbClr val="002060"/>
                </a:solidFill>
              </a:rPr>
              <a:t>Mendorong</a:t>
            </a:r>
            <a:r>
              <a:rPr lang="en-US" sz="1800" dirty="0" smtClean="0">
                <a:solidFill>
                  <a:srgbClr val="002060"/>
                </a:solidFill>
              </a:rPr>
              <a:t> </a:t>
            </a:r>
            <a:r>
              <a:rPr lang="en-US" sz="1800" dirty="0" err="1" smtClean="0">
                <a:solidFill>
                  <a:srgbClr val="002060"/>
                </a:solidFill>
              </a:rPr>
              <a:t>dicapainya</a:t>
            </a:r>
            <a:r>
              <a:rPr lang="en-US" sz="1800" dirty="0" smtClean="0">
                <a:solidFill>
                  <a:srgbClr val="002060"/>
                </a:solidFill>
              </a:rPr>
              <a:t> </a:t>
            </a:r>
            <a:r>
              <a:rPr lang="en-US" sz="1800" dirty="0" err="1" smtClean="0">
                <a:solidFill>
                  <a:srgbClr val="002060"/>
                </a:solidFill>
              </a:rPr>
              <a:t>efisiensi</a:t>
            </a:r>
            <a:r>
              <a:rPr lang="en-US" sz="1800" dirty="0" smtClean="0">
                <a:solidFill>
                  <a:srgbClr val="002060"/>
                </a:solidFill>
              </a:rPr>
              <a:t>, </a:t>
            </a:r>
            <a:r>
              <a:rPr lang="en-US" sz="1800" dirty="0" err="1" smtClean="0">
                <a:solidFill>
                  <a:srgbClr val="002060"/>
                </a:solidFill>
              </a:rPr>
              <a:t>serta</a:t>
            </a:r>
            <a:endParaRPr lang="en-US" sz="1800" dirty="0" smtClean="0">
              <a:solidFill>
                <a:srgbClr val="002060"/>
              </a:solidFill>
            </a:endParaRPr>
          </a:p>
          <a:p>
            <a:pPr marL="533400" indent="-533400" algn="just" eaLnBrk="1" hangingPunct="1">
              <a:buFont typeface="Wingdings" pitchFamily="2" charset="2"/>
              <a:buAutoNum type="arabicPeriod"/>
            </a:pPr>
            <a:r>
              <a:rPr lang="en-US" sz="1800" dirty="0" err="1" smtClean="0">
                <a:solidFill>
                  <a:srgbClr val="002060"/>
                </a:solidFill>
              </a:rPr>
              <a:t>Dipatuhinya</a:t>
            </a:r>
            <a:r>
              <a:rPr lang="en-US" sz="1800" dirty="0" smtClean="0">
                <a:solidFill>
                  <a:srgbClr val="002060"/>
                </a:solidFill>
              </a:rPr>
              <a:t> </a:t>
            </a:r>
            <a:r>
              <a:rPr lang="en-US" sz="1800" dirty="0" err="1" smtClean="0">
                <a:solidFill>
                  <a:srgbClr val="002060"/>
                </a:solidFill>
              </a:rPr>
              <a:t>kebijakan</a:t>
            </a:r>
            <a:r>
              <a:rPr lang="en-US" sz="1800" dirty="0" smtClean="0">
                <a:solidFill>
                  <a:srgbClr val="002060"/>
                </a:solidFill>
              </a:rPr>
              <a:t> </a:t>
            </a:r>
            <a:r>
              <a:rPr lang="en-US" sz="1800" dirty="0" err="1" smtClean="0">
                <a:solidFill>
                  <a:srgbClr val="002060"/>
                </a:solidFill>
              </a:rPr>
              <a:t>manajemen</a:t>
            </a:r>
            <a:r>
              <a:rPr lang="en-US" sz="1800" dirty="0" smtClean="0">
                <a:solidFill>
                  <a:srgbClr val="002060"/>
                </a:solidFill>
              </a:rPr>
              <a:t> </a:t>
            </a:r>
            <a:r>
              <a:rPr lang="en-US" sz="1800" dirty="0" err="1" smtClean="0">
                <a:solidFill>
                  <a:srgbClr val="002060"/>
                </a:solidFill>
              </a:rPr>
              <a:t>tentang</a:t>
            </a:r>
            <a:r>
              <a:rPr lang="en-US" sz="1800" dirty="0" smtClean="0">
                <a:solidFill>
                  <a:srgbClr val="002060"/>
                </a:solidFill>
              </a:rPr>
              <a:t> </a:t>
            </a:r>
            <a:r>
              <a:rPr lang="en-US" sz="1800" dirty="0" err="1" smtClean="0">
                <a:solidFill>
                  <a:srgbClr val="002060"/>
                </a:solidFill>
              </a:rPr>
              <a:t>kas</a:t>
            </a:r>
            <a:r>
              <a:rPr lang="en-US" sz="1800" dirty="0" smtClean="0">
                <a:solidFill>
                  <a:srgbClr val="002060"/>
                </a:solidFill>
              </a:rPr>
              <a:t>.</a:t>
            </a:r>
          </a:p>
          <a:p>
            <a:pPr marL="533400" indent="-533400" algn="just" eaLnBrk="1" hangingPunct="1">
              <a:buFont typeface="Wingdings" pitchFamily="2" charset="2"/>
              <a:buAutoNum type="arabicPeriod"/>
            </a:pPr>
            <a:endParaRPr lang="en-US" sz="1800" dirty="0" smtClean="0">
              <a:solidFill>
                <a:srgbClr val="002060"/>
              </a:solidFill>
            </a:endParaRPr>
          </a:p>
          <a:p>
            <a:pPr marL="533400" indent="-533400" eaLnBrk="1" hangingPunct="1"/>
            <a:endParaRPr lang="en-US" sz="1800" dirty="0" smtClean="0">
              <a:solidFill>
                <a:srgbClr val="002060"/>
              </a:solidFill>
            </a:endParaRPr>
          </a:p>
          <a:p>
            <a:pPr marL="533400" indent="-533400" eaLnBrk="1" hangingPunct="1"/>
            <a:endParaRPr lang="en-US" sz="1800" dirty="0" smtClean="0">
              <a:solidFill>
                <a:srgbClr val="002060"/>
              </a:solidFill>
            </a:endParaRPr>
          </a:p>
          <a:p>
            <a:pPr marL="533400" indent="-533400" eaLnBrk="1" hangingPunct="1"/>
            <a:endParaRPr lang="en-US" sz="1800" dirty="0" smtClean="0">
              <a:solidFill>
                <a:srgbClr val="002060"/>
              </a:solidFill>
            </a:endParaRPr>
          </a:p>
        </p:txBody>
      </p:sp>
      <p:sp>
        <p:nvSpPr>
          <p:cNvPr id="10247" name="Text Box 5"/>
          <p:cNvSpPr txBox="1">
            <a:spLocks noChangeArrowheads="1"/>
          </p:cNvSpPr>
          <p:nvPr/>
        </p:nvSpPr>
        <p:spPr bwMode="auto">
          <a:xfrm>
            <a:off x="900113" y="4508500"/>
            <a:ext cx="2376487" cy="366713"/>
          </a:xfrm>
          <a:prstGeom prst="rect">
            <a:avLst/>
          </a:prstGeom>
          <a:noFill/>
          <a:ln w="9525">
            <a:noFill/>
            <a:miter lim="800000"/>
            <a:headEnd/>
            <a:tailEnd/>
          </a:ln>
        </p:spPr>
        <p:txBody>
          <a:bodyPr>
            <a:spAutoFit/>
          </a:bodyPr>
          <a:lstStyle/>
          <a:p>
            <a:endParaRPr lang="id-ID" u="none"/>
          </a:p>
        </p:txBody>
      </p:sp>
      <p:sp>
        <p:nvSpPr>
          <p:cNvPr id="10248" name="Text Box 6"/>
          <p:cNvSpPr txBox="1">
            <a:spLocks noChangeArrowheads="1"/>
          </p:cNvSpPr>
          <p:nvPr/>
        </p:nvSpPr>
        <p:spPr bwMode="auto">
          <a:xfrm>
            <a:off x="755650" y="4797425"/>
            <a:ext cx="1800225" cy="641350"/>
          </a:xfrm>
          <a:prstGeom prst="rect">
            <a:avLst/>
          </a:prstGeom>
          <a:noFill/>
          <a:ln w="9525">
            <a:noFill/>
            <a:miter lim="800000"/>
            <a:headEnd/>
            <a:tailEnd/>
          </a:ln>
        </p:spPr>
        <p:txBody>
          <a:bodyPr>
            <a:spAutoFit/>
          </a:bodyPr>
          <a:lstStyle/>
          <a:p>
            <a:pPr>
              <a:spcBef>
                <a:spcPct val="50000"/>
              </a:spcBef>
            </a:pPr>
            <a:r>
              <a:rPr lang="en-US" u="none"/>
              <a:t>Pengawasan Internal</a:t>
            </a:r>
          </a:p>
        </p:txBody>
      </p:sp>
      <p:sp>
        <p:nvSpPr>
          <p:cNvPr id="10249" name="Text Box 8"/>
          <p:cNvSpPr txBox="1">
            <a:spLocks noChangeArrowheads="1"/>
          </p:cNvSpPr>
          <p:nvPr/>
        </p:nvSpPr>
        <p:spPr bwMode="auto">
          <a:xfrm>
            <a:off x="3419475" y="3933825"/>
            <a:ext cx="5113338" cy="1069975"/>
          </a:xfrm>
          <a:prstGeom prst="rect">
            <a:avLst/>
          </a:prstGeom>
          <a:noFill/>
          <a:ln w="9525">
            <a:noFill/>
            <a:miter lim="800000"/>
            <a:headEnd/>
            <a:tailEnd/>
          </a:ln>
        </p:spPr>
        <p:txBody>
          <a:bodyPr>
            <a:spAutoFit/>
          </a:bodyPr>
          <a:lstStyle/>
          <a:p>
            <a:pPr algn="just">
              <a:spcBef>
                <a:spcPct val="50000"/>
              </a:spcBef>
            </a:pPr>
            <a:r>
              <a:rPr lang="en-US" sz="1600" u="none"/>
              <a:t>Pengawasan akuntansi; berkaitan dengan mengamankan kekayaan perusahaan, menjamin ketelitian &amp; dapat dipercaya/tidaknya data akuntansi</a:t>
            </a:r>
          </a:p>
        </p:txBody>
      </p:sp>
      <p:sp>
        <p:nvSpPr>
          <p:cNvPr id="10250" name="Text Box 10"/>
          <p:cNvSpPr txBox="1">
            <a:spLocks noChangeArrowheads="1"/>
          </p:cNvSpPr>
          <p:nvPr/>
        </p:nvSpPr>
        <p:spPr bwMode="auto">
          <a:xfrm>
            <a:off x="3348038" y="5300663"/>
            <a:ext cx="5327650" cy="825500"/>
          </a:xfrm>
          <a:prstGeom prst="rect">
            <a:avLst/>
          </a:prstGeom>
          <a:noFill/>
          <a:ln w="9525">
            <a:noFill/>
            <a:miter lim="800000"/>
            <a:headEnd/>
            <a:tailEnd/>
          </a:ln>
        </p:spPr>
        <p:txBody>
          <a:bodyPr>
            <a:spAutoFit/>
          </a:bodyPr>
          <a:lstStyle/>
          <a:p>
            <a:pPr algn="just">
              <a:spcBef>
                <a:spcPct val="50000"/>
              </a:spcBef>
            </a:pPr>
            <a:r>
              <a:rPr lang="en-US" sz="1600" u="none"/>
              <a:t>Pengawasan administrasi; berkaitan dengan efisiensi operasi &amp; kepatuhan terhadap kebijakan manajemen</a:t>
            </a:r>
          </a:p>
        </p:txBody>
      </p:sp>
      <p:sp>
        <p:nvSpPr>
          <p:cNvPr id="10251" name="AutoShape 12"/>
          <p:cNvSpPr>
            <a:spLocks noChangeArrowheads="1"/>
          </p:cNvSpPr>
          <p:nvPr/>
        </p:nvSpPr>
        <p:spPr bwMode="auto">
          <a:xfrm>
            <a:off x="2555875" y="4292600"/>
            <a:ext cx="576263" cy="503238"/>
          </a:xfrm>
          <a:prstGeom prst="rightArrow">
            <a:avLst>
              <a:gd name="adj1" fmla="val 50000"/>
              <a:gd name="adj2" fmla="val 28628"/>
            </a:avLst>
          </a:prstGeom>
          <a:solidFill>
            <a:schemeClr val="accent1"/>
          </a:solidFill>
          <a:ln w="9525">
            <a:solidFill>
              <a:schemeClr val="tx1"/>
            </a:solidFill>
            <a:miter lim="800000"/>
            <a:headEnd/>
            <a:tailEnd/>
          </a:ln>
        </p:spPr>
        <p:txBody>
          <a:bodyPr wrap="none" anchor="ctr"/>
          <a:lstStyle/>
          <a:p>
            <a:endParaRPr lang="id-ID"/>
          </a:p>
        </p:txBody>
      </p:sp>
      <p:sp>
        <p:nvSpPr>
          <p:cNvPr id="10252" name="AutoShape 13"/>
          <p:cNvSpPr>
            <a:spLocks noChangeArrowheads="1"/>
          </p:cNvSpPr>
          <p:nvPr/>
        </p:nvSpPr>
        <p:spPr bwMode="auto">
          <a:xfrm>
            <a:off x="2555875" y="5373688"/>
            <a:ext cx="576263" cy="503237"/>
          </a:xfrm>
          <a:prstGeom prst="rightArrow">
            <a:avLst>
              <a:gd name="adj1" fmla="val 50000"/>
              <a:gd name="adj2" fmla="val 28628"/>
            </a:avLst>
          </a:prstGeom>
          <a:solidFill>
            <a:schemeClr val="accent1"/>
          </a:solidFill>
          <a:ln w="9525">
            <a:solidFill>
              <a:schemeClr val="tx1"/>
            </a:solidFill>
            <a:miter lim="800000"/>
            <a:headEnd/>
            <a:tailEnd/>
          </a:ln>
        </p:spPr>
        <p:txBody>
          <a:bodyPr wrap="none" anchor="ctr"/>
          <a:lstStyle/>
          <a:p>
            <a:endParaRPr lang="id-ID"/>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914400" y="622300"/>
            <a:ext cx="7772400" cy="5397500"/>
          </a:xfrm>
          <a:prstGeom prst="rect">
            <a:avLst/>
          </a:prstGeom>
          <a:solidFill>
            <a:srgbClr val="336600"/>
          </a:solidFill>
          <a:ln w="12700">
            <a:noFill/>
            <a:miter lim="800000"/>
            <a:headEnd/>
            <a:tailEnd/>
          </a:ln>
          <a:effectLst>
            <a:outerShdw dist="107763" dir="2700000" algn="ctr" rotWithShape="0">
              <a:schemeClr val="tx2"/>
            </a:outerShdw>
          </a:effectLst>
        </p:spPr>
        <p:txBody>
          <a:bodyPr wrap="none" anchor="ctr"/>
          <a:lstStyle/>
          <a:p>
            <a:pPr>
              <a:defRPr/>
            </a:pPr>
            <a:endParaRPr lang="en-US"/>
          </a:p>
        </p:txBody>
      </p:sp>
      <p:sp>
        <p:nvSpPr>
          <p:cNvPr id="23555" name="AutoShape 3"/>
          <p:cNvSpPr>
            <a:spLocks noChangeArrowheads="1"/>
          </p:cNvSpPr>
          <p:nvPr/>
        </p:nvSpPr>
        <p:spPr bwMode="auto">
          <a:xfrm>
            <a:off x="1390650" y="1447800"/>
            <a:ext cx="6896100" cy="4327525"/>
          </a:xfrm>
          <a:prstGeom prst="roundRect">
            <a:avLst>
              <a:gd name="adj" fmla="val 8134"/>
            </a:avLst>
          </a:prstGeom>
          <a:solidFill>
            <a:schemeClr val="bg1"/>
          </a:solidFill>
          <a:ln w="12700">
            <a:solidFill>
              <a:schemeClr val="tx1"/>
            </a:solidFill>
            <a:round/>
            <a:headEnd/>
            <a:tailEnd/>
          </a:ln>
        </p:spPr>
        <p:txBody>
          <a:bodyPr wrap="none" anchor="ctr"/>
          <a:lstStyle/>
          <a:p>
            <a:endParaRPr lang="id-ID"/>
          </a:p>
        </p:txBody>
      </p:sp>
      <p:sp>
        <p:nvSpPr>
          <p:cNvPr id="19460" name="Rectangle 4"/>
          <p:cNvSpPr>
            <a:spLocks noGrp="1" noChangeArrowheads="1"/>
          </p:cNvSpPr>
          <p:nvPr>
            <p:ph type="body" idx="1"/>
          </p:nvPr>
        </p:nvSpPr>
        <p:spPr>
          <a:xfrm>
            <a:off x="1263650" y="1403350"/>
            <a:ext cx="7100888" cy="4054475"/>
          </a:xfrm>
          <a:noFill/>
        </p:spPr>
        <p:txBody>
          <a:bodyPr lIns="182562" tIns="92075" rIns="182562" bIns="92075" anchor="ctr">
            <a:spAutoFit/>
          </a:bodyPr>
          <a:lstStyle/>
          <a:p>
            <a:pPr eaLnBrk="1" hangingPunct="1">
              <a:spcBef>
                <a:spcPct val="30000"/>
              </a:spcBef>
              <a:buFontTx/>
              <a:buNone/>
              <a:tabLst>
                <a:tab pos="342900" algn="l"/>
              </a:tabLst>
            </a:pPr>
            <a:r>
              <a:rPr lang="en-US" sz="3000" smtClean="0">
                <a:latin typeface="Times New Roman" pitchFamily="18" charset="0"/>
              </a:rPr>
              <a:t>1.	</a:t>
            </a:r>
            <a:r>
              <a:rPr lang="en-US" sz="2600" smtClean="0">
                <a:latin typeface="Times New Roman" pitchFamily="18" charset="0"/>
              </a:rPr>
              <a:t>Pengendalian internal atas pengeluaran kas harus memberikan jaminan bahwa pengeluaran dilakukan hanya untuk transaksi yang </a:t>
            </a:r>
            <a:r>
              <a:rPr lang="en-US" sz="2600" u="sng" smtClean="0">
                <a:solidFill>
                  <a:srgbClr val="336600"/>
                </a:solidFill>
                <a:latin typeface="Times New Roman" pitchFamily="18" charset="0"/>
              </a:rPr>
              <a:t>diotorisasi</a:t>
            </a:r>
            <a:r>
              <a:rPr lang="en-US" sz="2600" smtClean="0">
                <a:latin typeface="Times New Roman" pitchFamily="18" charset="0"/>
              </a:rPr>
              <a:t>.</a:t>
            </a:r>
          </a:p>
          <a:p>
            <a:pPr eaLnBrk="1" hangingPunct="1">
              <a:spcBef>
                <a:spcPct val="30000"/>
              </a:spcBef>
              <a:buFontTx/>
              <a:buNone/>
              <a:tabLst>
                <a:tab pos="342900" algn="l"/>
              </a:tabLst>
            </a:pPr>
            <a:r>
              <a:rPr lang="en-US" sz="2600" smtClean="0">
                <a:latin typeface="Times New Roman" pitchFamily="18" charset="0"/>
              </a:rPr>
              <a:t>2.	Pengendalian kas harus memastikan bahwa kas digunakan </a:t>
            </a:r>
            <a:r>
              <a:rPr lang="en-US" sz="2600" u="sng" smtClean="0">
                <a:solidFill>
                  <a:srgbClr val="336600"/>
                </a:solidFill>
                <a:latin typeface="Times New Roman" pitchFamily="18" charset="0"/>
              </a:rPr>
              <a:t>secara efisien</a:t>
            </a:r>
            <a:r>
              <a:rPr lang="en-US" sz="2600" smtClean="0">
                <a:latin typeface="Times New Roman" pitchFamily="18" charset="0"/>
              </a:rPr>
              <a:t>.</a:t>
            </a:r>
          </a:p>
          <a:p>
            <a:pPr eaLnBrk="1" hangingPunct="1">
              <a:spcBef>
                <a:spcPct val="30000"/>
              </a:spcBef>
              <a:buFontTx/>
              <a:buNone/>
              <a:tabLst>
                <a:tab pos="342900" algn="l"/>
              </a:tabLst>
            </a:pPr>
            <a:r>
              <a:rPr lang="en-US" sz="2600" smtClean="0">
                <a:latin typeface="Times New Roman" pitchFamily="18" charset="0"/>
              </a:rPr>
              <a:t>3.	 Sistem </a:t>
            </a:r>
            <a:r>
              <a:rPr lang="en-US" sz="2600" i="1" smtClean="0">
                <a:latin typeface="Times New Roman" pitchFamily="18" charset="0"/>
              </a:rPr>
              <a:t>voucher</a:t>
            </a:r>
            <a:r>
              <a:rPr lang="en-US" sz="2600" smtClean="0">
                <a:latin typeface="Times New Roman" pitchFamily="18" charset="0"/>
              </a:rPr>
              <a:t> memastikan bahwa apa yang dibayarkan adalah apa yang benar-benar </a:t>
            </a:r>
            <a:r>
              <a:rPr lang="en-US" sz="2600" u="sng" smtClean="0">
                <a:solidFill>
                  <a:srgbClr val="336600"/>
                </a:solidFill>
                <a:latin typeface="Times New Roman" pitchFamily="18" charset="0"/>
              </a:rPr>
              <a:t>dipesan</a:t>
            </a:r>
            <a:r>
              <a:rPr lang="en-US" sz="2600" smtClean="0">
                <a:solidFill>
                  <a:srgbClr val="336600"/>
                </a:solidFill>
                <a:latin typeface="Times New Roman" pitchFamily="18" charset="0"/>
              </a:rPr>
              <a:t>, </a:t>
            </a:r>
            <a:r>
              <a:rPr lang="en-US" sz="2600" u="sng" smtClean="0">
                <a:solidFill>
                  <a:srgbClr val="336600"/>
                </a:solidFill>
                <a:latin typeface="Times New Roman" pitchFamily="18" charset="0"/>
              </a:rPr>
              <a:t>diterima</a:t>
            </a:r>
            <a:r>
              <a:rPr lang="en-US" sz="2600" smtClean="0">
                <a:latin typeface="Times New Roman" pitchFamily="18" charset="0"/>
              </a:rPr>
              <a:t>, dan </a:t>
            </a:r>
            <a:r>
              <a:rPr lang="en-US" sz="2600" u="sng" smtClean="0">
                <a:solidFill>
                  <a:srgbClr val="336600"/>
                </a:solidFill>
                <a:latin typeface="Times New Roman" pitchFamily="18" charset="0"/>
              </a:rPr>
              <a:t>ditagih</a:t>
            </a:r>
            <a:r>
              <a:rPr lang="en-US" sz="2600" smtClean="0">
                <a:latin typeface="Times New Roman" pitchFamily="18" charset="0"/>
              </a:rPr>
              <a:t> oleh pemasok.</a:t>
            </a:r>
          </a:p>
        </p:txBody>
      </p:sp>
      <p:sp>
        <p:nvSpPr>
          <p:cNvPr id="19461" name="Rectangle 5"/>
          <p:cNvSpPr>
            <a:spLocks noChangeArrowheads="1"/>
          </p:cNvSpPr>
          <p:nvPr/>
        </p:nvSpPr>
        <p:spPr bwMode="auto">
          <a:xfrm>
            <a:off x="909638" y="76200"/>
            <a:ext cx="7781925" cy="1308100"/>
          </a:xfrm>
          <a:prstGeom prst="rect">
            <a:avLst/>
          </a:prstGeom>
          <a:gradFill rotWithShape="0">
            <a:gsLst>
              <a:gs pos="0">
                <a:srgbClr val="336600"/>
              </a:gs>
              <a:gs pos="100000">
                <a:srgbClr val="333300"/>
              </a:gs>
            </a:gsLst>
            <a:lin ang="0" scaled="1"/>
          </a:gradFill>
          <a:ln w="12700">
            <a:noFill/>
            <a:miter lim="800000"/>
            <a:headEnd/>
            <a:tailEnd/>
          </a:ln>
          <a:effectLst/>
        </p:spPr>
        <p:txBody>
          <a:bodyPr lIns="90488" tIns="44450" rIns="90488" bIns="44450">
            <a:spAutoFit/>
          </a:bodyPr>
          <a:lstStyle/>
          <a:p>
            <a:pPr algn="ctr">
              <a:defRPr/>
            </a:pPr>
            <a:r>
              <a:rPr lang="en-US" sz="4000" b="1">
                <a:solidFill>
                  <a:srgbClr val="FFFFFF"/>
                </a:solidFill>
                <a:effectLst>
                  <a:outerShdw blurRad="38100" dist="38100" dir="2700000" algn="tl">
                    <a:srgbClr val="000000"/>
                  </a:outerShdw>
                </a:effectLst>
                <a:latin typeface="Times New Roman" pitchFamily="18" charset="0"/>
              </a:rPr>
              <a:t>Pengendalian Internal atas Pembayaran Kas</a:t>
            </a:r>
          </a:p>
        </p:txBody>
      </p:sp>
      <p:sp>
        <p:nvSpPr>
          <p:cNvPr id="19462" name="AutoShape 6"/>
          <p:cNvSpPr>
            <a:spLocks noChangeArrowheads="1"/>
          </p:cNvSpPr>
          <p:nvPr/>
        </p:nvSpPr>
        <p:spPr bwMode="auto">
          <a:xfrm>
            <a:off x="8763000" y="6477000"/>
            <a:ext cx="228600" cy="228600"/>
          </a:xfrm>
          <a:prstGeom prst="lightningBolt">
            <a:avLst/>
          </a:prstGeom>
          <a:gradFill rotWithShape="0">
            <a:gsLst>
              <a:gs pos="0">
                <a:srgbClr val="FDE111"/>
              </a:gs>
              <a:gs pos="100000">
                <a:srgbClr val="756808"/>
              </a:gs>
            </a:gsLst>
            <a:lin ang="5400000" scaled="1"/>
          </a:gradFill>
          <a:ln w="9525">
            <a:noFill/>
            <a:miter lim="800000"/>
            <a:headEnd/>
            <a:tailEnd/>
          </a:ln>
        </p:spPr>
        <p:txBody>
          <a:bodyPr wrap="none" anchor="ct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194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60">
                                            <p:txEl>
                                              <p:pRg st="0" end="0"/>
                                            </p:txEl>
                                          </p:spTgt>
                                        </p:tgtEl>
                                        <p:attrNameLst>
                                          <p:attrName>style.visibility</p:attrName>
                                        </p:attrNameLst>
                                      </p:cBhvr>
                                      <p:to>
                                        <p:strVal val="visible"/>
                                      </p:to>
                                    </p:set>
                                  </p:childTnLst>
                                  <p:subTnLst>
                                    <p:animClr>
                                      <p:cBhvr override="childStyle">
                                        <p:cTn dur="1" fill="hold" display="0" masterRel="nextClick" afterEffect="1"/>
                                        <p:tgtEl>
                                          <p:spTgt spid="19460">
                                            <p:txEl>
                                              <p:pRg st="0" end="0"/>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460">
                                            <p:txEl>
                                              <p:pRg st="1" end="1"/>
                                            </p:txEl>
                                          </p:spTgt>
                                        </p:tgtEl>
                                        <p:attrNameLst>
                                          <p:attrName>style.visibility</p:attrName>
                                        </p:attrNameLst>
                                      </p:cBhvr>
                                      <p:to>
                                        <p:strVal val="visible"/>
                                      </p:to>
                                    </p:set>
                                  </p:childTnLst>
                                  <p:subTnLst>
                                    <p:animClr>
                                      <p:cBhvr override="childStyle">
                                        <p:cTn dur="1" fill="hold" display="0" masterRel="nextClick" afterEffect="1"/>
                                        <p:tgtEl>
                                          <p:spTgt spid="19460">
                                            <p:txEl>
                                              <p:pRg st="1" end="1"/>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460">
                                            <p:txEl>
                                              <p:pRg st="2" end="2"/>
                                            </p:txEl>
                                          </p:spTgt>
                                        </p:tgtEl>
                                        <p:attrNameLst>
                                          <p:attrName>style.visibility</p:attrName>
                                        </p:attrNameLst>
                                      </p:cBhvr>
                                      <p:to>
                                        <p:strVal val="visible"/>
                                      </p:to>
                                    </p:set>
                                  </p:childTnLst>
                                  <p:subTnLst>
                                    <p:animClr>
                                      <p:cBhvr override="childStyle">
                                        <p:cTn dur="1" fill="hold" display="0" masterRel="nextClick" afterEffect="1"/>
                                        <p:tgtEl>
                                          <p:spTgt spid="19460">
                                            <p:txEl>
                                              <p:pRg st="2" end="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build="p" autoUpdateAnimBg="0"/>
      <p:bldP spid="1946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8686800" y="0"/>
            <a:ext cx="457200" cy="457200"/>
          </a:xfrm>
          <a:prstGeom prst="rect">
            <a:avLst/>
          </a:prstGeom>
          <a:solidFill>
            <a:srgbClr val="336600"/>
          </a:solidFill>
          <a:ln w="9525">
            <a:noFill/>
            <a:miter lim="800000"/>
            <a:headEnd/>
            <a:tailEnd/>
          </a:ln>
        </p:spPr>
        <p:txBody>
          <a:bodyPr wrap="none" anchor="ctr"/>
          <a:lstStyle/>
          <a:p>
            <a:endParaRPr lang="id-ID"/>
          </a:p>
        </p:txBody>
      </p:sp>
      <p:grpSp>
        <p:nvGrpSpPr>
          <p:cNvPr id="2" name="Group 3"/>
          <p:cNvGrpSpPr>
            <a:grpSpLocks/>
          </p:cNvGrpSpPr>
          <p:nvPr/>
        </p:nvGrpSpPr>
        <p:grpSpPr bwMode="auto">
          <a:xfrm>
            <a:off x="1676400" y="2743200"/>
            <a:ext cx="2560638" cy="3413125"/>
            <a:chOff x="2064" y="1083"/>
            <a:chExt cx="1613" cy="2150"/>
          </a:xfrm>
        </p:grpSpPr>
        <p:sp>
          <p:nvSpPr>
            <p:cNvPr id="24584" name="Freeform 4"/>
            <p:cNvSpPr>
              <a:spLocks/>
            </p:cNvSpPr>
            <p:nvPr/>
          </p:nvSpPr>
          <p:spPr bwMode="auto">
            <a:xfrm>
              <a:off x="2112" y="1616"/>
              <a:ext cx="1533" cy="1396"/>
            </a:xfrm>
            <a:custGeom>
              <a:avLst/>
              <a:gdLst>
                <a:gd name="T0" fmla="*/ 1533 w 3064"/>
                <a:gd name="T1" fmla="*/ 833 h 2790"/>
                <a:gd name="T2" fmla="*/ 1301 w 3064"/>
                <a:gd name="T3" fmla="*/ 857 h 2790"/>
                <a:gd name="T4" fmla="*/ 1215 w 3064"/>
                <a:gd name="T5" fmla="*/ 597 h 2790"/>
                <a:gd name="T6" fmla="*/ 1179 w 3064"/>
                <a:gd name="T7" fmla="*/ 794 h 2790"/>
                <a:gd name="T8" fmla="*/ 944 w 3064"/>
                <a:gd name="T9" fmla="*/ 1022 h 2790"/>
                <a:gd name="T10" fmla="*/ 971 w 3064"/>
                <a:gd name="T11" fmla="*/ 1270 h 2790"/>
                <a:gd name="T12" fmla="*/ 413 w 3064"/>
                <a:gd name="T13" fmla="*/ 1278 h 2790"/>
                <a:gd name="T14" fmla="*/ 330 w 3064"/>
                <a:gd name="T15" fmla="*/ 1396 h 2790"/>
                <a:gd name="T16" fmla="*/ 244 w 3064"/>
                <a:gd name="T17" fmla="*/ 1372 h 2790"/>
                <a:gd name="T18" fmla="*/ 43 w 3064"/>
                <a:gd name="T19" fmla="*/ 1254 h 2790"/>
                <a:gd name="T20" fmla="*/ 39 w 3064"/>
                <a:gd name="T21" fmla="*/ 763 h 2790"/>
                <a:gd name="T22" fmla="*/ 0 w 3064"/>
                <a:gd name="T23" fmla="*/ 680 h 2790"/>
                <a:gd name="T24" fmla="*/ 43 w 3064"/>
                <a:gd name="T25" fmla="*/ 569 h 2790"/>
                <a:gd name="T26" fmla="*/ 157 w 3064"/>
                <a:gd name="T27" fmla="*/ 514 h 2790"/>
                <a:gd name="T28" fmla="*/ 263 w 3064"/>
                <a:gd name="T29" fmla="*/ 233 h 2790"/>
                <a:gd name="T30" fmla="*/ 370 w 3064"/>
                <a:gd name="T31" fmla="*/ 141 h 2790"/>
                <a:gd name="T32" fmla="*/ 654 w 3064"/>
                <a:gd name="T33" fmla="*/ 83 h 2790"/>
                <a:gd name="T34" fmla="*/ 939 w 3064"/>
                <a:gd name="T35" fmla="*/ 0 h 2790"/>
                <a:gd name="T36" fmla="*/ 971 w 3064"/>
                <a:gd name="T37" fmla="*/ 82 h 2790"/>
                <a:gd name="T38" fmla="*/ 1168 w 3064"/>
                <a:gd name="T39" fmla="*/ 141 h 2790"/>
                <a:gd name="T40" fmla="*/ 1310 w 3064"/>
                <a:gd name="T41" fmla="*/ 207 h 2790"/>
                <a:gd name="T42" fmla="*/ 1368 w 3064"/>
                <a:gd name="T43" fmla="*/ 345 h 2790"/>
                <a:gd name="T44" fmla="*/ 1415 w 3064"/>
                <a:gd name="T45" fmla="*/ 507 h 2790"/>
                <a:gd name="T46" fmla="*/ 1463 w 3064"/>
                <a:gd name="T47" fmla="*/ 569 h 2790"/>
                <a:gd name="T48" fmla="*/ 1474 w 3064"/>
                <a:gd name="T49" fmla="*/ 687 h 2790"/>
                <a:gd name="T50" fmla="*/ 1533 w 3064"/>
                <a:gd name="T51" fmla="*/ 750 h 2790"/>
                <a:gd name="T52" fmla="*/ 1533 w 3064"/>
                <a:gd name="T53" fmla="*/ 833 h 2790"/>
                <a:gd name="T54" fmla="*/ 1533 w 3064"/>
                <a:gd name="T55" fmla="*/ 833 h 279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064"/>
                <a:gd name="T85" fmla="*/ 0 h 2790"/>
                <a:gd name="T86" fmla="*/ 3064 w 3064"/>
                <a:gd name="T87" fmla="*/ 2790 h 279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064" h="2790">
                  <a:moveTo>
                    <a:pt x="3064" y="1665"/>
                  </a:moveTo>
                  <a:lnTo>
                    <a:pt x="2601" y="1712"/>
                  </a:lnTo>
                  <a:lnTo>
                    <a:pt x="2428" y="1193"/>
                  </a:lnTo>
                  <a:lnTo>
                    <a:pt x="2357" y="1587"/>
                  </a:lnTo>
                  <a:lnTo>
                    <a:pt x="1886" y="2043"/>
                  </a:lnTo>
                  <a:lnTo>
                    <a:pt x="1941" y="2539"/>
                  </a:lnTo>
                  <a:lnTo>
                    <a:pt x="825" y="2554"/>
                  </a:lnTo>
                  <a:lnTo>
                    <a:pt x="660" y="2790"/>
                  </a:lnTo>
                  <a:lnTo>
                    <a:pt x="487" y="2743"/>
                  </a:lnTo>
                  <a:lnTo>
                    <a:pt x="85" y="2507"/>
                  </a:lnTo>
                  <a:lnTo>
                    <a:pt x="78" y="1524"/>
                  </a:lnTo>
                  <a:lnTo>
                    <a:pt x="0" y="1359"/>
                  </a:lnTo>
                  <a:lnTo>
                    <a:pt x="85" y="1138"/>
                  </a:lnTo>
                  <a:lnTo>
                    <a:pt x="314" y="1028"/>
                  </a:lnTo>
                  <a:lnTo>
                    <a:pt x="525" y="465"/>
                  </a:lnTo>
                  <a:lnTo>
                    <a:pt x="739" y="281"/>
                  </a:lnTo>
                  <a:lnTo>
                    <a:pt x="1308" y="165"/>
                  </a:lnTo>
                  <a:lnTo>
                    <a:pt x="1876" y="0"/>
                  </a:lnTo>
                  <a:lnTo>
                    <a:pt x="1941" y="163"/>
                  </a:lnTo>
                  <a:lnTo>
                    <a:pt x="2334" y="281"/>
                  </a:lnTo>
                  <a:lnTo>
                    <a:pt x="2618" y="414"/>
                  </a:lnTo>
                  <a:lnTo>
                    <a:pt x="2735" y="690"/>
                  </a:lnTo>
                  <a:lnTo>
                    <a:pt x="2829" y="1013"/>
                  </a:lnTo>
                  <a:lnTo>
                    <a:pt x="2924" y="1138"/>
                  </a:lnTo>
                  <a:lnTo>
                    <a:pt x="2946" y="1374"/>
                  </a:lnTo>
                  <a:lnTo>
                    <a:pt x="3064" y="1499"/>
                  </a:lnTo>
                  <a:lnTo>
                    <a:pt x="3064" y="1665"/>
                  </a:lnTo>
                  <a:close/>
                </a:path>
              </a:pathLst>
            </a:custGeom>
            <a:solidFill>
              <a:srgbClr val="FFE5B2"/>
            </a:solidFill>
            <a:ln w="9525">
              <a:noFill/>
              <a:round/>
              <a:headEnd/>
              <a:tailEnd/>
            </a:ln>
          </p:spPr>
          <p:txBody>
            <a:bodyPr/>
            <a:lstStyle/>
            <a:p>
              <a:endParaRPr lang="id-ID"/>
            </a:p>
          </p:txBody>
        </p:sp>
        <p:sp>
          <p:nvSpPr>
            <p:cNvPr id="24585" name="Freeform 5"/>
            <p:cNvSpPr>
              <a:spLocks/>
            </p:cNvSpPr>
            <p:nvPr/>
          </p:nvSpPr>
          <p:spPr bwMode="auto">
            <a:xfrm>
              <a:off x="3032" y="2386"/>
              <a:ext cx="467" cy="818"/>
            </a:xfrm>
            <a:custGeom>
              <a:avLst/>
              <a:gdLst>
                <a:gd name="T0" fmla="*/ 342 w 935"/>
                <a:gd name="T1" fmla="*/ 0 h 1637"/>
                <a:gd name="T2" fmla="*/ 248 w 935"/>
                <a:gd name="T3" fmla="*/ 51 h 1637"/>
                <a:gd name="T4" fmla="*/ 0 w 935"/>
                <a:gd name="T5" fmla="*/ 252 h 1637"/>
                <a:gd name="T6" fmla="*/ 64 w 935"/>
                <a:gd name="T7" fmla="*/ 602 h 1637"/>
                <a:gd name="T8" fmla="*/ 185 w 935"/>
                <a:gd name="T9" fmla="*/ 818 h 1637"/>
                <a:gd name="T10" fmla="*/ 311 w 935"/>
                <a:gd name="T11" fmla="*/ 814 h 1637"/>
                <a:gd name="T12" fmla="*/ 390 w 935"/>
                <a:gd name="T13" fmla="*/ 736 h 1637"/>
                <a:gd name="T14" fmla="*/ 467 w 935"/>
                <a:gd name="T15" fmla="*/ 504 h 1637"/>
                <a:gd name="T16" fmla="*/ 464 w 935"/>
                <a:gd name="T17" fmla="*/ 252 h 1637"/>
                <a:gd name="T18" fmla="*/ 432 w 935"/>
                <a:gd name="T19" fmla="*/ 71 h 1637"/>
                <a:gd name="T20" fmla="*/ 342 w 935"/>
                <a:gd name="T21" fmla="*/ 0 h 1637"/>
                <a:gd name="T22" fmla="*/ 342 w 935"/>
                <a:gd name="T23" fmla="*/ 0 h 163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935"/>
                <a:gd name="T37" fmla="*/ 0 h 1637"/>
                <a:gd name="T38" fmla="*/ 935 w 935"/>
                <a:gd name="T39" fmla="*/ 1637 h 163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935" h="1637">
                  <a:moveTo>
                    <a:pt x="685" y="0"/>
                  </a:moveTo>
                  <a:lnTo>
                    <a:pt x="496" y="103"/>
                  </a:lnTo>
                  <a:lnTo>
                    <a:pt x="0" y="504"/>
                  </a:lnTo>
                  <a:lnTo>
                    <a:pt x="128" y="1204"/>
                  </a:lnTo>
                  <a:lnTo>
                    <a:pt x="371" y="1637"/>
                  </a:lnTo>
                  <a:lnTo>
                    <a:pt x="622" y="1629"/>
                  </a:lnTo>
                  <a:lnTo>
                    <a:pt x="780" y="1472"/>
                  </a:lnTo>
                  <a:lnTo>
                    <a:pt x="935" y="1008"/>
                  </a:lnTo>
                  <a:lnTo>
                    <a:pt x="928" y="504"/>
                  </a:lnTo>
                  <a:lnTo>
                    <a:pt x="865" y="143"/>
                  </a:lnTo>
                  <a:lnTo>
                    <a:pt x="685" y="0"/>
                  </a:lnTo>
                  <a:close/>
                </a:path>
              </a:pathLst>
            </a:custGeom>
            <a:solidFill>
              <a:srgbClr val="E5E5FF"/>
            </a:solidFill>
            <a:ln w="9525">
              <a:noFill/>
              <a:round/>
              <a:headEnd/>
              <a:tailEnd/>
            </a:ln>
          </p:spPr>
          <p:txBody>
            <a:bodyPr/>
            <a:lstStyle/>
            <a:p>
              <a:endParaRPr lang="id-ID"/>
            </a:p>
          </p:txBody>
        </p:sp>
        <p:sp>
          <p:nvSpPr>
            <p:cNvPr id="24586" name="Freeform 6"/>
            <p:cNvSpPr>
              <a:spLocks/>
            </p:cNvSpPr>
            <p:nvPr/>
          </p:nvSpPr>
          <p:spPr bwMode="auto">
            <a:xfrm>
              <a:off x="2073" y="2367"/>
              <a:ext cx="275" cy="652"/>
            </a:xfrm>
            <a:custGeom>
              <a:avLst/>
              <a:gdLst>
                <a:gd name="T0" fmla="*/ 248 w 551"/>
                <a:gd name="T1" fmla="*/ 562 h 1304"/>
                <a:gd name="T2" fmla="*/ 196 w 551"/>
                <a:gd name="T3" fmla="*/ 530 h 1304"/>
                <a:gd name="T4" fmla="*/ 173 w 551"/>
                <a:gd name="T5" fmla="*/ 515 h 1304"/>
                <a:gd name="T6" fmla="*/ 136 w 551"/>
                <a:gd name="T7" fmla="*/ 469 h 1304"/>
                <a:gd name="T8" fmla="*/ 103 w 551"/>
                <a:gd name="T9" fmla="*/ 401 h 1304"/>
                <a:gd name="T10" fmla="*/ 207 w 551"/>
                <a:gd name="T11" fmla="*/ 180 h 1304"/>
                <a:gd name="T12" fmla="*/ 234 w 551"/>
                <a:gd name="T13" fmla="*/ 50 h 1304"/>
                <a:gd name="T14" fmla="*/ 82 w 551"/>
                <a:gd name="T15" fmla="*/ 0 h 1304"/>
                <a:gd name="T16" fmla="*/ 8 w 551"/>
                <a:gd name="T17" fmla="*/ 252 h 1304"/>
                <a:gd name="T18" fmla="*/ 2 w 551"/>
                <a:gd name="T19" fmla="*/ 408 h 1304"/>
                <a:gd name="T20" fmla="*/ 5 w 551"/>
                <a:gd name="T21" fmla="*/ 453 h 1304"/>
                <a:gd name="T22" fmla="*/ 0 w 551"/>
                <a:gd name="T23" fmla="*/ 495 h 1304"/>
                <a:gd name="T24" fmla="*/ 15 w 551"/>
                <a:gd name="T25" fmla="*/ 526 h 1304"/>
                <a:gd name="T26" fmla="*/ 60 w 551"/>
                <a:gd name="T27" fmla="*/ 581 h 1304"/>
                <a:gd name="T28" fmla="*/ 101 w 551"/>
                <a:gd name="T29" fmla="*/ 640 h 1304"/>
                <a:gd name="T30" fmla="*/ 121 w 551"/>
                <a:gd name="T31" fmla="*/ 652 h 1304"/>
                <a:gd name="T32" fmla="*/ 186 w 551"/>
                <a:gd name="T33" fmla="*/ 651 h 1304"/>
                <a:gd name="T34" fmla="*/ 236 w 551"/>
                <a:gd name="T35" fmla="*/ 651 h 1304"/>
                <a:gd name="T36" fmla="*/ 275 w 551"/>
                <a:gd name="T37" fmla="*/ 640 h 1304"/>
                <a:gd name="T38" fmla="*/ 246 w 551"/>
                <a:gd name="T39" fmla="*/ 612 h 1304"/>
                <a:gd name="T40" fmla="*/ 248 w 551"/>
                <a:gd name="T41" fmla="*/ 562 h 1304"/>
                <a:gd name="T42" fmla="*/ 248 w 551"/>
                <a:gd name="T43" fmla="*/ 562 h 130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51"/>
                <a:gd name="T67" fmla="*/ 0 h 1304"/>
                <a:gd name="T68" fmla="*/ 551 w 551"/>
                <a:gd name="T69" fmla="*/ 1304 h 130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51" h="1304">
                  <a:moveTo>
                    <a:pt x="496" y="1124"/>
                  </a:moveTo>
                  <a:lnTo>
                    <a:pt x="392" y="1059"/>
                  </a:lnTo>
                  <a:lnTo>
                    <a:pt x="346" y="1029"/>
                  </a:lnTo>
                  <a:lnTo>
                    <a:pt x="272" y="939"/>
                  </a:lnTo>
                  <a:lnTo>
                    <a:pt x="207" y="802"/>
                  </a:lnTo>
                  <a:lnTo>
                    <a:pt x="415" y="360"/>
                  </a:lnTo>
                  <a:lnTo>
                    <a:pt x="468" y="101"/>
                  </a:lnTo>
                  <a:lnTo>
                    <a:pt x="164" y="0"/>
                  </a:lnTo>
                  <a:lnTo>
                    <a:pt x="17" y="504"/>
                  </a:lnTo>
                  <a:lnTo>
                    <a:pt x="4" y="816"/>
                  </a:lnTo>
                  <a:lnTo>
                    <a:pt x="10" y="907"/>
                  </a:lnTo>
                  <a:lnTo>
                    <a:pt x="0" y="991"/>
                  </a:lnTo>
                  <a:lnTo>
                    <a:pt x="31" y="1051"/>
                  </a:lnTo>
                  <a:lnTo>
                    <a:pt x="120" y="1162"/>
                  </a:lnTo>
                  <a:lnTo>
                    <a:pt x="202" y="1280"/>
                  </a:lnTo>
                  <a:lnTo>
                    <a:pt x="243" y="1304"/>
                  </a:lnTo>
                  <a:lnTo>
                    <a:pt x="373" y="1302"/>
                  </a:lnTo>
                  <a:lnTo>
                    <a:pt x="473" y="1302"/>
                  </a:lnTo>
                  <a:lnTo>
                    <a:pt x="551" y="1280"/>
                  </a:lnTo>
                  <a:lnTo>
                    <a:pt x="492" y="1224"/>
                  </a:lnTo>
                  <a:lnTo>
                    <a:pt x="496" y="1124"/>
                  </a:lnTo>
                  <a:close/>
                </a:path>
              </a:pathLst>
            </a:custGeom>
            <a:solidFill>
              <a:srgbClr val="FAB8A6"/>
            </a:solidFill>
            <a:ln w="9525">
              <a:noFill/>
              <a:round/>
              <a:headEnd/>
              <a:tailEnd/>
            </a:ln>
          </p:spPr>
          <p:txBody>
            <a:bodyPr/>
            <a:lstStyle/>
            <a:p>
              <a:endParaRPr lang="id-ID"/>
            </a:p>
          </p:txBody>
        </p:sp>
        <p:sp>
          <p:nvSpPr>
            <p:cNvPr id="24587" name="Freeform 7"/>
            <p:cNvSpPr>
              <a:spLocks/>
            </p:cNvSpPr>
            <p:nvPr/>
          </p:nvSpPr>
          <p:spPr bwMode="auto">
            <a:xfrm>
              <a:off x="3303" y="2386"/>
              <a:ext cx="196" cy="688"/>
            </a:xfrm>
            <a:custGeom>
              <a:avLst/>
              <a:gdLst>
                <a:gd name="T0" fmla="*/ 15 w 391"/>
                <a:gd name="T1" fmla="*/ 47 h 1377"/>
                <a:gd name="T2" fmla="*/ 106 w 391"/>
                <a:gd name="T3" fmla="*/ 126 h 1377"/>
                <a:gd name="T4" fmla="*/ 122 w 391"/>
                <a:gd name="T5" fmla="*/ 283 h 1377"/>
                <a:gd name="T6" fmla="*/ 157 w 391"/>
                <a:gd name="T7" fmla="*/ 531 h 1377"/>
                <a:gd name="T8" fmla="*/ 118 w 391"/>
                <a:gd name="T9" fmla="*/ 688 h 1377"/>
                <a:gd name="T10" fmla="*/ 196 w 391"/>
                <a:gd name="T11" fmla="*/ 531 h 1377"/>
                <a:gd name="T12" fmla="*/ 196 w 391"/>
                <a:gd name="T13" fmla="*/ 322 h 1377"/>
                <a:gd name="T14" fmla="*/ 168 w 391"/>
                <a:gd name="T15" fmla="*/ 83 h 1377"/>
                <a:gd name="T16" fmla="*/ 94 w 391"/>
                <a:gd name="T17" fmla="*/ 0 h 1377"/>
                <a:gd name="T18" fmla="*/ 0 w 391"/>
                <a:gd name="T19" fmla="*/ 16 h 1377"/>
                <a:gd name="T20" fmla="*/ 15 w 391"/>
                <a:gd name="T21" fmla="*/ 47 h 1377"/>
                <a:gd name="T22" fmla="*/ 15 w 391"/>
                <a:gd name="T23" fmla="*/ 47 h 137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91"/>
                <a:gd name="T37" fmla="*/ 0 h 1377"/>
                <a:gd name="T38" fmla="*/ 391 w 391"/>
                <a:gd name="T39" fmla="*/ 1377 h 137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91" h="1377">
                  <a:moveTo>
                    <a:pt x="30" y="95"/>
                  </a:moveTo>
                  <a:lnTo>
                    <a:pt x="211" y="253"/>
                  </a:lnTo>
                  <a:lnTo>
                    <a:pt x="243" y="567"/>
                  </a:lnTo>
                  <a:lnTo>
                    <a:pt x="314" y="1063"/>
                  </a:lnTo>
                  <a:lnTo>
                    <a:pt x="236" y="1377"/>
                  </a:lnTo>
                  <a:lnTo>
                    <a:pt x="391" y="1063"/>
                  </a:lnTo>
                  <a:lnTo>
                    <a:pt x="391" y="645"/>
                  </a:lnTo>
                  <a:lnTo>
                    <a:pt x="336" y="166"/>
                  </a:lnTo>
                  <a:lnTo>
                    <a:pt x="188" y="0"/>
                  </a:lnTo>
                  <a:lnTo>
                    <a:pt x="0" y="33"/>
                  </a:lnTo>
                  <a:lnTo>
                    <a:pt x="30" y="95"/>
                  </a:lnTo>
                  <a:close/>
                </a:path>
              </a:pathLst>
            </a:custGeom>
            <a:solidFill>
              <a:srgbClr val="B8B8D9"/>
            </a:solidFill>
            <a:ln w="9525">
              <a:noFill/>
              <a:round/>
              <a:headEnd/>
              <a:tailEnd/>
            </a:ln>
          </p:spPr>
          <p:txBody>
            <a:bodyPr/>
            <a:lstStyle/>
            <a:p>
              <a:endParaRPr lang="id-ID"/>
            </a:p>
          </p:txBody>
        </p:sp>
        <p:sp>
          <p:nvSpPr>
            <p:cNvPr id="24588" name="Freeform 8"/>
            <p:cNvSpPr>
              <a:spLocks/>
            </p:cNvSpPr>
            <p:nvPr/>
          </p:nvSpPr>
          <p:spPr bwMode="auto">
            <a:xfrm>
              <a:off x="3398" y="2432"/>
              <a:ext cx="245" cy="707"/>
            </a:xfrm>
            <a:custGeom>
              <a:avLst/>
              <a:gdLst>
                <a:gd name="T0" fmla="*/ 199 w 489"/>
                <a:gd name="T1" fmla="*/ 405 h 1414"/>
                <a:gd name="T2" fmla="*/ 245 w 489"/>
                <a:gd name="T3" fmla="*/ 96 h 1414"/>
                <a:gd name="T4" fmla="*/ 222 w 489"/>
                <a:gd name="T5" fmla="*/ 0 h 1414"/>
                <a:gd name="T6" fmla="*/ 44 w 489"/>
                <a:gd name="T7" fmla="*/ 29 h 1414"/>
                <a:gd name="T8" fmla="*/ 103 w 489"/>
                <a:gd name="T9" fmla="*/ 302 h 1414"/>
                <a:gd name="T10" fmla="*/ 88 w 489"/>
                <a:gd name="T11" fmla="*/ 462 h 1414"/>
                <a:gd name="T12" fmla="*/ 36 w 489"/>
                <a:gd name="T13" fmla="*/ 582 h 1414"/>
                <a:gd name="T14" fmla="*/ 33 w 489"/>
                <a:gd name="T15" fmla="*/ 614 h 1414"/>
                <a:gd name="T16" fmla="*/ 0 w 489"/>
                <a:gd name="T17" fmla="*/ 677 h 1414"/>
                <a:gd name="T18" fmla="*/ 16 w 489"/>
                <a:gd name="T19" fmla="*/ 680 h 1414"/>
                <a:gd name="T20" fmla="*/ 24 w 489"/>
                <a:gd name="T21" fmla="*/ 698 h 1414"/>
                <a:gd name="T22" fmla="*/ 41 w 489"/>
                <a:gd name="T23" fmla="*/ 707 h 1414"/>
                <a:gd name="T24" fmla="*/ 68 w 489"/>
                <a:gd name="T25" fmla="*/ 701 h 1414"/>
                <a:gd name="T26" fmla="*/ 86 w 489"/>
                <a:gd name="T27" fmla="*/ 697 h 1414"/>
                <a:gd name="T28" fmla="*/ 111 w 489"/>
                <a:gd name="T29" fmla="*/ 679 h 1414"/>
                <a:gd name="T30" fmla="*/ 140 w 489"/>
                <a:gd name="T31" fmla="*/ 620 h 1414"/>
                <a:gd name="T32" fmla="*/ 171 w 489"/>
                <a:gd name="T33" fmla="*/ 590 h 1414"/>
                <a:gd name="T34" fmla="*/ 190 w 489"/>
                <a:gd name="T35" fmla="*/ 547 h 1414"/>
                <a:gd name="T36" fmla="*/ 199 w 489"/>
                <a:gd name="T37" fmla="*/ 405 h 1414"/>
                <a:gd name="T38" fmla="*/ 199 w 489"/>
                <a:gd name="T39" fmla="*/ 405 h 141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89"/>
                <a:gd name="T61" fmla="*/ 0 h 1414"/>
                <a:gd name="T62" fmla="*/ 489 w 489"/>
                <a:gd name="T63" fmla="*/ 1414 h 141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89" h="1414">
                  <a:moveTo>
                    <a:pt x="397" y="811"/>
                  </a:moveTo>
                  <a:lnTo>
                    <a:pt x="489" y="192"/>
                  </a:lnTo>
                  <a:lnTo>
                    <a:pt x="443" y="0"/>
                  </a:lnTo>
                  <a:lnTo>
                    <a:pt x="87" y="59"/>
                  </a:lnTo>
                  <a:lnTo>
                    <a:pt x="205" y="604"/>
                  </a:lnTo>
                  <a:lnTo>
                    <a:pt x="175" y="925"/>
                  </a:lnTo>
                  <a:lnTo>
                    <a:pt x="72" y="1163"/>
                  </a:lnTo>
                  <a:lnTo>
                    <a:pt x="65" y="1228"/>
                  </a:lnTo>
                  <a:lnTo>
                    <a:pt x="0" y="1353"/>
                  </a:lnTo>
                  <a:lnTo>
                    <a:pt x="32" y="1359"/>
                  </a:lnTo>
                  <a:lnTo>
                    <a:pt x="48" y="1395"/>
                  </a:lnTo>
                  <a:lnTo>
                    <a:pt x="82" y="1414"/>
                  </a:lnTo>
                  <a:lnTo>
                    <a:pt x="135" y="1402"/>
                  </a:lnTo>
                  <a:lnTo>
                    <a:pt x="171" y="1393"/>
                  </a:lnTo>
                  <a:lnTo>
                    <a:pt x="221" y="1357"/>
                  </a:lnTo>
                  <a:lnTo>
                    <a:pt x="279" y="1239"/>
                  </a:lnTo>
                  <a:lnTo>
                    <a:pt x="342" y="1180"/>
                  </a:lnTo>
                  <a:lnTo>
                    <a:pt x="380" y="1093"/>
                  </a:lnTo>
                  <a:lnTo>
                    <a:pt x="397" y="811"/>
                  </a:lnTo>
                  <a:close/>
                </a:path>
              </a:pathLst>
            </a:custGeom>
            <a:solidFill>
              <a:srgbClr val="FAB8A6"/>
            </a:solidFill>
            <a:ln w="9525">
              <a:noFill/>
              <a:round/>
              <a:headEnd/>
              <a:tailEnd/>
            </a:ln>
          </p:spPr>
          <p:txBody>
            <a:bodyPr/>
            <a:lstStyle/>
            <a:p>
              <a:endParaRPr lang="id-ID"/>
            </a:p>
          </p:txBody>
        </p:sp>
        <p:sp>
          <p:nvSpPr>
            <p:cNvPr id="24589" name="Freeform 9"/>
            <p:cNvSpPr>
              <a:spLocks/>
            </p:cNvSpPr>
            <p:nvPr/>
          </p:nvSpPr>
          <p:spPr bwMode="auto">
            <a:xfrm>
              <a:off x="2183" y="2241"/>
              <a:ext cx="432" cy="783"/>
            </a:xfrm>
            <a:custGeom>
              <a:avLst/>
              <a:gdLst>
                <a:gd name="T0" fmla="*/ 220 w 865"/>
                <a:gd name="T1" fmla="*/ 169 h 1566"/>
                <a:gd name="T2" fmla="*/ 145 w 865"/>
                <a:gd name="T3" fmla="*/ 193 h 1566"/>
                <a:gd name="T4" fmla="*/ 0 w 865"/>
                <a:gd name="T5" fmla="*/ 546 h 1566"/>
                <a:gd name="T6" fmla="*/ 23 w 865"/>
                <a:gd name="T7" fmla="*/ 605 h 1566"/>
                <a:gd name="T8" fmla="*/ 114 w 865"/>
                <a:gd name="T9" fmla="*/ 677 h 1566"/>
                <a:gd name="T10" fmla="*/ 137 w 865"/>
                <a:gd name="T11" fmla="*/ 728 h 1566"/>
                <a:gd name="T12" fmla="*/ 279 w 865"/>
                <a:gd name="T13" fmla="*/ 783 h 1566"/>
                <a:gd name="T14" fmla="*/ 432 w 865"/>
                <a:gd name="T15" fmla="*/ 208 h 1566"/>
                <a:gd name="T16" fmla="*/ 346 w 865"/>
                <a:gd name="T17" fmla="*/ 181 h 1566"/>
                <a:gd name="T18" fmla="*/ 366 w 865"/>
                <a:gd name="T19" fmla="*/ 62 h 1566"/>
                <a:gd name="T20" fmla="*/ 279 w 865"/>
                <a:gd name="T21" fmla="*/ 0 h 1566"/>
                <a:gd name="T22" fmla="*/ 220 w 865"/>
                <a:gd name="T23" fmla="*/ 169 h 1566"/>
                <a:gd name="T24" fmla="*/ 220 w 865"/>
                <a:gd name="T25" fmla="*/ 169 h 15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65"/>
                <a:gd name="T40" fmla="*/ 0 h 1566"/>
                <a:gd name="T41" fmla="*/ 865 w 865"/>
                <a:gd name="T42" fmla="*/ 1566 h 156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65" h="1566">
                  <a:moveTo>
                    <a:pt x="441" y="338"/>
                  </a:moveTo>
                  <a:lnTo>
                    <a:pt x="290" y="385"/>
                  </a:lnTo>
                  <a:lnTo>
                    <a:pt x="0" y="1092"/>
                  </a:lnTo>
                  <a:lnTo>
                    <a:pt x="47" y="1210"/>
                  </a:lnTo>
                  <a:lnTo>
                    <a:pt x="228" y="1353"/>
                  </a:lnTo>
                  <a:lnTo>
                    <a:pt x="275" y="1456"/>
                  </a:lnTo>
                  <a:lnTo>
                    <a:pt x="559" y="1566"/>
                  </a:lnTo>
                  <a:lnTo>
                    <a:pt x="865" y="416"/>
                  </a:lnTo>
                  <a:lnTo>
                    <a:pt x="692" y="361"/>
                  </a:lnTo>
                  <a:lnTo>
                    <a:pt x="732" y="125"/>
                  </a:lnTo>
                  <a:lnTo>
                    <a:pt x="559" y="0"/>
                  </a:lnTo>
                  <a:lnTo>
                    <a:pt x="441" y="338"/>
                  </a:lnTo>
                  <a:close/>
                </a:path>
              </a:pathLst>
            </a:custGeom>
            <a:solidFill>
              <a:srgbClr val="8989A8"/>
            </a:solidFill>
            <a:ln w="9525">
              <a:noFill/>
              <a:round/>
              <a:headEnd/>
              <a:tailEnd/>
            </a:ln>
          </p:spPr>
          <p:txBody>
            <a:bodyPr/>
            <a:lstStyle/>
            <a:p>
              <a:endParaRPr lang="id-ID"/>
            </a:p>
          </p:txBody>
        </p:sp>
        <p:sp>
          <p:nvSpPr>
            <p:cNvPr id="24590" name="Freeform 10"/>
            <p:cNvSpPr>
              <a:spLocks/>
            </p:cNvSpPr>
            <p:nvPr/>
          </p:nvSpPr>
          <p:spPr bwMode="auto">
            <a:xfrm>
              <a:off x="2544" y="2850"/>
              <a:ext cx="547" cy="101"/>
            </a:xfrm>
            <a:custGeom>
              <a:avLst/>
              <a:gdLst>
                <a:gd name="T0" fmla="*/ 524 w 1095"/>
                <a:gd name="T1" fmla="*/ 0 h 201"/>
                <a:gd name="T2" fmla="*/ 276 w 1095"/>
                <a:gd name="T3" fmla="*/ 23 h 201"/>
                <a:gd name="T4" fmla="*/ 0 w 1095"/>
                <a:gd name="T5" fmla="*/ 10 h 201"/>
                <a:gd name="T6" fmla="*/ 14 w 1095"/>
                <a:gd name="T7" fmla="*/ 72 h 201"/>
                <a:gd name="T8" fmla="*/ 281 w 1095"/>
                <a:gd name="T9" fmla="*/ 101 h 201"/>
                <a:gd name="T10" fmla="*/ 547 w 1095"/>
                <a:gd name="T11" fmla="*/ 92 h 201"/>
                <a:gd name="T12" fmla="*/ 524 w 1095"/>
                <a:gd name="T13" fmla="*/ 0 h 201"/>
                <a:gd name="T14" fmla="*/ 524 w 1095"/>
                <a:gd name="T15" fmla="*/ 0 h 201"/>
                <a:gd name="T16" fmla="*/ 0 60000 65536"/>
                <a:gd name="T17" fmla="*/ 0 60000 65536"/>
                <a:gd name="T18" fmla="*/ 0 60000 65536"/>
                <a:gd name="T19" fmla="*/ 0 60000 65536"/>
                <a:gd name="T20" fmla="*/ 0 60000 65536"/>
                <a:gd name="T21" fmla="*/ 0 60000 65536"/>
                <a:gd name="T22" fmla="*/ 0 60000 65536"/>
                <a:gd name="T23" fmla="*/ 0 60000 65536"/>
                <a:gd name="T24" fmla="*/ 0 w 1095"/>
                <a:gd name="T25" fmla="*/ 0 h 201"/>
                <a:gd name="T26" fmla="*/ 1095 w 1095"/>
                <a:gd name="T27" fmla="*/ 201 h 20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95" h="201">
                  <a:moveTo>
                    <a:pt x="1049" y="0"/>
                  </a:moveTo>
                  <a:lnTo>
                    <a:pt x="553" y="46"/>
                  </a:lnTo>
                  <a:lnTo>
                    <a:pt x="0" y="19"/>
                  </a:lnTo>
                  <a:lnTo>
                    <a:pt x="29" y="143"/>
                  </a:lnTo>
                  <a:lnTo>
                    <a:pt x="563" y="201"/>
                  </a:lnTo>
                  <a:lnTo>
                    <a:pt x="1095" y="184"/>
                  </a:lnTo>
                  <a:lnTo>
                    <a:pt x="1049" y="0"/>
                  </a:lnTo>
                  <a:close/>
                </a:path>
              </a:pathLst>
            </a:custGeom>
            <a:solidFill>
              <a:srgbClr val="D99966"/>
            </a:solidFill>
            <a:ln w="9525">
              <a:noFill/>
              <a:round/>
              <a:headEnd/>
              <a:tailEnd/>
            </a:ln>
          </p:spPr>
          <p:txBody>
            <a:bodyPr/>
            <a:lstStyle/>
            <a:p>
              <a:endParaRPr lang="id-ID"/>
            </a:p>
          </p:txBody>
        </p:sp>
        <p:sp>
          <p:nvSpPr>
            <p:cNvPr id="24591" name="Freeform 11"/>
            <p:cNvSpPr>
              <a:spLocks/>
            </p:cNvSpPr>
            <p:nvPr/>
          </p:nvSpPr>
          <p:spPr bwMode="auto">
            <a:xfrm>
              <a:off x="2663" y="1153"/>
              <a:ext cx="425" cy="720"/>
            </a:xfrm>
            <a:custGeom>
              <a:avLst/>
              <a:gdLst>
                <a:gd name="T0" fmla="*/ 229 w 849"/>
                <a:gd name="T1" fmla="*/ 720 h 1439"/>
                <a:gd name="T2" fmla="*/ 149 w 849"/>
                <a:gd name="T3" fmla="*/ 624 h 1439"/>
                <a:gd name="T4" fmla="*/ 93 w 849"/>
                <a:gd name="T5" fmla="*/ 527 h 1439"/>
                <a:gd name="T6" fmla="*/ 102 w 849"/>
                <a:gd name="T7" fmla="*/ 489 h 1439"/>
                <a:gd name="T8" fmla="*/ 64 w 849"/>
                <a:gd name="T9" fmla="*/ 397 h 1439"/>
                <a:gd name="T10" fmla="*/ 53 w 849"/>
                <a:gd name="T11" fmla="*/ 359 h 1439"/>
                <a:gd name="T12" fmla="*/ 29 w 849"/>
                <a:gd name="T13" fmla="*/ 256 h 1439"/>
                <a:gd name="T14" fmla="*/ 0 w 849"/>
                <a:gd name="T15" fmla="*/ 123 h 1439"/>
                <a:gd name="T16" fmla="*/ 20 w 849"/>
                <a:gd name="T17" fmla="*/ 42 h 1439"/>
                <a:gd name="T18" fmla="*/ 260 w 849"/>
                <a:gd name="T19" fmla="*/ 0 h 1439"/>
                <a:gd name="T20" fmla="*/ 385 w 849"/>
                <a:gd name="T21" fmla="*/ 159 h 1439"/>
                <a:gd name="T22" fmla="*/ 420 w 849"/>
                <a:gd name="T23" fmla="*/ 171 h 1439"/>
                <a:gd name="T24" fmla="*/ 425 w 849"/>
                <a:gd name="T25" fmla="*/ 202 h 1439"/>
                <a:gd name="T26" fmla="*/ 418 w 849"/>
                <a:gd name="T27" fmla="*/ 268 h 1439"/>
                <a:gd name="T28" fmla="*/ 411 w 849"/>
                <a:gd name="T29" fmla="*/ 301 h 1439"/>
                <a:gd name="T30" fmla="*/ 401 w 849"/>
                <a:gd name="T31" fmla="*/ 319 h 1439"/>
                <a:gd name="T32" fmla="*/ 384 w 849"/>
                <a:gd name="T33" fmla="*/ 318 h 1439"/>
                <a:gd name="T34" fmla="*/ 383 w 849"/>
                <a:gd name="T35" fmla="*/ 379 h 1439"/>
                <a:gd name="T36" fmla="*/ 357 w 849"/>
                <a:gd name="T37" fmla="*/ 441 h 1439"/>
                <a:gd name="T38" fmla="*/ 360 w 849"/>
                <a:gd name="T39" fmla="*/ 496 h 1439"/>
                <a:gd name="T40" fmla="*/ 318 w 849"/>
                <a:gd name="T41" fmla="*/ 553 h 1439"/>
                <a:gd name="T42" fmla="*/ 255 w 849"/>
                <a:gd name="T43" fmla="*/ 648 h 1439"/>
                <a:gd name="T44" fmla="*/ 229 w 849"/>
                <a:gd name="T45" fmla="*/ 720 h 1439"/>
                <a:gd name="T46" fmla="*/ 229 w 849"/>
                <a:gd name="T47" fmla="*/ 720 h 143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849"/>
                <a:gd name="T73" fmla="*/ 0 h 1439"/>
                <a:gd name="T74" fmla="*/ 849 w 849"/>
                <a:gd name="T75" fmla="*/ 1439 h 143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849" h="1439">
                  <a:moveTo>
                    <a:pt x="458" y="1439"/>
                  </a:moveTo>
                  <a:lnTo>
                    <a:pt x="298" y="1247"/>
                  </a:lnTo>
                  <a:lnTo>
                    <a:pt x="186" y="1053"/>
                  </a:lnTo>
                  <a:lnTo>
                    <a:pt x="203" y="977"/>
                  </a:lnTo>
                  <a:lnTo>
                    <a:pt x="127" y="793"/>
                  </a:lnTo>
                  <a:lnTo>
                    <a:pt x="106" y="718"/>
                  </a:lnTo>
                  <a:lnTo>
                    <a:pt x="57" y="511"/>
                  </a:lnTo>
                  <a:lnTo>
                    <a:pt x="0" y="245"/>
                  </a:lnTo>
                  <a:lnTo>
                    <a:pt x="40" y="84"/>
                  </a:lnTo>
                  <a:lnTo>
                    <a:pt x="520" y="0"/>
                  </a:lnTo>
                  <a:lnTo>
                    <a:pt x="770" y="317"/>
                  </a:lnTo>
                  <a:lnTo>
                    <a:pt x="840" y="342"/>
                  </a:lnTo>
                  <a:lnTo>
                    <a:pt x="849" y="403"/>
                  </a:lnTo>
                  <a:lnTo>
                    <a:pt x="836" y="536"/>
                  </a:lnTo>
                  <a:lnTo>
                    <a:pt x="821" y="601"/>
                  </a:lnTo>
                  <a:lnTo>
                    <a:pt x="802" y="637"/>
                  </a:lnTo>
                  <a:lnTo>
                    <a:pt x="768" y="635"/>
                  </a:lnTo>
                  <a:lnTo>
                    <a:pt x="766" y="757"/>
                  </a:lnTo>
                  <a:lnTo>
                    <a:pt x="714" y="882"/>
                  </a:lnTo>
                  <a:lnTo>
                    <a:pt x="720" y="992"/>
                  </a:lnTo>
                  <a:lnTo>
                    <a:pt x="636" y="1106"/>
                  </a:lnTo>
                  <a:lnTo>
                    <a:pt x="509" y="1296"/>
                  </a:lnTo>
                  <a:lnTo>
                    <a:pt x="458" y="1439"/>
                  </a:lnTo>
                  <a:close/>
                </a:path>
              </a:pathLst>
            </a:custGeom>
            <a:solidFill>
              <a:srgbClr val="FFD6C9"/>
            </a:solidFill>
            <a:ln w="9525">
              <a:noFill/>
              <a:round/>
              <a:headEnd/>
              <a:tailEnd/>
            </a:ln>
          </p:spPr>
          <p:txBody>
            <a:bodyPr/>
            <a:lstStyle/>
            <a:p>
              <a:endParaRPr lang="id-ID"/>
            </a:p>
          </p:txBody>
        </p:sp>
        <p:sp>
          <p:nvSpPr>
            <p:cNvPr id="24592" name="Freeform 12"/>
            <p:cNvSpPr>
              <a:spLocks/>
            </p:cNvSpPr>
            <p:nvPr/>
          </p:nvSpPr>
          <p:spPr bwMode="auto">
            <a:xfrm>
              <a:off x="2790" y="1838"/>
              <a:ext cx="191" cy="912"/>
            </a:xfrm>
            <a:custGeom>
              <a:avLst/>
              <a:gdLst>
                <a:gd name="T0" fmla="*/ 167 w 382"/>
                <a:gd name="T1" fmla="*/ 14 h 1824"/>
                <a:gd name="T2" fmla="*/ 134 w 382"/>
                <a:gd name="T3" fmla="*/ 106 h 1824"/>
                <a:gd name="T4" fmla="*/ 191 w 382"/>
                <a:gd name="T5" fmla="*/ 643 h 1824"/>
                <a:gd name="T6" fmla="*/ 185 w 382"/>
                <a:gd name="T7" fmla="*/ 804 h 1824"/>
                <a:gd name="T8" fmla="*/ 111 w 382"/>
                <a:gd name="T9" fmla="*/ 912 h 1824"/>
                <a:gd name="T10" fmla="*/ 51 w 382"/>
                <a:gd name="T11" fmla="*/ 827 h 1824"/>
                <a:gd name="T12" fmla="*/ 108 w 382"/>
                <a:gd name="T13" fmla="*/ 467 h 1824"/>
                <a:gd name="T14" fmla="*/ 91 w 382"/>
                <a:gd name="T15" fmla="*/ 168 h 1824"/>
                <a:gd name="T16" fmla="*/ 47 w 382"/>
                <a:gd name="T17" fmla="*/ 304 h 1824"/>
                <a:gd name="T18" fmla="*/ 48 w 382"/>
                <a:gd name="T19" fmla="*/ 521 h 1824"/>
                <a:gd name="T20" fmla="*/ 30 w 382"/>
                <a:gd name="T21" fmla="*/ 548 h 1824"/>
                <a:gd name="T22" fmla="*/ 0 w 382"/>
                <a:gd name="T23" fmla="*/ 304 h 1824"/>
                <a:gd name="T24" fmla="*/ 73 w 382"/>
                <a:gd name="T25" fmla="*/ 90 h 1824"/>
                <a:gd name="T26" fmla="*/ 33 w 382"/>
                <a:gd name="T27" fmla="*/ 19 h 1824"/>
                <a:gd name="T28" fmla="*/ 53 w 382"/>
                <a:gd name="T29" fmla="*/ 11 h 1824"/>
                <a:gd name="T30" fmla="*/ 91 w 382"/>
                <a:gd name="T31" fmla="*/ 58 h 1824"/>
                <a:gd name="T32" fmla="*/ 127 w 382"/>
                <a:gd name="T33" fmla="*/ 53 h 1824"/>
                <a:gd name="T34" fmla="*/ 139 w 382"/>
                <a:gd name="T35" fmla="*/ 0 h 1824"/>
                <a:gd name="T36" fmla="*/ 167 w 382"/>
                <a:gd name="T37" fmla="*/ 14 h 1824"/>
                <a:gd name="T38" fmla="*/ 167 w 382"/>
                <a:gd name="T39" fmla="*/ 14 h 182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82"/>
                <a:gd name="T61" fmla="*/ 0 h 1824"/>
                <a:gd name="T62" fmla="*/ 382 w 382"/>
                <a:gd name="T63" fmla="*/ 1824 h 182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82" h="1824">
                  <a:moveTo>
                    <a:pt x="333" y="28"/>
                  </a:moveTo>
                  <a:lnTo>
                    <a:pt x="268" y="212"/>
                  </a:lnTo>
                  <a:lnTo>
                    <a:pt x="382" y="1285"/>
                  </a:lnTo>
                  <a:lnTo>
                    <a:pt x="369" y="1608"/>
                  </a:lnTo>
                  <a:lnTo>
                    <a:pt x="223" y="1824"/>
                  </a:lnTo>
                  <a:lnTo>
                    <a:pt x="103" y="1653"/>
                  </a:lnTo>
                  <a:lnTo>
                    <a:pt x="217" y="935"/>
                  </a:lnTo>
                  <a:lnTo>
                    <a:pt x="181" y="336"/>
                  </a:lnTo>
                  <a:lnTo>
                    <a:pt x="94" y="608"/>
                  </a:lnTo>
                  <a:lnTo>
                    <a:pt x="97" y="1041"/>
                  </a:lnTo>
                  <a:lnTo>
                    <a:pt x="61" y="1096"/>
                  </a:lnTo>
                  <a:lnTo>
                    <a:pt x="0" y="608"/>
                  </a:lnTo>
                  <a:lnTo>
                    <a:pt x="145" y="180"/>
                  </a:lnTo>
                  <a:lnTo>
                    <a:pt x="65" y="38"/>
                  </a:lnTo>
                  <a:lnTo>
                    <a:pt x="107" y="22"/>
                  </a:lnTo>
                  <a:lnTo>
                    <a:pt x="181" y="116"/>
                  </a:lnTo>
                  <a:lnTo>
                    <a:pt x="255" y="106"/>
                  </a:lnTo>
                  <a:lnTo>
                    <a:pt x="278" y="0"/>
                  </a:lnTo>
                  <a:lnTo>
                    <a:pt x="333" y="28"/>
                  </a:lnTo>
                  <a:close/>
                </a:path>
              </a:pathLst>
            </a:custGeom>
            <a:solidFill>
              <a:srgbClr val="7F994C"/>
            </a:solidFill>
            <a:ln w="9525">
              <a:noFill/>
              <a:round/>
              <a:headEnd/>
              <a:tailEnd/>
            </a:ln>
          </p:spPr>
          <p:txBody>
            <a:bodyPr/>
            <a:lstStyle/>
            <a:p>
              <a:endParaRPr lang="id-ID"/>
            </a:p>
          </p:txBody>
        </p:sp>
        <p:sp>
          <p:nvSpPr>
            <p:cNvPr id="24593" name="Freeform 13"/>
            <p:cNvSpPr>
              <a:spLocks/>
            </p:cNvSpPr>
            <p:nvPr/>
          </p:nvSpPr>
          <p:spPr bwMode="auto">
            <a:xfrm>
              <a:off x="2686" y="1167"/>
              <a:ext cx="392" cy="650"/>
            </a:xfrm>
            <a:custGeom>
              <a:avLst/>
              <a:gdLst>
                <a:gd name="T0" fmla="*/ 141 w 785"/>
                <a:gd name="T1" fmla="*/ 578 h 1300"/>
                <a:gd name="T2" fmla="*/ 199 w 785"/>
                <a:gd name="T3" fmla="*/ 562 h 1300"/>
                <a:gd name="T4" fmla="*/ 226 w 785"/>
                <a:gd name="T5" fmla="*/ 566 h 1300"/>
                <a:gd name="T6" fmla="*/ 317 w 785"/>
                <a:gd name="T7" fmla="*/ 486 h 1300"/>
                <a:gd name="T8" fmla="*/ 356 w 785"/>
                <a:gd name="T9" fmla="*/ 378 h 1300"/>
                <a:gd name="T10" fmla="*/ 388 w 785"/>
                <a:gd name="T11" fmla="*/ 265 h 1300"/>
                <a:gd name="T12" fmla="*/ 392 w 785"/>
                <a:gd name="T13" fmla="*/ 167 h 1300"/>
                <a:gd name="T14" fmla="*/ 384 w 785"/>
                <a:gd name="T15" fmla="*/ 143 h 1300"/>
                <a:gd name="T16" fmla="*/ 289 w 785"/>
                <a:gd name="T17" fmla="*/ 54 h 1300"/>
                <a:gd name="T18" fmla="*/ 218 w 785"/>
                <a:gd name="T19" fmla="*/ 0 h 1300"/>
                <a:gd name="T20" fmla="*/ 201 w 785"/>
                <a:gd name="T21" fmla="*/ 44 h 1300"/>
                <a:gd name="T22" fmla="*/ 249 w 785"/>
                <a:gd name="T23" fmla="*/ 81 h 1300"/>
                <a:gd name="T24" fmla="*/ 276 w 785"/>
                <a:gd name="T25" fmla="*/ 112 h 1300"/>
                <a:gd name="T26" fmla="*/ 295 w 785"/>
                <a:gd name="T27" fmla="*/ 152 h 1300"/>
                <a:gd name="T28" fmla="*/ 303 w 785"/>
                <a:gd name="T29" fmla="*/ 210 h 1300"/>
                <a:gd name="T30" fmla="*/ 333 w 785"/>
                <a:gd name="T31" fmla="*/ 250 h 1300"/>
                <a:gd name="T32" fmla="*/ 348 w 785"/>
                <a:gd name="T33" fmla="*/ 355 h 1300"/>
                <a:gd name="T34" fmla="*/ 323 w 785"/>
                <a:gd name="T35" fmla="*/ 364 h 1300"/>
                <a:gd name="T36" fmla="*/ 292 w 785"/>
                <a:gd name="T37" fmla="*/ 450 h 1300"/>
                <a:gd name="T38" fmla="*/ 253 w 785"/>
                <a:gd name="T39" fmla="*/ 479 h 1300"/>
                <a:gd name="T40" fmla="*/ 170 w 785"/>
                <a:gd name="T41" fmla="*/ 504 h 1300"/>
                <a:gd name="T42" fmla="*/ 114 w 785"/>
                <a:gd name="T43" fmla="*/ 460 h 1300"/>
                <a:gd name="T44" fmla="*/ 74 w 785"/>
                <a:gd name="T45" fmla="*/ 412 h 1300"/>
                <a:gd name="T46" fmla="*/ 58 w 785"/>
                <a:gd name="T47" fmla="*/ 342 h 1300"/>
                <a:gd name="T48" fmla="*/ 34 w 785"/>
                <a:gd name="T49" fmla="*/ 287 h 1300"/>
                <a:gd name="T50" fmla="*/ 30 w 785"/>
                <a:gd name="T51" fmla="*/ 267 h 1300"/>
                <a:gd name="T52" fmla="*/ 49 w 785"/>
                <a:gd name="T53" fmla="*/ 230 h 1300"/>
                <a:gd name="T54" fmla="*/ 35 w 785"/>
                <a:gd name="T55" fmla="*/ 197 h 1300"/>
                <a:gd name="T56" fmla="*/ 29 w 785"/>
                <a:gd name="T57" fmla="*/ 139 h 1300"/>
                <a:gd name="T58" fmla="*/ 175 w 785"/>
                <a:gd name="T59" fmla="*/ 107 h 1300"/>
                <a:gd name="T60" fmla="*/ 165 w 785"/>
                <a:gd name="T61" fmla="*/ 63 h 1300"/>
                <a:gd name="T62" fmla="*/ 0 w 785"/>
                <a:gd name="T63" fmla="*/ 41 h 1300"/>
                <a:gd name="T64" fmla="*/ 26 w 785"/>
                <a:gd name="T65" fmla="*/ 371 h 1300"/>
                <a:gd name="T66" fmla="*/ 86 w 785"/>
                <a:gd name="T67" fmla="*/ 502 h 1300"/>
                <a:gd name="T68" fmla="*/ 190 w 785"/>
                <a:gd name="T69" fmla="*/ 650 h 130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85"/>
                <a:gd name="T106" fmla="*/ 0 h 1300"/>
                <a:gd name="T107" fmla="*/ 785 w 785"/>
                <a:gd name="T108" fmla="*/ 1300 h 130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85" h="1300">
                  <a:moveTo>
                    <a:pt x="380" y="1300"/>
                  </a:moveTo>
                  <a:lnTo>
                    <a:pt x="282" y="1155"/>
                  </a:lnTo>
                  <a:lnTo>
                    <a:pt x="272" y="1106"/>
                  </a:lnTo>
                  <a:lnTo>
                    <a:pt x="399" y="1123"/>
                  </a:lnTo>
                  <a:lnTo>
                    <a:pt x="483" y="1066"/>
                  </a:lnTo>
                  <a:lnTo>
                    <a:pt x="453" y="1132"/>
                  </a:lnTo>
                  <a:lnTo>
                    <a:pt x="536" y="1079"/>
                  </a:lnTo>
                  <a:lnTo>
                    <a:pt x="635" y="973"/>
                  </a:lnTo>
                  <a:lnTo>
                    <a:pt x="692" y="830"/>
                  </a:lnTo>
                  <a:lnTo>
                    <a:pt x="713" y="756"/>
                  </a:lnTo>
                  <a:lnTo>
                    <a:pt x="717" y="623"/>
                  </a:lnTo>
                  <a:lnTo>
                    <a:pt x="776" y="530"/>
                  </a:lnTo>
                  <a:lnTo>
                    <a:pt x="774" y="460"/>
                  </a:lnTo>
                  <a:lnTo>
                    <a:pt x="785" y="334"/>
                  </a:lnTo>
                  <a:lnTo>
                    <a:pt x="711" y="412"/>
                  </a:lnTo>
                  <a:lnTo>
                    <a:pt x="768" y="285"/>
                  </a:lnTo>
                  <a:lnTo>
                    <a:pt x="599" y="138"/>
                  </a:lnTo>
                  <a:lnTo>
                    <a:pt x="578" y="108"/>
                  </a:lnTo>
                  <a:lnTo>
                    <a:pt x="553" y="85"/>
                  </a:lnTo>
                  <a:lnTo>
                    <a:pt x="436" y="0"/>
                  </a:lnTo>
                  <a:lnTo>
                    <a:pt x="379" y="15"/>
                  </a:lnTo>
                  <a:lnTo>
                    <a:pt x="403" y="89"/>
                  </a:lnTo>
                  <a:lnTo>
                    <a:pt x="458" y="136"/>
                  </a:lnTo>
                  <a:lnTo>
                    <a:pt x="498" y="161"/>
                  </a:lnTo>
                  <a:lnTo>
                    <a:pt x="527" y="184"/>
                  </a:lnTo>
                  <a:lnTo>
                    <a:pt x="553" y="224"/>
                  </a:lnTo>
                  <a:lnTo>
                    <a:pt x="569" y="266"/>
                  </a:lnTo>
                  <a:lnTo>
                    <a:pt x="591" y="304"/>
                  </a:lnTo>
                  <a:lnTo>
                    <a:pt x="622" y="355"/>
                  </a:lnTo>
                  <a:lnTo>
                    <a:pt x="607" y="420"/>
                  </a:lnTo>
                  <a:lnTo>
                    <a:pt x="639" y="431"/>
                  </a:lnTo>
                  <a:lnTo>
                    <a:pt x="667" y="500"/>
                  </a:lnTo>
                  <a:lnTo>
                    <a:pt x="692" y="606"/>
                  </a:lnTo>
                  <a:lnTo>
                    <a:pt x="696" y="710"/>
                  </a:lnTo>
                  <a:lnTo>
                    <a:pt x="679" y="785"/>
                  </a:lnTo>
                  <a:lnTo>
                    <a:pt x="647" y="728"/>
                  </a:lnTo>
                  <a:lnTo>
                    <a:pt x="620" y="836"/>
                  </a:lnTo>
                  <a:lnTo>
                    <a:pt x="584" y="901"/>
                  </a:lnTo>
                  <a:lnTo>
                    <a:pt x="584" y="864"/>
                  </a:lnTo>
                  <a:lnTo>
                    <a:pt x="506" y="958"/>
                  </a:lnTo>
                  <a:lnTo>
                    <a:pt x="453" y="986"/>
                  </a:lnTo>
                  <a:lnTo>
                    <a:pt x="341" y="1009"/>
                  </a:lnTo>
                  <a:lnTo>
                    <a:pt x="282" y="984"/>
                  </a:lnTo>
                  <a:lnTo>
                    <a:pt x="228" y="921"/>
                  </a:lnTo>
                  <a:lnTo>
                    <a:pt x="185" y="861"/>
                  </a:lnTo>
                  <a:lnTo>
                    <a:pt x="149" y="825"/>
                  </a:lnTo>
                  <a:lnTo>
                    <a:pt x="135" y="739"/>
                  </a:lnTo>
                  <a:lnTo>
                    <a:pt x="116" y="684"/>
                  </a:lnTo>
                  <a:lnTo>
                    <a:pt x="86" y="648"/>
                  </a:lnTo>
                  <a:lnTo>
                    <a:pt x="69" y="574"/>
                  </a:lnTo>
                  <a:lnTo>
                    <a:pt x="99" y="509"/>
                  </a:lnTo>
                  <a:lnTo>
                    <a:pt x="61" y="534"/>
                  </a:lnTo>
                  <a:lnTo>
                    <a:pt x="65" y="507"/>
                  </a:lnTo>
                  <a:lnTo>
                    <a:pt x="99" y="460"/>
                  </a:lnTo>
                  <a:lnTo>
                    <a:pt x="76" y="444"/>
                  </a:lnTo>
                  <a:lnTo>
                    <a:pt x="71" y="395"/>
                  </a:lnTo>
                  <a:lnTo>
                    <a:pt x="50" y="336"/>
                  </a:lnTo>
                  <a:lnTo>
                    <a:pt x="59" y="277"/>
                  </a:lnTo>
                  <a:lnTo>
                    <a:pt x="244" y="262"/>
                  </a:lnTo>
                  <a:lnTo>
                    <a:pt x="350" y="214"/>
                  </a:lnTo>
                  <a:lnTo>
                    <a:pt x="365" y="150"/>
                  </a:lnTo>
                  <a:lnTo>
                    <a:pt x="331" y="127"/>
                  </a:lnTo>
                  <a:lnTo>
                    <a:pt x="295" y="60"/>
                  </a:lnTo>
                  <a:lnTo>
                    <a:pt x="0" y="83"/>
                  </a:lnTo>
                  <a:lnTo>
                    <a:pt x="0" y="479"/>
                  </a:lnTo>
                  <a:lnTo>
                    <a:pt x="53" y="743"/>
                  </a:lnTo>
                  <a:lnTo>
                    <a:pt x="156" y="931"/>
                  </a:lnTo>
                  <a:lnTo>
                    <a:pt x="173" y="1005"/>
                  </a:lnTo>
                  <a:lnTo>
                    <a:pt x="274" y="1205"/>
                  </a:lnTo>
                  <a:lnTo>
                    <a:pt x="380" y="1300"/>
                  </a:lnTo>
                  <a:close/>
                </a:path>
              </a:pathLst>
            </a:custGeom>
            <a:solidFill>
              <a:srgbClr val="FAB8A6"/>
            </a:solidFill>
            <a:ln w="9525">
              <a:noFill/>
              <a:round/>
              <a:headEnd/>
              <a:tailEnd/>
            </a:ln>
          </p:spPr>
          <p:txBody>
            <a:bodyPr/>
            <a:lstStyle/>
            <a:p>
              <a:endParaRPr lang="id-ID"/>
            </a:p>
          </p:txBody>
        </p:sp>
        <p:sp>
          <p:nvSpPr>
            <p:cNvPr id="24594" name="Freeform 14"/>
            <p:cNvSpPr>
              <a:spLocks/>
            </p:cNvSpPr>
            <p:nvPr/>
          </p:nvSpPr>
          <p:spPr bwMode="auto">
            <a:xfrm>
              <a:off x="2828" y="1299"/>
              <a:ext cx="149" cy="127"/>
            </a:xfrm>
            <a:custGeom>
              <a:avLst/>
              <a:gdLst>
                <a:gd name="T0" fmla="*/ 138 w 299"/>
                <a:gd name="T1" fmla="*/ 49 h 255"/>
                <a:gd name="T2" fmla="*/ 149 w 299"/>
                <a:gd name="T3" fmla="*/ 62 h 255"/>
                <a:gd name="T4" fmla="*/ 99 w 299"/>
                <a:gd name="T5" fmla="*/ 68 h 255"/>
                <a:gd name="T6" fmla="*/ 77 w 299"/>
                <a:gd name="T7" fmla="*/ 79 h 255"/>
                <a:gd name="T8" fmla="*/ 108 w 299"/>
                <a:gd name="T9" fmla="*/ 76 h 255"/>
                <a:gd name="T10" fmla="*/ 133 w 299"/>
                <a:gd name="T11" fmla="*/ 86 h 255"/>
                <a:gd name="T12" fmla="*/ 117 w 299"/>
                <a:gd name="T13" fmla="*/ 82 h 255"/>
                <a:gd name="T14" fmla="*/ 92 w 299"/>
                <a:gd name="T15" fmla="*/ 85 h 255"/>
                <a:gd name="T16" fmla="*/ 105 w 299"/>
                <a:gd name="T17" fmla="*/ 92 h 255"/>
                <a:gd name="T18" fmla="*/ 79 w 299"/>
                <a:gd name="T19" fmla="*/ 98 h 255"/>
                <a:gd name="T20" fmla="*/ 79 w 299"/>
                <a:gd name="T21" fmla="*/ 107 h 255"/>
                <a:gd name="T22" fmla="*/ 86 w 299"/>
                <a:gd name="T23" fmla="*/ 127 h 255"/>
                <a:gd name="T24" fmla="*/ 63 w 299"/>
                <a:gd name="T25" fmla="*/ 120 h 255"/>
                <a:gd name="T26" fmla="*/ 39 w 299"/>
                <a:gd name="T27" fmla="*/ 99 h 255"/>
                <a:gd name="T28" fmla="*/ 16 w 299"/>
                <a:gd name="T29" fmla="*/ 92 h 255"/>
                <a:gd name="T30" fmla="*/ 14 w 299"/>
                <a:gd name="T31" fmla="*/ 79 h 255"/>
                <a:gd name="T32" fmla="*/ 1 w 299"/>
                <a:gd name="T33" fmla="*/ 45 h 255"/>
                <a:gd name="T34" fmla="*/ 6 w 299"/>
                <a:gd name="T35" fmla="*/ 28 h 255"/>
                <a:gd name="T36" fmla="*/ 0 w 299"/>
                <a:gd name="T37" fmla="*/ 0 h 255"/>
                <a:gd name="T38" fmla="*/ 12 w 299"/>
                <a:gd name="T39" fmla="*/ 27 h 255"/>
                <a:gd name="T40" fmla="*/ 17 w 299"/>
                <a:gd name="T41" fmla="*/ 55 h 255"/>
                <a:gd name="T42" fmla="*/ 42 w 299"/>
                <a:gd name="T43" fmla="*/ 65 h 255"/>
                <a:gd name="T44" fmla="*/ 82 w 299"/>
                <a:gd name="T45" fmla="*/ 48 h 255"/>
                <a:gd name="T46" fmla="*/ 138 w 299"/>
                <a:gd name="T47" fmla="*/ 49 h 255"/>
                <a:gd name="T48" fmla="*/ 138 w 299"/>
                <a:gd name="T49" fmla="*/ 49 h 2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99"/>
                <a:gd name="T76" fmla="*/ 0 h 255"/>
                <a:gd name="T77" fmla="*/ 299 w 299"/>
                <a:gd name="T78" fmla="*/ 255 h 2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99" h="255">
                  <a:moveTo>
                    <a:pt x="276" y="99"/>
                  </a:moveTo>
                  <a:lnTo>
                    <a:pt x="299" y="125"/>
                  </a:lnTo>
                  <a:lnTo>
                    <a:pt x="198" y="137"/>
                  </a:lnTo>
                  <a:lnTo>
                    <a:pt x="154" y="159"/>
                  </a:lnTo>
                  <a:lnTo>
                    <a:pt x="217" y="152"/>
                  </a:lnTo>
                  <a:lnTo>
                    <a:pt x="267" y="173"/>
                  </a:lnTo>
                  <a:lnTo>
                    <a:pt x="234" y="165"/>
                  </a:lnTo>
                  <a:lnTo>
                    <a:pt x="185" y="171"/>
                  </a:lnTo>
                  <a:lnTo>
                    <a:pt x="211" y="184"/>
                  </a:lnTo>
                  <a:lnTo>
                    <a:pt x="158" y="197"/>
                  </a:lnTo>
                  <a:lnTo>
                    <a:pt x="158" y="215"/>
                  </a:lnTo>
                  <a:lnTo>
                    <a:pt x="173" y="255"/>
                  </a:lnTo>
                  <a:lnTo>
                    <a:pt x="126" y="241"/>
                  </a:lnTo>
                  <a:lnTo>
                    <a:pt x="78" y="199"/>
                  </a:lnTo>
                  <a:lnTo>
                    <a:pt x="33" y="184"/>
                  </a:lnTo>
                  <a:lnTo>
                    <a:pt x="29" y="159"/>
                  </a:lnTo>
                  <a:lnTo>
                    <a:pt x="2" y="91"/>
                  </a:lnTo>
                  <a:lnTo>
                    <a:pt x="12" y="57"/>
                  </a:lnTo>
                  <a:lnTo>
                    <a:pt x="0" y="0"/>
                  </a:lnTo>
                  <a:lnTo>
                    <a:pt x="25" y="55"/>
                  </a:lnTo>
                  <a:lnTo>
                    <a:pt x="35" y="110"/>
                  </a:lnTo>
                  <a:lnTo>
                    <a:pt x="84" y="131"/>
                  </a:lnTo>
                  <a:lnTo>
                    <a:pt x="164" y="97"/>
                  </a:lnTo>
                  <a:lnTo>
                    <a:pt x="276" y="99"/>
                  </a:lnTo>
                  <a:close/>
                </a:path>
              </a:pathLst>
            </a:custGeom>
            <a:solidFill>
              <a:srgbClr val="FAB8A6"/>
            </a:solidFill>
            <a:ln w="9525">
              <a:noFill/>
              <a:round/>
              <a:headEnd/>
              <a:tailEnd/>
            </a:ln>
          </p:spPr>
          <p:txBody>
            <a:bodyPr/>
            <a:lstStyle/>
            <a:p>
              <a:endParaRPr lang="id-ID"/>
            </a:p>
          </p:txBody>
        </p:sp>
        <p:sp>
          <p:nvSpPr>
            <p:cNvPr id="24595" name="Freeform 15"/>
            <p:cNvSpPr>
              <a:spLocks/>
            </p:cNvSpPr>
            <p:nvPr/>
          </p:nvSpPr>
          <p:spPr bwMode="auto">
            <a:xfrm>
              <a:off x="2676" y="1105"/>
              <a:ext cx="371" cy="185"/>
            </a:xfrm>
            <a:custGeom>
              <a:avLst/>
              <a:gdLst>
                <a:gd name="T0" fmla="*/ 345 w 742"/>
                <a:gd name="T1" fmla="*/ 174 h 371"/>
                <a:gd name="T2" fmla="*/ 286 w 742"/>
                <a:gd name="T3" fmla="*/ 139 h 371"/>
                <a:gd name="T4" fmla="*/ 224 w 742"/>
                <a:gd name="T5" fmla="*/ 89 h 371"/>
                <a:gd name="T6" fmla="*/ 135 w 742"/>
                <a:gd name="T7" fmla="*/ 185 h 371"/>
                <a:gd name="T8" fmla="*/ 0 w 742"/>
                <a:gd name="T9" fmla="*/ 174 h 371"/>
                <a:gd name="T10" fmla="*/ 11 w 742"/>
                <a:gd name="T11" fmla="*/ 70 h 371"/>
                <a:gd name="T12" fmla="*/ 94 w 742"/>
                <a:gd name="T13" fmla="*/ 7 h 371"/>
                <a:gd name="T14" fmla="*/ 235 w 742"/>
                <a:gd name="T15" fmla="*/ 0 h 371"/>
                <a:gd name="T16" fmla="*/ 314 w 742"/>
                <a:gd name="T17" fmla="*/ 16 h 371"/>
                <a:gd name="T18" fmla="*/ 365 w 742"/>
                <a:gd name="T19" fmla="*/ 72 h 371"/>
                <a:gd name="T20" fmla="*/ 371 w 742"/>
                <a:gd name="T21" fmla="*/ 139 h 371"/>
                <a:gd name="T22" fmla="*/ 345 w 742"/>
                <a:gd name="T23" fmla="*/ 174 h 371"/>
                <a:gd name="T24" fmla="*/ 345 w 742"/>
                <a:gd name="T25" fmla="*/ 174 h 3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42"/>
                <a:gd name="T40" fmla="*/ 0 h 371"/>
                <a:gd name="T41" fmla="*/ 742 w 742"/>
                <a:gd name="T42" fmla="*/ 371 h 37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42" h="371">
                  <a:moveTo>
                    <a:pt x="690" y="348"/>
                  </a:moveTo>
                  <a:lnTo>
                    <a:pt x="572" y="279"/>
                  </a:lnTo>
                  <a:lnTo>
                    <a:pt x="449" y="179"/>
                  </a:lnTo>
                  <a:lnTo>
                    <a:pt x="270" y="371"/>
                  </a:lnTo>
                  <a:lnTo>
                    <a:pt x="0" y="348"/>
                  </a:lnTo>
                  <a:lnTo>
                    <a:pt x="21" y="141"/>
                  </a:lnTo>
                  <a:lnTo>
                    <a:pt x="188" y="15"/>
                  </a:lnTo>
                  <a:lnTo>
                    <a:pt x="470" y="0"/>
                  </a:lnTo>
                  <a:lnTo>
                    <a:pt x="628" y="32"/>
                  </a:lnTo>
                  <a:lnTo>
                    <a:pt x="730" y="144"/>
                  </a:lnTo>
                  <a:lnTo>
                    <a:pt x="742" y="279"/>
                  </a:lnTo>
                  <a:lnTo>
                    <a:pt x="690" y="348"/>
                  </a:lnTo>
                  <a:close/>
                </a:path>
              </a:pathLst>
            </a:custGeom>
            <a:solidFill>
              <a:srgbClr val="C76954"/>
            </a:solidFill>
            <a:ln w="9525">
              <a:noFill/>
              <a:round/>
              <a:headEnd/>
              <a:tailEnd/>
            </a:ln>
          </p:spPr>
          <p:txBody>
            <a:bodyPr/>
            <a:lstStyle/>
            <a:p>
              <a:endParaRPr lang="id-ID"/>
            </a:p>
          </p:txBody>
        </p:sp>
        <p:sp>
          <p:nvSpPr>
            <p:cNvPr id="24596" name="Freeform 16"/>
            <p:cNvSpPr>
              <a:spLocks/>
            </p:cNvSpPr>
            <p:nvPr/>
          </p:nvSpPr>
          <p:spPr bwMode="auto">
            <a:xfrm>
              <a:off x="2894" y="1376"/>
              <a:ext cx="63" cy="24"/>
            </a:xfrm>
            <a:custGeom>
              <a:avLst/>
              <a:gdLst>
                <a:gd name="T0" fmla="*/ 63 w 127"/>
                <a:gd name="T1" fmla="*/ 11 h 47"/>
                <a:gd name="T2" fmla="*/ 32 w 127"/>
                <a:gd name="T3" fmla="*/ 18 h 47"/>
                <a:gd name="T4" fmla="*/ 0 w 127"/>
                <a:gd name="T5" fmla="*/ 24 h 47"/>
                <a:gd name="T6" fmla="*/ 19 w 127"/>
                <a:gd name="T7" fmla="*/ 6 h 47"/>
                <a:gd name="T8" fmla="*/ 53 w 127"/>
                <a:gd name="T9" fmla="*/ 0 h 47"/>
                <a:gd name="T10" fmla="*/ 63 w 127"/>
                <a:gd name="T11" fmla="*/ 11 h 47"/>
                <a:gd name="T12" fmla="*/ 63 w 127"/>
                <a:gd name="T13" fmla="*/ 11 h 47"/>
                <a:gd name="T14" fmla="*/ 0 60000 65536"/>
                <a:gd name="T15" fmla="*/ 0 60000 65536"/>
                <a:gd name="T16" fmla="*/ 0 60000 65536"/>
                <a:gd name="T17" fmla="*/ 0 60000 65536"/>
                <a:gd name="T18" fmla="*/ 0 60000 65536"/>
                <a:gd name="T19" fmla="*/ 0 60000 65536"/>
                <a:gd name="T20" fmla="*/ 0 60000 65536"/>
                <a:gd name="T21" fmla="*/ 0 w 127"/>
                <a:gd name="T22" fmla="*/ 0 h 47"/>
                <a:gd name="T23" fmla="*/ 127 w 127"/>
                <a:gd name="T24" fmla="*/ 47 h 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7" h="47">
                  <a:moveTo>
                    <a:pt x="127" y="21"/>
                  </a:moveTo>
                  <a:lnTo>
                    <a:pt x="64" y="36"/>
                  </a:lnTo>
                  <a:lnTo>
                    <a:pt x="0" y="47"/>
                  </a:lnTo>
                  <a:lnTo>
                    <a:pt x="38" y="11"/>
                  </a:lnTo>
                  <a:lnTo>
                    <a:pt x="106" y="0"/>
                  </a:lnTo>
                  <a:lnTo>
                    <a:pt x="127" y="21"/>
                  </a:lnTo>
                  <a:close/>
                </a:path>
              </a:pathLst>
            </a:custGeom>
            <a:solidFill>
              <a:srgbClr val="FFFFFF"/>
            </a:solidFill>
            <a:ln w="9525">
              <a:noFill/>
              <a:round/>
              <a:headEnd/>
              <a:tailEnd/>
            </a:ln>
          </p:spPr>
          <p:txBody>
            <a:bodyPr/>
            <a:lstStyle/>
            <a:p>
              <a:endParaRPr lang="id-ID"/>
            </a:p>
          </p:txBody>
        </p:sp>
        <p:sp>
          <p:nvSpPr>
            <p:cNvPr id="24597" name="Freeform 17"/>
            <p:cNvSpPr>
              <a:spLocks/>
            </p:cNvSpPr>
            <p:nvPr/>
          </p:nvSpPr>
          <p:spPr bwMode="auto">
            <a:xfrm>
              <a:off x="2746" y="1355"/>
              <a:ext cx="221" cy="213"/>
            </a:xfrm>
            <a:custGeom>
              <a:avLst/>
              <a:gdLst>
                <a:gd name="T0" fmla="*/ 76 w 443"/>
                <a:gd name="T1" fmla="*/ 18 h 426"/>
                <a:gd name="T2" fmla="*/ 76 w 443"/>
                <a:gd name="T3" fmla="*/ 51 h 426"/>
                <a:gd name="T4" fmla="*/ 81 w 443"/>
                <a:gd name="T5" fmla="*/ 104 h 426"/>
                <a:gd name="T6" fmla="*/ 81 w 443"/>
                <a:gd name="T7" fmla="*/ 136 h 426"/>
                <a:gd name="T8" fmla="*/ 95 w 443"/>
                <a:gd name="T9" fmla="*/ 148 h 426"/>
                <a:gd name="T10" fmla="*/ 102 w 443"/>
                <a:gd name="T11" fmla="*/ 150 h 426"/>
                <a:gd name="T12" fmla="*/ 118 w 443"/>
                <a:gd name="T13" fmla="*/ 135 h 426"/>
                <a:gd name="T14" fmla="*/ 144 w 443"/>
                <a:gd name="T15" fmla="*/ 132 h 426"/>
                <a:gd name="T16" fmla="*/ 150 w 443"/>
                <a:gd name="T17" fmla="*/ 125 h 426"/>
                <a:gd name="T18" fmla="*/ 157 w 443"/>
                <a:gd name="T19" fmla="*/ 104 h 426"/>
                <a:gd name="T20" fmla="*/ 179 w 443"/>
                <a:gd name="T21" fmla="*/ 123 h 426"/>
                <a:gd name="T22" fmla="*/ 181 w 443"/>
                <a:gd name="T23" fmla="*/ 137 h 426"/>
                <a:gd name="T24" fmla="*/ 204 w 443"/>
                <a:gd name="T25" fmla="*/ 149 h 426"/>
                <a:gd name="T26" fmla="*/ 221 w 443"/>
                <a:gd name="T27" fmla="*/ 190 h 426"/>
                <a:gd name="T28" fmla="*/ 193 w 443"/>
                <a:gd name="T29" fmla="*/ 170 h 426"/>
                <a:gd name="T30" fmla="*/ 166 w 443"/>
                <a:gd name="T31" fmla="*/ 155 h 426"/>
                <a:gd name="T32" fmla="*/ 149 w 443"/>
                <a:gd name="T33" fmla="*/ 165 h 426"/>
                <a:gd name="T34" fmla="*/ 128 w 443"/>
                <a:gd name="T35" fmla="*/ 169 h 426"/>
                <a:gd name="T36" fmla="*/ 133 w 443"/>
                <a:gd name="T37" fmla="*/ 182 h 426"/>
                <a:gd name="T38" fmla="*/ 127 w 443"/>
                <a:gd name="T39" fmla="*/ 197 h 426"/>
                <a:gd name="T40" fmla="*/ 111 w 443"/>
                <a:gd name="T41" fmla="*/ 196 h 426"/>
                <a:gd name="T42" fmla="*/ 105 w 443"/>
                <a:gd name="T43" fmla="*/ 173 h 426"/>
                <a:gd name="T44" fmla="*/ 93 w 443"/>
                <a:gd name="T45" fmla="*/ 166 h 426"/>
                <a:gd name="T46" fmla="*/ 73 w 443"/>
                <a:gd name="T47" fmla="*/ 166 h 426"/>
                <a:gd name="T48" fmla="*/ 54 w 443"/>
                <a:gd name="T49" fmla="*/ 164 h 426"/>
                <a:gd name="T50" fmla="*/ 39 w 443"/>
                <a:gd name="T51" fmla="*/ 182 h 426"/>
                <a:gd name="T52" fmla="*/ 32 w 443"/>
                <a:gd name="T53" fmla="*/ 213 h 426"/>
                <a:gd name="T54" fmla="*/ 22 w 443"/>
                <a:gd name="T55" fmla="*/ 180 h 426"/>
                <a:gd name="T56" fmla="*/ 36 w 443"/>
                <a:gd name="T57" fmla="*/ 130 h 426"/>
                <a:gd name="T58" fmla="*/ 51 w 443"/>
                <a:gd name="T59" fmla="*/ 108 h 426"/>
                <a:gd name="T60" fmla="*/ 52 w 443"/>
                <a:gd name="T61" fmla="*/ 81 h 426"/>
                <a:gd name="T62" fmla="*/ 23 w 443"/>
                <a:gd name="T63" fmla="*/ 92 h 426"/>
                <a:gd name="T64" fmla="*/ 36 w 443"/>
                <a:gd name="T65" fmla="*/ 72 h 426"/>
                <a:gd name="T66" fmla="*/ 35 w 443"/>
                <a:gd name="T67" fmla="*/ 67 h 426"/>
                <a:gd name="T68" fmla="*/ 16 w 443"/>
                <a:gd name="T69" fmla="*/ 68 h 426"/>
                <a:gd name="T70" fmla="*/ 0 w 443"/>
                <a:gd name="T71" fmla="*/ 62 h 426"/>
                <a:gd name="T72" fmla="*/ 34 w 443"/>
                <a:gd name="T73" fmla="*/ 59 h 426"/>
                <a:gd name="T74" fmla="*/ 48 w 443"/>
                <a:gd name="T75" fmla="*/ 51 h 426"/>
                <a:gd name="T76" fmla="*/ 30 w 443"/>
                <a:gd name="T77" fmla="*/ 49 h 426"/>
                <a:gd name="T78" fmla="*/ 16 w 443"/>
                <a:gd name="T79" fmla="*/ 41 h 426"/>
                <a:gd name="T80" fmla="*/ 41 w 443"/>
                <a:gd name="T81" fmla="*/ 33 h 426"/>
                <a:gd name="T82" fmla="*/ 55 w 443"/>
                <a:gd name="T83" fmla="*/ 22 h 426"/>
                <a:gd name="T84" fmla="*/ 61 w 443"/>
                <a:gd name="T85" fmla="*/ 0 h 426"/>
                <a:gd name="T86" fmla="*/ 76 w 443"/>
                <a:gd name="T87" fmla="*/ 18 h 426"/>
                <a:gd name="T88" fmla="*/ 76 w 443"/>
                <a:gd name="T89" fmla="*/ 18 h 42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43"/>
                <a:gd name="T136" fmla="*/ 0 h 426"/>
                <a:gd name="T137" fmla="*/ 443 w 443"/>
                <a:gd name="T138" fmla="*/ 426 h 42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43" h="426">
                  <a:moveTo>
                    <a:pt x="152" y="36"/>
                  </a:moveTo>
                  <a:lnTo>
                    <a:pt x="152" y="101"/>
                  </a:lnTo>
                  <a:lnTo>
                    <a:pt x="162" y="207"/>
                  </a:lnTo>
                  <a:lnTo>
                    <a:pt x="162" y="272"/>
                  </a:lnTo>
                  <a:lnTo>
                    <a:pt x="190" y="296"/>
                  </a:lnTo>
                  <a:lnTo>
                    <a:pt x="205" y="300"/>
                  </a:lnTo>
                  <a:lnTo>
                    <a:pt x="236" y="270"/>
                  </a:lnTo>
                  <a:lnTo>
                    <a:pt x="289" y="264"/>
                  </a:lnTo>
                  <a:lnTo>
                    <a:pt x="300" y="251"/>
                  </a:lnTo>
                  <a:lnTo>
                    <a:pt x="314" y="207"/>
                  </a:lnTo>
                  <a:lnTo>
                    <a:pt x="359" y="247"/>
                  </a:lnTo>
                  <a:lnTo>
                    <a:pt x="363" y="274"/>
                  </a:lnTo>
                  <a:lnTo>
                    <a:pt x="409" y="298"/>
                  </a:lnTo>
                  <a:lnTo>
                    <a:pt x="443" y="380"/>
                  </a:lnTo>
                  <a:lnTo>
                    <a:pt x="386" y="340"/>
                  </a:lnTo>
                  <a:lnTo>
                    <a:pt x="333" y="310"/>
                  </a:lnTo>
                  <a:lnTo>
                    <a:pt x="298" y="329"/>
                  </a:lnTo>
                  <a:lnTo>
                    <a:pt x="257" y="338"/>
                  </a:lnTo>
                  <a:lnTo>
                    <a:pt x="266" y="363"/>
                  </a:lnTo>
                  <a:lnTo>
                    <a:pt x="255" y="393"/>
                  </a:lnTo>
                  <a:lnTo>
                    <a:pt x="222" y="392"/>
                  </a:lnTo>
                  <a:lnTo>
                    <a:pt x="211" y="346"/>
                  </a:lnTo>
                  <a:lnTo>
                    <a:pt x="186" y="331"/>
                  </a:lnTo>
                  <a:lnTo>
                    <a:pt x="146" y="331"/>
                  </a:lnTo>
                  <a:lnTo>
                    <a:pt x="108" y="327"/>
                  </a:lnTo>
                  <a:lnTo>
                    <a:pt x="78" y="363"/>
                  </a:lnTo>
                  <a:lnTo>
                    <a:pt x="65" y="426"/>
                  </a:lnTo>
                  <a:lnTo>
                    <a:pt x="44" y="359"/>
                  </a:lnTo>
                  <a:lnTo>
                    <a:pt x="72" y="260"/>
                  </a:lnTo>
                  <a:lnTo>
                    <a:pt x="103" y="217"/>
                  </a:lnTo>
                  <a:lnTo>
                    <a:pt x="105" y="162"/>
                  </a:lnTo>
                  <a:lnTo>
                    <a:pt x="46" y="184"/>
                  </a:lnTo>
                  <a:lnTo>
                    <a:pt x="72" y="143"/>
                  </a:lnTo>
                  <a:lnTo>
                    <a:pt x="70" y="133"/>
                  </a:lnTo>
                  <a:lnTo>
                    <a:pt x="32" y="135"/>
                  </a:lnTo>
                  <a:lnTo>
                    <a:pt x="0" y="124"/>
                  </a:lnTo>
                  <a:lnTo>
                    <a:pt x="68" y="118"/>
                  </a:lnTo>
                  <a:lnTo>
                    <a:pt x="97" y="101"/>
                  </a:lnTo>
                  <a:lnTo>
                    <a:pt x="61" y="97"/>
                  </a:lnTo>
                  <a:lnTo>
                    <a:pt x="32" y="82"/>
                  </a:lnTo>
                  <a:lnTo>
                    <a:pt x="82" y="65"/>
                  </a:lnTo>
                  <a:lnTo>
                    <a:pt x="110" y="44"/>
                  </a:lnTo>
                  <a:lnTo>
                    <a:pt x="122" y="0"/>
                  </a:lnTo>
                  <a:lnTo>
                    <a:pt x="152" y="36"/>
                  </a:lnTo>
                  <a:close/>
                </a:path>
              </a:pathLst>
            </a:custGeom>
            <a:solidFill>
              <a:srgbClr val="FAB8A6"/>
            </a:solidFill>
            <a:ln w="9525">
              <a:noFill/>
              <a:round/>
              <a:headEnd/>
              <a:tailEnd/>
            </a:ln>
          </p:spPr>
          <p:txBody>
            <a:bodyPr/>
            <a:lstStyle/>
            <a:p>
              <a:endParaRPr lang="id-ID"/>
            </a:p>
          </p:txBody>
        </p:sp>
        <p:sp>
          <p:nvSpPr>
            <p:cNvPr id="24598" name="Freeform 18"/>
            <p:cNvSpPr>
              <a:spLocks/>
            </p:cNvSpPr>
            <p:nvPr/>
          </p:nvSpPr>
          <p:spPr bwMode="auto">
            <a:xfrm>
              <a:off x="2749" y="1403"/>
              <a:ext cx="47" cy="17"/>
            </a:xfrm>
            <a:custGeom>
              <a:avLst/>
              <a:gdLst>
                <a:gd name="T0" fmla="*/ 47 w 93"/>
                <a:gd name="T1" fmla="*/ 9 h 32"/>
                <a:gd name="T2" fmla="*/ 25 w 93"/>
                <a:gd name="T3" fmla="*/ 17 h 32"/>
                <a:gd name="T4" fmla="*/ 0 w 93"/>
                <a:gd name="T5" fmla="*/ 17 h 32"/>
                <a:gd name="T6" fmla="*/ 14 w 93"/>
                <a:gd name="T7" fmla="*/ 4 h 32"/>
                <a:gd name="T8" fmla="*/ 45 w 93"/>
                <a:gd name="T9" fmla="*/ 0 h 32"/>
                <a:gd name="T10" fmla="*/ 47 w 93"/>
                <a:gd name="T11" fmla="*/ 9 h 32"/>
                <a:gd name="T12" fmla="*/ 47 w 93"/>
                <a:gd name="T13" fmla="*/ 9 h 32"/>
                <a:gd name="T14" fmla="*/ 0 60000 65536"/>
                <a:gd name="T15" fmla="*/ 0 60000 65536"/>
                <a:gd name="T16" fmla="*/ 0 60000 65536"/>
                <a:gd name="T17" fmla="*/ 0 60000 65536"/>
                <a:gd name="T18" fmla="*/ 0 60000 65536"/>
                <a:gd name="T19" fmla="*/ 0 60000 65536"/>
                <a:gd name="T20" fmla="*/ 0 60000 65536"/>
                <a:gd name="T21" fmla="*/ 0 w 93"/>
                <a:gd name="T22" fmla="*/ 0 h 32"/>
                <a:gd name="T23" fmla="*/ 93 w 93"/>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3" h="32">
                  <a:moveTo>
                    <a:pt x="93" y="17"/>
                  </a:moveTo>
                  <a:lnTo>
                    <a:pt x="49" y="32"/>
                  </a:lnTo>
                  <a:lnTo>
                    <a:pt x="0" y="32"/>
                  </a:lnTo>
                  <a:lnTo>
                    <a:pt x="28" y="7"/>
                  </a:lnTo>
                  <a:lnTo>
                    <a:pt x="89" y="0"/>
                  </a:lnTo>
                  <a:lnTo>
                    <a:pt x="93" y="17"/>
                  </a:lnTo>
                  <a:close/>
                </a:path>
              </a:pathLst>
            </a:custGeom>
            <a:solidFill>
              <a:srgbClr val="FFFFFF"/>
            </a:solidFill>
            <a:ln w="9525">
              <a:noFill/>
              <a:round/>
              <a:headEnd/>
              <a:tailEnd/>
            </a:ln>
          </p:spPr>
          <p:txBody>
            <a:bodyPr/>
            <a:lstStyle/>
            <a:p>
              <a:endParaRPr lang="id-ID"/>
            </a:p>
          </p:txBody>
        </p:sp>
        <p:sp>
          <p:nvSpPr>
            <p:cNvPr id="24599" name="Freeform 19"/>
            <p:cNvSpPr>
              <a:spLocks/>
            </p:cNvSpPr>
            <p:nvPr/>
          </p:nvSpPr>
          <p:spPr bwMode="auto">
            <a:xfrm>
              <a:off x="2842" y="1542"/>
              <a:ext cx="110" cy="57"/>
            </a:xfrm>
            <a:custGeom>
              <a:avLst/>
              <a:gdLst>
                <a:gd name="T0" fmla="*/ 45 w 219"/>
                <a:gd name="T1" fmla="*/ 5 h 114"/>
                <a:gd name="T2" fmla="*/ 78 w 219"/>
                <a:gd name="T3" fmla="*/ 0 h 114"/>
                <a:gd name="T4" fmla="*/ 110 w 219"/>
                <a:gd name="T5" fmla="*/ 20 h 114"/>
                <a:gd name="T6" fmla="*/ 88 w 219"/>
                <a:gd name="T7" fmla="*/ 20 h 114"/>
                <a:gd name="T8" fmla="*/ 69 w 219"/>
                <a:gd name="T9" fmla="*/ 41 h 114"/>
                <a:gd name="T10" fmla="*/ 32 w 219"/>
                <a:gd name="T11" fmla="*/ 57 h 114"/>
                <a:gd name="T12" fmla="*/ 56 w 219"/>
                <a:gd name="T13" fmla="*/ 38 h 114"/>
                <a:gd name="T14" fmla="*/ 71 w 219"/>
                <a:gd name="T15" fmla="*/ 13 h 114"/>
                <a:gd name="T16" fmla="*/ 48 w 219"/>
                <a:gd name="T17" fmla="*/ 29 h 114"/>
                <a:gd name="T18" fmla="*/ 0 w 219"/>
                <a:gd name="T19" fmla="*/ 29 h 114"/>
                <a:gd name="T20" fmla="*/ 45 w 219"/>
                <a:gd name="T21" fmla="*/ 5 h 114"/>
                <a:gd name="T22" fmla="*/ 45 w 219"/>
                <a:gd name="T23" fmla="*/ 5 h 1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9"/>
                <a:gd name="T37" fmla="*/ 0 h 114"/>
                <a:gd name="T38" fmla="*/ 219 w 219"/>
                <a:gd name="T39" fmla="*/ 114 h 11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9" h="114">
                  <a:moveTo>
                    <a:pt x="89" y="10"/>
                  </a:moveTo>
                  <a:lnTo>
                    <a:pt x="156" y="0"/>
                  </a:lnTo>
                  <a:lnTo>
                    <a:pt x="219" y="40"/>
                  </a:lnTo>
                  <a:lnTo>
                    <a:pt x="175" y="40"/>
                  </a:lnTo>
                  <a:lnTo>
                    <a:pt x="137" y="82"/>
                  </a:lnTo>
                  <a:lnTo>
                    <a:pt x="63" y="114"/>
                  </a:lnTo>
                  <a:lnTo>
                    <a:pt x="112" y="75"/>
                  </a:lnTo>
                  <a:lnTo>
                    <a:pt x="141" y="25"/>
                  </a:lnTo>
                  <a:lnTo>
                    <a:pt x="95" y="59"/>
                  </a:lnTo>
                  <a:lnTo>
                    <a:pt x="0" y="59"/>
                  </a:lnTo>
                  <a:lnTo>
                    <a:pt x="89" y="10"/>
                  </a:lnTo>
                  <a:close/>
                </a:path>
              </a:pathLst>
            </a:custGeom>
            <a:solidFill>
              <a:srgbClr val="FAB8A6"/>
            </a:solidFill>
            <a:ln w="9525">
              <a:noFill/>
              <a:round/>
              <a:headEnd/>
              <a:tailEnd/>
            </a:ln>
          </p:spPr>
          <p:txBody>
            <a:bodyPr/>
            <a:lstStyle/>
            <a:p>
              <a:endParaRPr lang="id-ID"/>
            </a:p>
          </p:txBody>
        </p:sp>
        <p:sp>
          <p:nvSpPr>
            <p:cNvPr id="24600" name="Freeform 20"/>
            <p:cNvSpPr>
              <a:spLocks/>
            </p:cNvSpPr>
            <p:nvPr/>
          </p:nvSpPr>
          <p:spPr bwMode="auto">
            <a:xfrm>
              <a:off x="2792" y="1551"/>
              <a:ext cx="118" cy="69"/>
            </a:xfrm>
            <a:custGeom>
              <a:avLst/>
              <a:gdLst>
                <a:gd name="T0" fmla="*/ 78 w 236"/>
                <a:gd name="T1" fmla="*/ 9 h 138"/>
                <a:gd name="T2" fmla="*/ 54 w 236"/>
                <a:gd name="T3" fmla="*/ 0 h 138"/>
                <a:gd name="T4" fmla="*/ 30 w 236"/>
                <a:gd name="T5" fmla="*/ 9 h 138"/>
                <a:gd name="T6" fmla="*/ 0 w 236"/>
                <a:gd name="T7" fmla="*/ 11 h 138"/>
                <a:gd name="T8" fmla="*/ 25 w 236"/>
                <a:gd name="T9" fmla="*/ 31 h 138"/>
                <a:gd name="T10" fmla="*/ 35 w 236"/>
                <a:gd name="T11" fmla="*/ 41 h 138"/>
                <a:gd name="T12" fmla="*/ 44 w 236"/>
                <a:gd name="T13" fmla="*/ 66 h 138"/>
                <a:gd name="T14" fmla="*/ 56 w 236"/>
                <a:gd name="T15" fmla="*/ 69 h 138"/>
                <a:gd name="T16" fmla="*/ 83 w 236"/>
                <a:gd name="T17" fmla="*/ 67 h 138"/>
                <a:gd name="T18" fmla="*/ 65 w 236"/>
                <a:gd name="T19" fmla="*/ 58 h 138"/>
                <a:gd name="T20" fmla="*/ 61 w 236"/>
                <a:gd name="T21" fmla="*/ 51 h 138"/>
                <a:gd name="T22" fmla="*/ 75 w 236"/>
                <a:gd name="T23" fmla="*/ 48 h 138"/>
                <a:gd name="T24" fmla="*/ 95 w 236"/>
                <a:gd name="T25" fmla="*/ 42 h 138"/>
                <a:gd name="T26" fmla="*/ 118 w 236"/>
                <a:gd name="T27" fmla="*/ 24 h 138"/>
                <a:gd name="T28" fmla="*/ 93 w 236"/>
                <a:gd name="T29" fmla="*/ 35 h 138"/>
                <a:gd name="T30" fmla="*/ 66 w 236"/>
                <a:gd name="T31" fmla="*/ 35 h 138"/>
                <a:gd name="T32" fmla="*/ 50 w 236"/>
                <a:gd name="T33" fmla="*/ 28 h 138"/>
                <a:gd name="T34" fmla="*/ 74 w 236"/>
                <a:gd name="T35" fmla="*/ 22 h 138"/>
                <a:gd name="T36" fmla="*/ 89 w 236"/>
                <a:gd name="T37" fmla="*/ 21 h 138"/>
                <a:gd name="T38" fmla="*/ 107 w 236"/>
                <a:gd name="T39" fmla="*/ 11 h 138"/>
                <a:gd name="T40" fmla="*/ 78 w 236"/>
                <a:gd name="T41" fmla="*/ 9 h 138"/>
                <a:gd name="T42" fmla="*/ 78 w 236"/>
                <a:gd name="T43" fmla="*/ 9 h 13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36"/>
                <a:gd name="T67" fmla="*/ 0 h 138"/>
                <a:gd name="T68" fmla="*/ 236 w 236"/>
                <a:gd name="T69" fmla="*/ 138 h 13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36" h="138">
                  <a:moveTo>
                    <a:pt x="156" y="19"/>
                  </a:moveTo>
                  <a:lnTo>
                    <a:pt x="107" y="0"/>
                  </a:lnTo>
                  <a:lnTo>
                    <a:pt x="61" y="19"/>
                  </a:lnTo>
                  <a:lnTo>
                    <a:pt x="0" y="22"/>
                  </a:lnTo>
                  <a:lnTo>
                    <a:pt x="50" y="62"/>
                  </a:lnTo>
                  <a:lnTo>
                    <a:pt x="69" y="83"/>
                  </a:lnTo>
                  <a:lnTo>
                    <a:pt x="88" y="131"/>
                  </a:lnTo>
                  <a:lnTo>
                    <a:pt x="112" y="138"/>
                  </a:lnTo>
                  <a:lnTo>
                    <a:pt x="166" y="133"/>
                  </a:lnTo>
                  <a:lnTo>
                    <a:pt x="129" y="117"/>
                  </a:lnTo>
                  <a:lnTo>
                    <a:pt x="122" y="102"/>
                  </a:lnTo>
                  <a:lnTo>
                    <a:pt x="150" y="96"/>
                  </a:lnTo>
                  <a:lnTo>
                    <a:pt x="190" y="85"/>
                  </a:lnTo>
                  <a:lnTo>
                    <a:pt x="236" y="49"/>
                  </a:lnTo>
                  <a:lnTo>
                    <a:pt x="186" y="70"/>
                  </a:lnTo>
                  <a:lnTo>
                    <a:pt x="131" y="70"/>
                  </a:lnTo>
                  <a:lnTo>
                    <a:pt x="99" y="57"/>
                  </a:lnTo>
                  <a:lnTo>
                    <a:pt x="148" y="45"/>
                  </a:lnTo>
                  <a:lnTo>
                    <a:pt x="177" y="43"/>
                  </a:lnTo>
                  <a:lnTo>
                    <a:pt x="213" y="22"/>
                  </a:lnTo>
                  <a:lnTo>
                    <a:pt x="156" y="19"/>
                  </a:lnTo>
                  <a:close/>
                </a:path>
              </a:pathLst>
            </a:custGeom>
            <a:solidFill>
              <a:srgbClr val="FAB8A6"/>
            </a:solidFill>
            <a:ln w="9525">
              <a:noFill/>
              <a:round/>
              <a:headEnd/>
              <a:tailEnd/>
            </a:ln>
          </p:spPr>
          <p:txBody>
            <a:bodyPr/>
            <a:lstStyle/>
            <a:p>
              <a:endParaRPr lang="id-ID"/>
            </a:p>
          </p:txBody>
        </p:sp>
        <p:sp>
          <p:nvSpPr>
            <p:cNvPr id="24601" name="Freeform 21"/>
            <p:cNvSpPr>
              <a:spLocks/>
            </p:cNvSpPr>
            <p:nvPr/>
          </p:nvSpPr>
          <p:spPr bwMode="auto">
            <a:xfrm>
              <a:off x="2918" y="1383"/>
              <a:ext cx="21" cy="10"/>
            </a:xfrm>
            <a:custGeom>
              <a:avLst/>
              <a:gdLst>
                <a:gd name="T0" fmla="*/ 21 w 44"/>
                <a:gd name="T1" fmla="*/ 2 h 19"/>
                <a:gd name="T2" fmla="*/ 0 w 44"/>
                <a:gd name="T3" fmla="*/ 0 h 19"/>
                <a:gd name="T4" fmla="*/ 2 w 44"/>
                <a:gd name="T5" fmla="*/ 10 h 19"/>
                <a:gd name="T6" fmla="*/ 9 w 44"/>
                <a:gd name="T7" fmla="*/ 10 h 19"/>
                <a:gd name="T8" fmla="*/ 21 w 44"/>
                <a:gd name="T9" fmla="*/ 2 h 19"/>
                <a:gd name="T10" fmla="*/ 21 w 44"/>
                <a:gd name="T11" fmla="*/ 2 h 19"/>
                <a:gd name="T12" fmla="*/ 0 60000 65536"/>
                <a:gd name="T13" fmla="*/ 0 60000 65536"/>
                <a:gd name="T14" fmla="*/ 0 60000 65536"/>
                <a:gd name="T15" fmla="*/ 0 60000 65536"/>
                <a:gd name="T16" fmla="*/ 0 60000 65536"/>
                <a:gd name="T17" fmla="*/ 0 60000 65536"/>
                <a:gd name="T18" fmla="*/ 0 w 44"/>
                <a:gd name="T19" fmla="*/ 0 h 19"/>
                <a:gd name="T20" fmla="*/ 44 w 44"/>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44" h="19">
                  <a:moveTo>
                    <a:pt x="44" y="4"/>
                  </a:moveTo>
                  <a:lnTo>
                    <a:pt x="0" y="0"/>
                  </a:lnTo>
                  <a:lnTo>
                    <a:pt x="4" y="19"/>
                  </a:lnTo>
                  <a:lnTo>
                    <a:pt x="19" y="19"/>
                  </a:lnTo>
                  <a:lnTo>
                    <a:pt x="44" y="4"/>
                  </a:lnTo>
                  <a:close/>
                </a:path>
              </a:pathLst>
            </a:custGeom>
            <a:solidFill>
              <a:srgbClr val="C76954"/>
            </a:solidFill>
            <a:ln w="9525">
              <a:noFill/>
              <a:round/>
              <a:headEnd/>
              <a:tailEnd/>
            </a:ln>
          </p:spPr>
          <p:txBody>
            <a:bodyPr/>
            <a:lstStyle/>
            <a:p>
              <a:endParaRPr lang="id-ID"/>
            </a:p>
          </p:txBody>
        </p:sp>
        <p:sp>
          <p:nvSpPr>
            <p:cNvPr id="24602" name="Freeform 22"/>
            <p:cNvSpPr>
              <a:spLocks/>
            </p:cNvSpPr>
            <p:nvPr/>
          </p:nvSpPr>
          <p:spPr bwMode="auto">
            <a:xfrm>
              <a:off x="2761" y="1413"/>
              <a:ext cx="19" cy="7"/>
            </a:xfrm>
            <a:custGeom>
              <a:avLst/>
              <a:gdLst>
                <a:gd name="T0" fmla="*/ 19 w 38"/>
                <a:gd name="T1" fmla="*/ 0 h 13"/>
                <a:gd name="T2" fmla="*/ 0 w 38"/>
                <a:gd name="T3" fmla="*/ 1 h 13"/>
                <a:gd name="T4" fmla="*/ 4 w 38"/>
                <a:gd name="T5" fmla="*/ 6 h 13"/>
                <a:gd name="T6" fmla="*/ 19 w 38"/>
                <a:gd name="T7" fmla="*/ 7 h 13"/>
                <a:gd name="T8" fmla="*/ 19 w 38"/>
                <a:gd name="T9" fmla="*/ 0 h 13"/>
                <a:gd name="T10" fmla="*/ 19 w 38"/>
                <a:gd name="T11" fmla="*/ 0 h 13"/>
                <a:gd name="T12" fmla="*/ 0 60000 65536"/>
                <a:gd name="T13" fmla="*/ 0 60000 65536"/>
                <a:gd name="T14" fmla="*/ 0 60000 65536"/>
                <a:gd name="T15" fmla="*/ 0 60000 65536"/>
                <a:gd name="T16" fmla="*/ 0 60000 65536"/>
                <a:gd name="T17" fmla="*/ 0 60000 65536"/>
                <a:gd name="T18" fmla="*/ 0 w 38"/>
                <a:gd name="T19" fmla="*/ 0 h 13"/>
                <a:gd name="T20" fmla="*/ 38 w 38"/>
                <a:gd name="T21" fmla="*/ 13 h 13"/>
              </a:gdLst>
              <a:ahLst/>
              <a:cxnLst>
                <a:cxn ang="T12">
                  <a:pos x="T0" y="T1"/>
                </a:cxn>
                <a:cxn ang="T13">
                  <a:pos x="T2" y="T3"/>
                </a:cxn>
                <a:cxn ang="T14">
                  <a:pos x="T4" y="T5"/>
                </a:cxn>
                <a:cxn ang="T15">
                  <a:pos x="T6" y="T7"/>
                </a:cxn>
                <a:cxn ang="T16">
                  <a:pos x="T8" y="T9"/>
                </a:cxn>
                <a:cxn ang="T17">
                  <a:pos x="T10" y="T11"/>
                </a:cxn>
              </a:cxnLst>
              <a:rect l="T18" t="T19" r="T20" b="T21"/>
              <a:pathLst>
                <a:path w="38" h="13">
                  <a:moveTo>
                    <a:pt x="38" y="0"/>
                  </a:moveTo>
                  <a:lnTo>
                    <a:pt x="0" y="2"/>
                  </a:lnTo>
                  <a:lnTo>
                    <a:pt x="8" y="11"/>
                  </a:lnTo>
                  <a:lnTo>
                    <a:pt x="37" y="13"/>
                  </a:lnTo>
                  <a:lnTo>
                    <a:pt x="38" y="0"/>
                  </a:lnTo>
                  <a:close/>
                </a:path>
              </a:pathLst>
            </a:custGeom>
            <a:solidFill>
              <a:srgbClr val="C76954"/>
            </a:solidFill>
            <a:ln w="9525">
              <a:noFill/>
              <a:round/>
              <a:headEnd/>
              <a:tailEnd/>
            </a:ln>
          </p:spPr>
          <p:txBody>
            <a:bodyPr/>
            <a:lstStyle/>
            <a:p>
              <a:endParaRPr lang="id-ID"/>
            </a:p>
          </p:txBody>
        </p:sp>
        <p:sp>
          <p:nvSpPr>
            <p:cNvPr id="24603" name="Freeform 23"/>
            <p:cNvSpPr>
              <a:spLocks/>
            </p:cNvSpPr>
            <p:nvPr/>
          </p:nvSpPr>
          <p:spPr bwMode="auto">
            <a:xfrm>
              <a:off x="2360" y="2365"/>
              <a:ext cx="193" cy="598"/>
            </a:xfrm>
            <a:custGeom>
              <a:avLst/>
              <a:gdLst>
                <a:gd name="T0" fmla="*/ 193 w 386"/>
                <a:gd name="T1" fmla="*/ 51 h 1195"/>
                <a:gd name="T2" fmla="*/ 193 w 386"/>
                <a:gd name="T3" fmla="*/ 118 h 1195"/>
                <a:gd name="T4" fmla="*/ 133 w 386"/>
                <a:gd name="T5" fmla="*/ 465 h 1195"/>
                <a:gd name="T6" fmla="*/ 94 w 386"/>
                <a:gd name="T7" fmla="*/ 598 h 1195"/>
                <a:gd name="T8" fmla="*/ 42 w 386"/>
                <a:gd name="T9" fmla="*/ 563 h 1195"/>
                <a:gd name="T10" fmla="*/ 0 w 386"/>
                <a:gd name="T11" fmla="*/ 570 h 1195"/>
                <a:gd name="T12" fmla="*/ 42 w 386"/>
                <a:gd name="T13" fmla="*/ 449 h 1195"/>
                <a:gd name="T14" fmla="*/ 82 w 386"/>
                <a:gd name="T15" fmla="*/ 348 h 1195"/>
                <a:gd name="T16" fmla="*/ 152 w 386"/>
                <a:gd name="T17" fmla="*/ 10 h 1195"/>
                <a:gd name="T18" fmla="*/ 162 w 386"/>
                <a:gd name="T19" fmla="*/ 0 h 1195"/>
                <a:gd name="T20" fmla="*/ 193 w 386"/>
                <a:gd name="T21" fmla="*/ 51 h 1195"/>
                <a:gd name="T22" fmla="*/ 193 w 386"/>
                <a:gd name="T23" fmla="*/ 51 h 119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86"/>
                <a:gd name="T37" fmla="*/ 0 h 1195"/>
                <a:gd name="T38" fmla="*/ 386 w 386"/>
                <a:gd name="T39" fmla="*/ 1195 h 119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86" h="1195">
                  <a:moveTo>
                    <a:pt x="386" y="102"/>
                  </a:moveTo>
                  <a:lnTo>
                    <a:pt x="386" y="235"/>
                  </a:lnTo>
                  <a:lnTo>
                    <a:pt x="266" y="929"/>
                  </a:lnTo>
                  <a:lnTo>
                    <a:pt x="187" y="1195"/>
                  </a:lnTo>
                  <a:lnTo>
                    <a:pt x="84" y="1125"/>
                  </a:lnTo>
                  <a:lnTo>
                    <a:pt x="0" y="1140"/>
                  </a:lnTo>
                  <a:lnTo>
                    <a:pt x="84" y="897"/>
                  </a:lnTo>
                  <a:lnTo>
                    <a:pt x="164" y="695"/>
                  </a:lnTo>
                  <a:lnTo>
                    <a:pt x="304" y="20"/>
                  </a:lnTo>
                  <a:lnTo>
                    <a:pt x="323" y="0"/>
                  </a:lnTo>
                  <a:lnTo>
                    <a:pt x="386" y="102"/>
                  </a:lnTo>
                  <a:close/>
                </a:path>
              </a:pathLst>
            </a:custGeom>
            <a:solidFill>
              <a:srgbClr val="FFFFFF"/>
            </a:solidFill>
            <a:ln w="9525">
              <a:noFill/>
              <a:round/>
              <a:headEnd/>
              <a:tailEnd/>
            </a:ln>
          </p:spPr>
          <p:txBody>
            <a:bodyPr/>
            <a:lstStyle/>
            <a:p>
              <a:endParaRPr lang="id-ID"/>
            </a:p>
          </p:txBody>
        </p:sp>
        <p:sp>
          <p:nvSpPr>
            <p:cNvPr id="24604" name="Freeform 24"/>
            <p:cNvSpPr>
              <a:spLocks/>
            </p:cNvSpPr>
            <p:nvPr/>
          </p:nvSpPr>
          <p:spPr bwMode="auto">
            <a:xfrm>
              <a:off x="2235" y="2214"/>
              <a:ext cx="278" cy="584"/>
            </a:xfrm>
            <a:custGeom>
              <a:avLst/>
              <a:gdLst>
                <a:gd name="T0" fmla="*/ 278 w 555"/>
                <a:gd name="T1" fmla="*/ 98 h 1167"/>
                <a:gd name="T2" fmla="*/ 210 w 555"/>
                <a:gd name="T3" fmla="*/ 322 h 1167"/>
                <a:gd name="T4" fmla="*/ 191 w 555"/>
                <a:gd name="T5" fmla="*/ 421 h 1167"/>
                <a:gd name="T6" fmla="*/ 134 w 555"/>
                <a:gd name="T7" fmla="*/ 548 h 1167"/>
                <a:gd name="T8" fmla="*/ 111 w 555"/>
                <a:gd name="T9" fmla="*/ 584 h 1167"/>
                <a:gd name="T10" fmla="*/ 68 w 555"/>
                <a:gd name="T11" fmla="*/ 552 h 1167"/>
                <a:gd name="T12" fmla="*/ 0 w 555"/>
                <a:gd name="T13" fmla="*/ 584 h 1167"/>
                <a:gd name="T14" fmla="*/ 8 w 555"/>
                <a:gd name="T15" fmla="*/ 563 h 1167"/>
                <a:gd name="T16" fmla="*/ 36 w 555"/>
                <a:gd name="T17" fmla="*/ 510 h 1167"/>
                <a:gd name="T18" fmla="*/ 131 w 555"/>
                <a:gd name="T19" fmla="*/ 246 h 1167"/>
                <a:gd name="T20" fmla="*/ 234 w 555"/>
                <a:gd name="T21" fmla="*/ 0 h 1167"/>
                <a:gd name="T22" fmla="*/ 278 w 555"/>
                <a:gd name="T23" fmla="*/ 98 h 1167"/>
                <a:gd name="T24" fmla="*/ 278 w 555"/>
                <a:gd name="T25" fmla="*/ 98 h 116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55"/>
                <a:gd name="T40" fmla="*/ 0 h 1167"/>
                <a:gd name="T41" fmla="*/ 555 w 555"/>
                <a:gd name="T42" fmla="*/ 1167 h 116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55" h="1167">
                  <a:moveTo>
                    <a:pt x="555" y="196"/>
                  </a:moveTo>
                  <a:lnTo>
                    <a:pt x="420" y="643"/>
                  </a:lnTo>
                  <a:lnTo>
                    <a:pt x="382" y="842"/>
                  </a:lnTo>
                  <a:lnTo>
                    <a:pt x="268" y="1095"/>
                  </a:lnTo>
                  <a:lnTo>
                    <a:pt x="221" y="1167"/>
                  </a:lnTo>
                  <a:lnTo>
                    <a:pt x="135" y="1103"/>
                  </a:lnTo>
                  <a:lnTo>
                    <a:pt x="0" y="1167"/>
                  </a:lnTo>
                  <a:lnTo>
                    <a:pt x="15" y="1126"/>
                  </a:lnTo>
                  <a:lnTo>
                    <a:pt x="72" y="1019"/>
                  </a:lnTo>
                  <a:lnTo>
                    <a:pt x="261" y="491"/>
                  </a:lnTo>
                  <a:lnTo>
                    <a:pt x="468" y="0"/>
                  </a:lnTo>
                  <a:lnTo>
                    <a:pt x="555" y="196"/>
                  </a:lnTo>
                  <a:close/>
                </a:path>
              </a:pathLst>
            </a:custGeom>
            <a:solidFill>
              <a:srgbClr val="FFFFFF"/>
            </a:solidFill>
            <a:ln w="9525">
              <a:noFill/>
              <a:round/>
              <a:headEnd/>
              <a:tailEnd/>
            </a:ln>
          </p:spPr>
          <p:txBody>
            <a:bodyPr/>
            <a:lstStyle/>
            <a:p>
              <a:endParaRPr lang="id-ID"/>
            </a:p>
          </p:txBody>
        </p:sp>
        <p:sp>
          <p:nvSpPr>
            <p:cNvPr id="24605" name="Freeform 25"/>
            <p:cNvSpPr>
              <a:spLocks/>
            </p:cNvSpPr>
            <p:nvPr/>
          </p:nvSpPr>
          <p:spPr bwMode="auto">
            <a:xfrm>
              <a:off x="2288" y="2234"/>
              <a:ext cx="267" cy="620"/>
            </a:xfrm>
            <a:custGeom>
              <a:avLst/>
              <a:gdLst>
                <a:gd name="T0" fmla="*/ 200 w 534"/>
                <a:gd name="T1" fmla="*/ 620 h 1240"/>
                <a:gd name="T2" fmla="*/ 247 w 534"/>
                <a:gd name="T3" fmla="*/ 282 h 1240"/>
                <a:gd name="T4" fmla="*/ 250 w 534"/>
                <a:gd name="T5" fmla="*/ 221 h 1240"/>
                <a:gd name="T6" fmla="*/ 226 w 534"/>
                <a:gd name="T7" fmla="*/ 190 h 1240"/>
                <a:gd name="T8" fmla="*/ 160 w 534"/>
                <a:gd name="T9" fmla="*/ 351 h 1240"/>
                <a:gd name="T10" fmla="*/ 80 w 534"/>
                <a:gd name="T11" fmla="*/ 513 h 1240"/>
                <a:gd name="T12" fmla="*/ 163 w 534"/>
                <a:gd name="T13" fmla="*/ 251 h 1240"/>
                <a:gd name="T14" fmla="*/ 186 w 534"/>
                <a:gd name="T15" fmla="*/ 130 h 1240"/>
                <a:gd name="T16" fmla="*/ 169 w 534"/>
                <a:gd name="T17" fmla="*/ 75 h 1240"/>
                <a:gd name="T18" fmla="*/ 102 w 534"/>
                <a:gd name="T19" fmla="*/ 256 h 1240"/>
                <a:gd name="T20" fmla="*/ 24 w 534"/>
                <a:gd name="T21" fmla="*/ 449 h 1240"/>
                <a:gd name="T22" fmla="*/ 146 w 534"/>
                <a:gd name="T23" fmla="*/ 185 h 1240"/>
                <a:gd name="T24" fmla="*/ 43 w 534"/>
                <a:gd name="T25" fmla="*/ 458 h 1240"/>
                <a:gd name="T26" fmla="*/ 153 w 534"/>
                <a:gd name="T27" fmla="*/ 228 h 1240"/>
                <a:gd name="T28" fmla="*/ 34 w 534"/>
                <a:gd name="T29" fmla="*/ 516 h 1240"/>
                <a:gd name="T30" fmla="*/ 12 w 534"/>
                <a:gd name="T31" fmla="*/ 533 h 1240"/>
                <a:gd name="T32" fmla="*/ 26 w 534"/>
                <a:gd name="T33" fmla="*/ 488 h 1240"/>
                <a:gd name="T34" fmla="*/ 0 w 534"/>
                <a:gd name="T35" fmla="*/ 522 h 1240"/>
                <a:gd name="T36" fmla="*/ 4 w 534"/>
                <a:gd name="T37" fmla="*/ 467 h 1240"/>
                <a:gd name="T38" fmla="*/ 17 w 534"/>
                <a:gd name="T39" fmla="*/ 400 h 1240"/>
                <a:gd name="T40" fmla="*/ 83 w 534"/>
                <a:gd name="T41" fmla="*/ 213 h 1240"/>
                <a:gd name="T42" fmla="*/ 174 w 534"/>
                <a:gd name="T43" fmla="*/ 0 h 1240"/>
                <a:gd name="T44" fmla="*/ 228 w 534"/>
                <a:gd name="T45" fmla="*/ 77 h 1240"/>
                <a:gd name="T46" fmla="*/ 255 w 534"/>
                <a:gd name="T47" fmla="*/ 164 h 1240"/>
                <a:gd name="T48" fmla="*/ 267 w 534"/>
                <a:gd name="T49" fmla="*/ 215 h 1240"/>
                <a:gd name="T50" fmla="*/ 252 w 534"/>
                <a:gd name="T51" fmla="*/ 355 h 1240"/>
                <a:gd name="T52" fmla="*/ 221 w 534"/>
                <a:gd name="T53" fmla="*/ 533 h 1240"/>
                <a:gd name="T54" fmla="*/ 200 w 534"/>
                <a:gd name="T55" fmla="*/ 620 h 1240"/>
                <a:gd name="T56" fmla="*/ 200 w 534"/>
                <a:gd name="T57" fmla="*/ 620 h 124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34"/>
                <a:gd name="T88" fmla="*/ 0 h 1240"/>
                <a:gd name="T89" fmla="*/ 534 w 534"/>
                <a:gd name="T90" fmla="*/ 1240 h 124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34" h="1240">
                  <a:moveTo>
                    <a:pt x="401" y="1240"/>
                  </a:moveTo>
                  <a:lnTo>
                    <a:pt x="494" y="563"/>
                  </a:lnTo>
                  <a:lnTo>
                    <a:pt x="501" y="443"/>
                  </a:lnTo>
                  <a:lnTo>
                    <a:pt x="452" y="380"/>
                  </a:lnTo>
                  <a:lnTo>
                    <a:pt x="321" y="702"/>
                  </a:lnTo>
                  <a:lnTo>
                    <a:pt x="161" y="1025"/>
                  </a:lnTo>
                  <a:lnTo>
                    <a:pt x="327" y="502"/>
                  </a:lnTo>
                  <a:lnTo>
                    <a:pt x="372" y="259"/>
                  </a:lnTo>
                  <a:lnTo>
                    <a:pt x="338" y="150"/>
                  </a:lnTo>
                  <a:lnTo>
                    <a:pt x="205" y="512"/>
                  </a:lnTo>
                  <a:lnTo>
                    <a:pt x="49" y="899"/>
                  </a:lnTo>
                  <a:lnTo>
                    <a:pt x="292" y="371"/>
                  </a:lnTo>
                  <a:lnTo>
                    <a:pt x="87" y="916"/>
                  </a:lnTo>
                  <a:lnTo>
                    <a:pt x="306" y="456"/>
                  </a:lnTo>
                  <a:lnTo>
                    <a:pt x="68" y="1032"/>
                  </a:lnTo>
                  <a:lnTo>
                    <a:pt x="24" y="1065"/>
                  </a:lnTo>
                  <a:lnTo>
                    <a:pt x="53" y="977"/>
                  </a:lnTo>
                  <a:lnTo>
                    <a:pt x="0" y="1044"/>
                  </a:lnTo>
                  <a:lnTo>
                    <a:pt x="9" y="935"/>
                  </a:lnTo>
                  <a:lnTo>
                    <a:pt x="34" y="800"/>
                  </a:lnTo>
                  <a:lnTo>
                    <a:pt x="167" y="426"/>
                  </a:lnTo>
                  <a:lnTo>
                    <a:pt x="349" y="0"/>
                  </a:lnTo>
                  <a:lnTo>
                    <a:pt x="456" y="154"/>
                  </a:lnTo>
                  <a:lnTo>
                    <a:pt x="511" y="329"/>
                  </a:lnTo>
                  <a:lnTo>
                    <a:pt x="534" y="430"/>
                  </a:lnTo>
                  <a:lnTo>
                    <a:pt x="505" y="711"/>
                  </a:lnTo>
                  <a:lnTo>
                    <a:pt x="443" y="1065"/>
                  </a:lnTo>
                  <a:lnTo>
                    <a:pt x="401" y="1240"/>
                  </a:lnTo>
                  <a:close/>
                </a:path>
              </a:pathLst>
            </a:custGeom>
            <a:solidFill>
              <a:srgbClr val="D4D4EB"/>
            </a:solidFill>
            <a:ln w="9525">
              <a:noFill/>
              <a:round/>
              <a:headEnd/>
              <a:tailEnd/>
            </a:ln>
          </p:spPr>
          <p:txBody>
            <a:bodyPr/>
            <a:lstStyle/>
            <a:p>
              <a:endParaRPr lang="id-ID"/>
            </a:p>
          </p:txBody>
        </p:sp>
        <p:sp>
          <p:nvSpPr>
            <p:cNvPr id="24606" name="Freeform 26"/>
            <p:cNvSpPr>
              <a:spLocks/>
            </p:cNvSpPr>
            <p:nvPr/>
          </p:nvSpPr>
          <p:spPr bwMode="auto">
            <a:xfrm>
              <a:off x="3435" y="2482"/>
              <a:ext cx="185" cy="629"/>
            </a:xfrm>
            <a:custGeom>
              <a:avLst/>
              <a:gdLst>
                <a:gd name="T0" fmla="*/ 139 w 371"/>
                <a:gd name="T1" fmla="*/ 428 h 1259"/>
                <a:gd name="T2" fmla="*/ 121 w 371"/>
                <a:gd name="T3" fmla="*/ 545 h 1259"/>
                <a:gd name="T4" fmla="*/ 114 w 371"/>
                <a:gd name="T5" fmla="*/ 525 h 1259"/>
                <a:gd name="T6" fmla="*/ 103 w 371"/>
                <a:gd name="T7" fmla="*/ 547 h 1259"/>
                <a:gd name="T8" fmla="*/ 66 w 371"/>
                <a:gd name="T9" fmla="*/ 608 h 1259"/>
                <a:gd name="T10" fmla="*/ 59 w 371"/>
                <a:gd name="T11" fmla="*/ 621 h 1259"/>
                <a:gd name="T12" fmla="*/ 43 w 371"/>
                <a:gd name="T13" fmla="*/ 629 h 1259"/>
                <a:gd name="T14" fmla="*/ 53 w 371"/>
                <a:gd name="T15" fmla="*/ 615 h 1259"/>
                <a:gd name="T16" fmla="*/ 60 w 371"/>
                <a:gd name="T17" fmla="*/ 602 h 1259"/>
                <a:gd name="T18" fmla="*/ 59 w 371"/>
                <a:gd name="T19" fmla="*/ 579 h 1259"/>
                <a:gd name="T20" fmla="*/ 87 w 371"/>
                <a:gd name="T21" fmla="*/ 566 h 1259"/>
                <a:gd name="T22" fmla="*/ 110 w 371"/>
                <a:gd name="T23" fmla="*/ 512 h 1259"/>
                <a:gd name="T24" fmla="*/ 116 w 371"/>
                <a:gd name="T25" fmla="*/ 465 h 1259"/>
                <a:gd name="T26" fmla="*/ 83 w 371"/>
                <a:gd name="T27" fmla="*/ 497 h 1259"/>
                <a:gd name="T28" fmla="*/ 64 w 371"/>
                <a:gd name="T29" fmla="*/ 536 h 1259"/>
                <a:gd name="T30" fmla="*/ 40 w 371"/>
                <a:gd name="T31" fmla="*/ 566 h 1259"/>
                <a:gd name="T32" fmla="*/ 28 w 371"/>
                <a:gd name="T33" fmla="*/ 587 h 1259"/>
                <a:gd name="T34" fmla="*/ 17 w 371"/>
                <a:gd name="T35" fmla="*/ 600 h 1259"/>
                <a:gd name="T36" fmla="*/ 7 w 371"/>
                <a:gd name="T37" fmla="*/ 629 h 1259"/>
                <a:gd name="T38" fmla="*/ 5 w 371"/>
                <a:gd name="T39" fmla="*/ 603 h 1259"/>
                <a:gd name="T40" fmla="*/ 0 w 371"/>
                <a:gd name="T41" fmla="*/ 592 h 1259"/>
                <a:gd name="T42" fmla="*/ 11 w 371"/>
                <a:gd name="T43" fmla="*/ 583 h 1259"/>
                <a:gd name="T44" fmla="*/ 32 w 371"/>
                <a:gd name="T45" fmla="*/ 557 h 1259"/>
                <a:gd name="T46" fmla="*/ 45 w 371"/>
                <a:gd name="T47" fmla="*/ 527 h 1259"/>
                <a:gd name="T48" fmla="*/ 59 w 371"/>
                <a:gd name="T49" fmla="*/ 459 h 1259"/>
                <a:gd name="T50" fmla="*/ 105 w 371"/>
                <a:gd name="T51" fmla="*/ 431 h 1259"/>
                <a:gd name="T52" fmla="*/ 119 w 371"/>
                <a:gd name="T53" fmla="*/ 225 h 1259"/>
                <a:gd name="T54" fmla="*/ 139 w 371"/>
                <a:gd name="T55" fmla="*/ 4 h 1259"/>
                <a:gd name="T56" fmla="*/ 174 w 371"/>
                <a:gd name="T57" fmla="*/ 0 h 1259"/>
                <a:gd name="T58" fmla="*/ 185 w 371"/>
                <a:gd name="T59" fmla="*/ 87 h 1259"/>
                <a:gd name="T60" fmla="*/ 146 w 371"/>
                <a:gd name="T61" fmla="*/ 340 h 1259"/>
                <a:gd name="T62" fmla="*/ 139 w 371"/>
                <a:gd name="T63" fmla="*/ 428 h 1259"/>
                <a:gd name="T64" fmla="*/ 139 w 371"/>
                <a:gd name="T65" fmla="*/ 428 h 12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71"/>
                <a:gd name="T100" fmla="*/ 0 h 1259"/>
                <a:gd name="T101" fmla="*/ 371 w 371"/>
                <a:gd name="T102" fmla="*/ 1259 h 125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71" h="1259">
                  <a:moveTo>
                    <a:pt x="278" y="856"/>
                  </a:moveTo>
                  <a:lnTo>
                    <a:pt x="242" y="1091"/>
                  </a:lnTo>
                  <a:lnTo>
                    <a:pt x="228" y="1051"/>
                  </a:lnTo>
                  <a:lnTo>
                    <a:pt x="206" y="1095"/>
                  </a:lnTo>
                  <a:lnTo>
                    <a:pt x="133" y="1217"/>
                  </a:lnTo>
                  <a:lnTo>
                    <a:pt x="118" y="1242"/>
                  </a:lnTo>
                  <a:lnTo>
                    <a:pt x="86" y="1259"/>
                  </a:lnTo>
                  <a:lnTo>
                    <a:pt x="107" y="1230"/>
                  </a:lnTo>
                  <a:lnTo>
                    <a:pt x="120" y="1204"/>
                  </a:lnTo>
                  <a:lnTo>
                    <a:pt x="118" y="1158"/>
                  </a:lnTo>
                  <a:lnTo>
                    <a:pt x="175" y="1133"/>
                  </a:lnTo>
                  <a:lnTo>
                    <a:pt x="221" y="1025"/>
                  </a:lnTo>
                  <a:lnTo>
                    <a:pt x="232" y="930"/>
                  </a:lnTo>
                  <a:lnTo>
                    <a:pt x="166" y="994"/>
                  </a:lnTo>
                  <a:lnTo>
                    <a:pt x="129" y="1072"/>
                  </a:lnTo>
                  <a:lnTo>
                    <a:pt x="80" y="1133"/>
                  </a:lnTo>
                  <a:lnTo>
                    <a:pt x="57" y="1175"/>
                  </a:lnTo>
                  <a:lnTo>
                    <a:pt x="34" y="1200"/>
                  </a:lnTo>
                  <a:lnTo>
                    <a:pt x="15" y="1259"/>
                  </a:lnTo>
                  <a:lnTo>
                    <a:pt x="10" y="1207"/>
                  </a:lnTo>
                  <a:lnTo>
                    <a:pt x="0" y="1185"/>
                  </a:lnTo>
                  <a:lnTo>
                    <a:pt x="23" y="1166"/>
                  </a:lnTo>
                  <a:lnTo>
                    <a:pt x="65" y="1114"/>
                  </a:lnTo>
                  <a:lnTo>
                    <a:pt x="90" y="1055"/>
                  </a:lnTo>
                  <a:lnTo>
                    <a:pt x="118" y="918"/>
                  </a:lnTo>
                  <a:lnTo>
                    <a:pt x="211" y="863"/>
                  </a:lnTo>
                  <a:lnTo>
                    <a:pt x="238" y="451"/>
                  </a:lnTo>
                  <a:lnTo>
                    <a:pt x="278" y="8"/>
                  </a:lnTo>
                  <a:lnTo>
                    <a:pt x="348" y="0"/>
                  </a:lnTo>
                  <a:lnTo>
                    <a:pt x="371" y="175"/>
                  </a:lnTo>
                  <a:lnTo>
                    <a:pt x="293" y="681"/>
                  </a:lnTo>
                  <a:lnTo>
                    <a:pt x="278" y="856"/>
                  </a:lnTo>
                  <a:close/>
                </a:path>
              </a:pathLst>
            </a:custGeom>
            <a:solidFill>
              <a:srgbClr val="FFD6C9"/>
            </a:solidFill>
            <a:ln w="9525">
              <a:noFill/>
              <a:round/>
              <a:headEnd/>
              <a:tailEnd/>
            </a:ln>
          </p:spPr>
          <p:txBody>
            <a:bodyPr/>
            <a:lstStyle/>
            <a:p>
              <a:endParaRPr lang="id-ID"/>
            </a:p>
          </p:txBody>
        </p:sp>
        <p:sp>
          <p:nvSpPr>
            <p:cNvPr id="24607" name="Freeform 27"/>
            <p:cNvSpPr>
              <a:spLocks/>
            </p:cNvSpPr>
            <p:nvPr/>
          </p:nvSpPr>
          <p:spPr bwMode="auto">
            <a:xfrm>
              <a:off x="2209" y="2706"/>
              <a:ext cx="159" cy="177"/>
            </a:xfrm>
            <a:custGeom>
              <a:avLst/>
              <a:gdLst>
                <a:gd name="T0" fmla="*/ 52 w 317"/>
                <a:gd name="T1" fmla="*/ 0 h 355"/>
                <a:gd name="T2" fmla="*/ 0 w 317"/>
                <a:gd name="T3" fmla="*/ 81 h 355"/>
                <a:gd name="T4" fmla="*/ 13 w 317"/>
                <a:gd name="T5" fmla="*/ 134 h 355"/>
                <a:gd name="T6" fmla="*/ 66 w 317"/>
                <a:gd name="T7" fmla="*/ 170 h 355"/>
                <a:gd name="T8" fmla="*/ 111 w 317"/>
                <a:gd name="T9" fmla="*/ 177 h 355"/>
                <a:gd name="T10" fmla="*/ 129 w 317"/>
                <a:gd name="T11" fmla="*/ 147 h 355"/>
                <a:gd name="T12" fmla="*/ 159 w 317"/>
                <a:gd name="T13" fmla="*/ 57 h 355"/>
                <a:gd name="T14" fmla="*/ 109 w 317"/>
                <a:gd name="T15" fmla="*/ 137 h 355"/>
                <a:gd name="T16" fmla="*/ 69 w 317"/>
                <a:gd name="T17" fmla="*/ 130 h 355"/>
                <a:gd name="T18" fmla="*/ 29 w 317"/>
                <a:gd name="T19" fmla="*/ 93 h 355"/>
                <a:gd name="T20" fmla="*/ 54 w 317"/>
                <a:gd name="T21" fmla="*/ 23 h 355"/>
                <a:gd name="T22" fmla="*/ 52 w 317"/>
                <a:gd name="T23" fmla="*/ 0 h 355"/>
                <a:gd name="T24" fmla="*/ 52 w 317"/>
                <a:gd name="T25" fmla="*/ 0 h 35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17"/>
                <a:gd name="T40" fmla="*/ 0 h 355"/>
                <a:gd name="T41" fmla="*/ 317 w 317"/>
                <a:gd name="T42" fmla="*/ 355 h 35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17" h="355">
                  <a:moveTo>
                    <a:pt x="103" y="0"/>
                  </a:moveTo>
                  <a:lnTo>
                    <a:pt x="0" y="162"/>
                  </a:lnTo>
                  <a:lnTo>
                    <a:pt x="26" y="268"/>
                  </a:lnTo>
                  <a:lnTo>
                    <a:pt x="131" y="340"/>
                  </a:lnTo>
                  <a:lnTo>
                    <a:pt x="222" y="355"/>
                  </a:lnTo>
                  <a:lnTo>
                    <a:pt x="258" y="295"/>
                  </a:lnTo>
                  <a:lnTo>
                    <a:pt x="317" y="114"/>
                  </a:lnTo>
                  <a:lnTo>
                    <a:pt x="217" y="274"/>
                  </a:lnTo>
                  <a:lnTo>
                    <a:pt x="137" y="260"/>
                  </a:lnTo>
                  <a:lnTo>
                    <a:pt x="57" y="186"/>
                  </a:lnTo>
                  <a:lnTo>
                    <a:pt x="108" y="46"/>
                  </a:lnTo>
                  <a:lnTo>
                    <a:pt x="103" y="0"/>
                  </a:lnTo>
                  <a:close/>
                </a:path>
              </a:pathLst>
            </a:custGeom>
            <a:solidFill>
              <a:srgbClr val="FFFFB2"/>
            </a:solidFill>
            <a:ln w="9525">
              <a:noFill/>
              <a:round/>
              <a:headEnd/>
              <a:tailEnd/>
            </a:ln>
          </p:spPr>
          <p:txBody>
            <a:bodyPr/>
            <a:lstStyle/>
            <a:p>
              <a:endParaRPr lang="id-ID"/>
            </a:p>
          </p:txBody>
        </p:sp>
        <p:sp>
          <p:nvSpPr>
            <p:cNvPr id="24608" name="Freeform 28"/>
            <p:cNvSpPr>
              <a:spLocks/>
            </p:cNvSpPr>
            <p:nvPr/>
          </p:nvSpPr>
          <p:spPr bwMode="auto">
            <a:xfrm>
              <a:off x="2342" y="2906"/>
              <a:ext cx="126" cy="103"/>
            </a:xfrm>
            <a:custGeom>
              <a:avLst/>
              <a:gdLst>
                <a:gd name="T0" fmla="*/ 30 w 253"/>
                <a:gd name="T1" fmla="*/ 0 h 205"/>
                <a:gd name="T2" fmla="*/ 0 w 253"/>
                <a:gd name="T3" fmla="*/ 62 h 205"/>
                <a:gd name="T4" fmla="*/ 5 w 253"/>
                <a:gd name="T5" fmla="*/ 77 h 205"/>
                <a:gd name="T6" fmla="*/ 29 w 253"/>
                <a:gd name="T7" fmla="*/ 83 h 205"/>
                <a:gd name="T8" fmla="*/ 46 w 253"/>
                <a:gd name="T9" fmla="*/ 62 h 205"/>
                <a:gd name="T10" fmla="*/ 63 w 253"/>
                <a:gd name="T11" fmla="*/ 64 h 205"/>
                <a:gd name="T12" fmla="*/ 66 w 253"/>
                <a:gd name="T13" fmla="*/ 87 h 205"/>
                <a:gd name="T14" fmla="*/ 67 w 253"/>
                <a:gd name="T15" fmla="*/ 103 h 205"/>
                <a:gd name="T16" fmla="*/ 87 w 253"/>
                <a:gd name="T17" fmla="*/ 103 h 205"/>
                <a:gd name="T18" fmla="*/ 126 w 253"/>
                <a:gd name="T19" fmla="*/ 22 h 205"/>
                <a:gd name="T20" fmla="*/ 93 w 253"/>
                <a:gd name="T21" fmla="*/ 54 h 205"/>
                <a:gd name="T22" fmla="*/ 70 w 253"/>
                <a:gd name="T23" fmla="*/ 30 h 205"/>
                <a:gd name="T24" fmla="*/ 30 w 253"/>
                <a:gd name="T25" fmla="*/ 0 h 205"/>
                <a:gd name="T26" fmla="*/ 30 w 253"/>
                <a:gd name="T27" fmla="*/ 0 h 20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53"/>
                <a:gd name="T43" fmla="*/ 0 h 205"/>
                <a:gd name="T44" fmla="*/ 253 w 253"/>
                <a:gd name="T45" fmla="*/ 205 h 20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53" h="205">
                  <a:moveTo>
                    <a:pt x="61" y="0"/>
                  </a:moveTo>
                  <a:lnTo>
                    <a:pt x="0" y="124"/>
                  </a:lnTo>
                  <a:lnTo>
                    <a:pt x="11" y="154"/>
                  </a:lnTo>
                  <a:lnTo>
                    <a:pt x="59" y="165"/>
                  </a:lnTo>
                  <a:lnTo>
                    <a:pt x="93" y="124"/>
                  </a:lnTo>
                  <a:lnTo>
                    <a:pt x="127" y="127"/>
                  </a:lnTo>
                  <a:lnTo>
                    <a:pt x="133" y="173"/>
                  </a:lnTo>
                  <a:lnTo>
                    <a:pt x="135" y="205"/>
                  </a:lnTo>
                  <a:lnTo>
                    <a:pt x="175" y="205"/>
                  </a:lnTo>
                  <a:lnTo>
                    <a:pt x="253" y="44"/>
                  </a:lnTo>
                  <a:lnTo>
                    <a:pt x="186" y="108"/>
                  </a:lnTo>
                  <a:lnTo>
                    <a:pt x="141" y="59"/>
                  </a:lnTo>
                  <a:lnTo>
                    <a:pt x="61" y="0"/>
                  </a:lnTo>
                  <a:close/>
                </a:path>
              </a:pathLst>
            </a:custGeom>
            <a:solidFill>
              <a:srgbClr val="FFFFB2"/>
            </a:solidFill>
            <a:ln w="9525">
              <a:noFill/>
              <a:round/>
              <a:headEnd/>
              <a:tailEnd/>
            </a:ln>
          </p:spPr>
          <p:txBody>
            <a:bodyPr/>
            <a:lstStyle/>
            <a:p>
              <a:endParaRPr lang="id-ID"/>
            </a:p>
          </p:txBody>
        </p:sp>
        <p:sp>
          <p:nvSpPr>
            <p:cNvPr id="24609" name="Freeform 29"/>
            <p:cNvSpPr>
              <a:spLocks/>
            </p:cNvSpPr>
            <p:nvPr/>
          </p:nvSpPr>
          <p:spPr bwMode="auto">
            <a:xfrm>
              <a:off x="2249" y="2770"/>
              <a:ext cx="83" cy="72"/>
            </a:xfrm>
            <a:custGeom>
              <a:avLst/>
              <a:gdLst>
                <a:gd name="T0" fmla="*/ 58 w 165"/>
                <a:gd name="T1" fmla="*/ 0 h 145"/>
                <a:gd name="T2" fmla="*/ 83 w 165"/>
                <a:gd name="T3" fmla="*/ 34 h 145"/>
                <a:gd name="T4" fmla="*/ 67 w 165"/>
                <a:gd name="T5" fmla="*/ 72 h 145"/>
                <a:gd name="T6" fmla="*/ 30 w 165"/>
                <a:gd name="T7" fmla="*/ 59 h 145"/>
                <a:gd name="T8" fmla="*/ 0 w 165"/>
                <a:gd name="T9" fmla="*/ 43 h 145"/>
                <a:gd name="T10" fmla="*/ 31 w 165"/>
                <a:gd name="T11" fmla="*/ 5 h 145"/>
                <a:gd name="T12" fmla="*/ 58 w 165"/>
                <a:gd name="T13" fmla="*/ 0 h 145"/>
                <a:gd name="T14" fmla="*/ 58 w 165"/>
                <a:gd name="T15" fmla="*/ 0 h 145"/>
                <a:gd name="T16" fmla="*/ 0 60000 65536"/>
                <a:gd name="T17" fmla="*/ 0 60000 65536"/>
                <a:gd name="T18" fmla="*/ 0 60000 65536"/>
                <a:gd name="T19" fmla="*/ 0 60000 65536"/>
                <a:gd name="T20" fmla="*/ 0 60000 65536"/>
                <a:gd name="T21" fmla="*/ 0 60000 65536"/>
                <a:gd name="T22" fmla="*/ 0 60000 65536"/>
                <a:gd name="T23" fmla="*/ 0 60000 65536"/>
                <a:gd name="T24" fmla="*/ 0 w 165"/>
                <a:gd name="T25" fmla="*/ 0 h 145"/>
                <a:gd name="T26" fmla="*/ 165 w 165"/>
                <a:gd name="T27" fmla="*/ 145 h 14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5" h="145">
                  <a:moveTo>
                    <a:pt x="116" y="0"/>
                  </a:moveTo>
                  <a:lnTo>
                    <a:pt x="165" y="69"/>
                  </a:lnTo>
                  <a:lnTo>
                    <a:pt x="133" y="145"/>
                  </a:lnTo>
                  <a:lnTo>
                    <a:pt x="59" y="118"/>
                  </a:lnTo>
                  <a:lnTo>
                    <a:pt x="0" y="86"/>
                  </a:lnTo>
                  <a:lnTo>
                    <a:pt x="62" y="10"/>
                  </a:lnTo>
                  <a:lnTo>
                    <a:pt x="116" y="0"/>
                  </a:lnTo>
                  <a:close/>
                </a:path>
              </a:pathLst>
            </a:custGeom>
            <a:solidFill>
              <a:srgbClr val="78788F"/>
            </a:solidFill>
            <a:ln w="9525">
              <a:noFill/>
              <a:round/>
              <a:headEnd/>
              <a:tailEnd/>
            </a:ln>
          </p:spPr>
          <p:txBody>
            <a:bodyPr/>
            <a:lstStyle/>
            <a:p>
              <a:endParaRPr lang="id-ID"/>
            </a:p>
          </p:txBody>
        </p:sp>
        <p:sp>
          <p:nvSpPr>
            <p:cNvPr id="24610" name="Freeform 30"/>
            <p:cNvSpPr>
              <a:spLocks/>
            </p:cNvSpPr>
            <p:nvPr/>
          </p:nvSpPr>
          <p:spPr bwMode="auto">
            <a:xfrm>
              <a:off x="2319" y="2908"/>
              <a:ext cx="147" cy="131"/>
            </a:xfrm>
            <a:custGeom>
              <a:avLst/>
              <a:gdLst>
                <a:gd name="T0" fmla="*/ 104 w 295"/>
                <a:gd name="T1" fmla="*/ 103 h 262"/>
                <a:gd name="T2" fmla="*/ 90 w 295"/>
                <a:gd name="T3" fmla="*/ 80 h 262"/>
                <a:gd name="T4" fmla="*/ 84 w 295"/>
                <a:gd name="T5" fmla="*/ 55 h 262"/>
                <a:gd name="T6" fmla="*/ 67 w 295"/>
                <a:gd name="T7" fmla="*/ 63 h 262"/>
                <a:gd name="T8" fmla="*/ 48 w 295"/>
                <a:gd name="T9" fmla="*/ 78 h 262"/>
                <a:gd name="T10" fmla="*/ 30 w 295"/>
                <a:gd name="T11" fmla="*/ 71 h 262"/>
                <a:gd name="T12" fmla="*/ 29 w 295"/>
                <a:gd name="T13" fmla="*/ 0 h 262"/>
                <a:gd name="T14" fmla="*/ 0 w 295"/>
                <a:gd name="T15" fmla="*/ 70 h 262"/>
                <a:gd name="T16" fmla="*/ 14 w 295"/>
                <a:gd name="T17" fmla="*/ 87 h 262"/>
                <a:gd name="T18" fmla="*/ 81 w 295"/>
                <a:gd name="T19" fmla="*/ 131 h 262"/>
                <a:gd name="T20" fmla="*/ 103 w 295"/>
                <a:gd name="T21" fmla="*/ 131 h 262"/>
                <a:gd name="T22" fmla="*/ 147 w 295"/>
                <a:gd name="T23" fmla="*/ 61 h 262"/>
                <a:gd name="T24" fmla="*/ 104 w 295"/>
                <a:gd name="T25" fmla="*/ 103 h 262"/>
                <a:gd name="T26" fmla="*/ 104 w 295"/>
                <a:gd name="T27" fmla="*/ 103 h 26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5"/>
                <a:gd name="T43" fmla="*/ 0 h 262"/>
                <a:gd name="T44" fmla="*/ 295 w 295"/>
                <a:gd name="T45" fmla="*/ 262 h 26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5" h="262">
                  <a:moveTo>
                    <a:pt x="208" y="207"/>
                  </a:moveTo>
                  <a:lnTo>
                    <a:pt x="181" y="160"/>
                  </a:lnTo>
                  <a:lnTo>
                    <a:pt x="168" y="110"/>
                  </a:lnTo>
                  <a:lnTo>
                    <a:pt x="134" y="127"/>
                  </a:lnTo>
                  <a:lnTo>
                    <a:pt x="96" y="156"/>
                  </a:lnTo>
                  <a:lnTo>
                    <a:pt x="61" y="142"/>
                  </a:lnTo>
                  <a:lnTo>
                    <a:pt x="59" y="0"/>
                  </a:lnTo>
                  <a:lnTo>
                    <a:pt x="0" y="141"/>
                  </a:lnTo>
                  <a:lnTo>
                    <a:pt x="29" y="175"/>
                  </a:lnTo>
                  <a:lnTo>
                    <a:pt x="162" y="262"/>
                  </a:lnTo>
                  <a:lnTo>
                    <a:pt x="206" y="262"/>
                  </a:lnTo>
                  <a:lnTo>
                    <a:pt x="295" y="122"/>
                  </a:lnTo>
                  <a:lnTo>
                    <a:pt x="208" y="207"/>
                  </a:lnTo>
                  <a:close/>
                </a:path>
              </a:pathLst>
            </a:custGeom>
            <a:solidFill>
              <a:srgbClr val="78788F"/>
            </a:solidFill>
            <a:ln w="9525">
              <a:noFill/>
              <a:round/>
              <a:headEnd/>
              <a:tailEnd/>
            </a:ln>
          </p:spPr>
          <p:txBody>
            <a:bodyPr/>
            <a:lstStyle/>
            <a:p>
              <a:endParaRPr lang="id-ID"/>
            </a:p>
          </p:txBody>
        </p:sp>
        <p:sp>
          <p:nvSpPr>
            <p:cNvPr id="24611" name="Freeform 31"/>
            <p:cNvSpPr>
              <a:spLocks/>
            </p:cNvSpPr>
            <p:nvPr/>
          </p:nvSpPr>
          <p:spPr bwMode="auto">
            <a:xfrm>
              <a:off x="2921" y="1380"/>
              <a:ext cx="132" cy="427"/>
            </a:xfrm>
            <a:custGeom>
              <a:avLst/>
              <a:gdLst>
                <a:gd name="T0" fmla="*/ 132 w 262"/>
                <a:gd name="T1" fmla="*/ 95 h 856"/>
                <a:gd name="T2" fmla="*/ 132 w 262"/>
                <a:gd name="T3" fmla="*/ 162 h 856"/>
                <a:gd name="T4" fmla="*/ 118 w 262"/>
                <a:gd name="T5" fmla="*/ 207 h 856"/>
                <a:gd name="T6" fmla="*/ 125 w 262"/>
                <a:gd name="T7" fmla="*/ 248 h 856"/>
                <a:gd name="T8" fmla="*/ 0 w 262"/>
                <a:gd name="T9" fmla="*/ 427 h 856"/>
                <a:gd name="T10" fmla="*/ 87 w 262"/>
                <a:gd name="T11" fmla="*/ 275 h 856"/>
                <a:gd name="T12" fmla="*/ 92 w 262"/>
                <a:gd name="T13" fmla="*/ 249 h 856"/>
                <a:gd name="T14" fmla="*/ 72 w 262"/>
                <a:gd name="T15" fmla="*/ 270 h 856"/>
                <a:gd name="T16" fmla="*/ 56 w 262"/>
                <a:gd name="T17" fmla="*/ 288 h 856"/>
                <a:gd name="T18" fmla="*/ 12 w 262"/>
                <a:gd name="T19" fmla="*/ 335 h 856"/>
                <a:gd name="T20" fmla="*/ 54 w 262"/>
                <a:gd name="T21" fmla="*/ 265 h 856"/>
                <a:gd name="T22" fmla="*/ 80 w 262"/>
                <a:gd name="T23" fmla="*/ 221 h 856"/>
                <a:gd name="T24" fmla="*/ 90 w 262"/>
                <a:gd name="T25" fmla="*/ 166 h 856"/>
                <a:gd name="T26" fmla="*/ 96 w 262"/>
                <a:gd name="T27" fmla="*/ 207 h 856"/>
                <a:gd name="T28" fmla="*/ 91 w 262"/>
                <a:gd name="T29" fmla="*/ 230 h 856"/>
                <a:gd name="T30" fmla="*/ 116 w 262"/>
                <a:gd name="T31" fmla="*/ 177 h 856"/>
                <a:gd name="T32" fmla="*/ 122 w 262"/>
                <a:gd name="T33" fmla="*/ 115 h 856"/>
                <a:gd name="T34" fmla="*/ 117 w 262"/>
                <a:gd name="T35" fmla="*/ 66 h 856"/>
                <a:gd name="T36" fmla="*/ 116 w 262"/>
                <a:gd name="T37" fmla="*/ 59 h 856"/>
                <a:gd name="T38" fmla="*/ 116 w 262"/>
                <a:gd name="T39" fmla="*/ 54 h 856"/>
                <a:gd name="T40" fmla="*/ 115 w 262"/>
                <a:gd name="T41" fmla="*/ 50 h 856"/>
                <a:gd name="T42" fmla="*/ 115 w 262"/>
                <a:gd name="T43" fmla="*/ 49 h 856"/>
                <a:gd name="T44" fmla="*/ 115 w 262"/>
                <a:gd name="T45" fmla="*/ 49 h 856"/>
                <a:gd name="T46" fmla="*/ 115 w 262"/>
                <a:gd name="T47" fmla="*/ 48 h 856"/>
                <a:gd name="T48" fmla="*/ 115 w 262"/>
                <a:gd name="T49" fmla="*/ 47 h 856"/>
                <a:gd name="T50" fmla="*/ 114 w 262"/>
                <a:gd name="T51" fmla="*/ 42 h 856"/>
                <a:gd name="T52" fmla="*/ 114 w 262"/>
                <a:gd name="T53" fmla="*/ 38 h 856"/>
                <a:gd name="T54" fmla="*/ 114 w 262"/>
                <a:gd name="T55" fmla="*/ 37 h 856"/>
                <a:gd name="T56" fmla="*/ 114 w 262"/>
                <a:gd name="T57" fmla="*/ 37 h 856"/>
                <a:gd name="T58" fmla="*/ 114 w 262"/>
                <a:gd name="T59" fmla="*/ 36 h 856"/>
                <a:gd name="T60" fmla="*/ 113 w 262"/>
                <a:gd name="T61" fmla="*/ 34 h 856"/>
                <a:gd name="T62" fmla="*/ 113 w 262"/>
                <a:gd name="T63" fmla="*/ 29 h 856"/>
                <a:gd name="T64" fmla="*/ 113 w 262"/>
                <a:gd name="T65" fmla="*/ 26 h 856"/>
                <a:gd name="T66" fmla="*/ 112 w 262"/>
                <a:gd name="T67" fmla="*/ 25 h 856"/>
                <a:gd name="T68" fmla="*/ 112 w 262"/>
                <a:gd name="T69" fmla="*/ 25 h 856"/>
                <a:gd name="T70" fmla="*/ 112 w 262"/>
                <a:gd name="T71" fmla="*/ 23 h 856"/>
                <a:gd name="T72" fmla="*/ 112 w 262"/>
                <a:gd name="T73" fmla="*/ 21 h 856"/>
                <a:gd name="T74" fmla="*/ 112 w 262"/>
                <a:gd name="T75" fmla="*/ 17 h 856"/>
                <a:gd name="T76" fmla="*/ 110 w 262"/>
                <a:gd name="T77" fmla="*/ 0 h 856"/>
                <a:gd name="T78" fmla="*/ 118 w 262"/>
                <a:gd name="T79" fmla="*/ 34 h 856"/>
                <a:gd name="T80" fmla="*/ 123 w 262"/>
                <a:gd name="T81" fmla="*/ 65 h 856"/>
                <a:gd name="T82" fmla="*/ 132 w 262"/>
                <a:gd name="T83" fmla="*/ 95 h 856"/>
                <a:gd name="T84" fmla="*/ 132 w 262"/>
                <a:gd name="T85" fmla="*/ 95 h 85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62"/>
                <a:gd name="T130" fmla="*/ 0 h 856"/>
                <a:gd name="T131" fmla="*/ 262 w 262"/>
                <a:gd name="T132" fmla="*/ 856 h 85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62" h="856">
                  <a:moveTo>
                    <a:pt x="262" y="190"/>
                  </a:moveTo>
                  <a:lnTo>
                    <a:pt x="262" y="325"/>
                  </a:lnTo>
                  <a:lnTo>
                    <a:pt x="234" y="415"/>
                  </a:lnTo>
                  <a:lnTo>
                    <a:pt x="249" y="498"/>
                  </a:lnTo>
                  <a:lnTo>
                    <a:pt x="0" y="856"/>
                  </a:lnTo>
                  <a:lnTo>
                    <a:pt x="173" y="552"/>
                  </a:lnTo>
                  <a:lnTo>
                    <a:pt x="182" y="500"/>
                  </a:lnTo>
                  <a:lnTo>
                    <a:pt x="142" y="542"/>
                  </a:lnTo>
                  <a:lnTo>
                    <a:pt x="112" y="578"/>
                  </a:lnTo>
                  <a:lnTo>
                    <a:pt x="23" y="671"/>
                  </a:lnTo>
                  <a:lnTo>
                    <a:pt x="108" y="531"/>
                  </a:lnTo>
                  <a:lnTo>
                    <a:pt x="159" y="443"/>
                  </a:lnTo>
                  <a:lnTo>
                    <a:pt x="178" y="333"/>
                  </a:lnTo>
                  <a:lnTo>
                    <a:pt x="190" y="415"/>
                  </a:lnTo>
                  <a:lnTo>
                    <a:pt x="180" y="462"/>
                  </a:lnTo>
                  <a:lnTo>
                    <a:pt x="230" y="354"/>
                  </a:lnTo>
                  <a:lnTo>
                    <a:pt x="243" y="230"/>
                  </a:lnTo>
                  <a:lnTo>
                    <a:pt x="232" y="133"/>
                  </a:lnTo>
                  <a:lnTo>
                    <a:pt x="230" y="118"/>
                  </a:lnTo>
                  <a:lnTo>
                    <a:pt x="230" y="109"/>
                  </a:lnTo>
                  <a:lnTo>
                    <a:pt x="228" y="101"/>
                  </a:lnTo>
                  <a:lnTo>
                    <a:pt x="228" y="99"/>
                  </a:lnTo>
                  <a:lnTo>
                    <a:pt x="228" y="97"/>
                  </a:lnTo>
                  <a:lnTo>
                    <a:pt x="228" y="94"/>
                  </a:lnTo>
                  <a:lnTo>
                    <a:pt x="226" y="84"/>
                  </a:lnTo>
                  <a:lnTo>
                    <a:pt x="226" y="76"/>
                  </a:lnTo>
                  <a:lnTo>
                    <a:pt x="226" y="75"/>
                  </a:lnTo>
                  <a:lnTo>
                    <a:pt x="226" y="73"/>
                  </a:lnTo>
                  <a:lnTo>
                    <a:pt x="224" y="69"/>
                  </a:lnTo>
                  <a:lnTo>
                    <a:pt x="224" y="59"/>
                  </a:lnTo>
                  <a:lnTo>
                    <a:pt x="224" y="52"/>
                  </a:lnTo>
                  <a:lnTo>
                    <a:pt x="222" y="50"/>
                  </a:lnTo>
                  <a:lnTo>
                    <a:pt x="222" y="46"/>
                  </a:lnTo>
                  <a:lnTo>
                    <a:pt x="222" y="42"/>
                  </a:lnTo>
                  <a:lnTo>
                    <a:pt x="222" y="35"/>
                  </a:lnTo>
                  <a:lnTo>
                    <a:pt x="218" y="0"/>
                  </a:lnTo>
                  <a:lnTo>
                    <a:pt x="235" y="69"/>
                  </a:lnTo>
                  <a:lnTo>
                    <a:pt x="245" y="130"/>
                  </a:lnTo>
                  <a:lnTo>
                    <a:pt x="262" y="190"/>
                  </a:lnTo>
                  <a:close/>
                </a:path>
              </a:pathLst>
            </a:custGeom>
            <a:solidFill>
              <a:srgbClr val="000000"/>
            </a:solidFill>
            <a:ln w="9525">
              <a:noFill/>
              <a:round/>
              <a:headEnd/>
              <a:tailEnd/>
            </a:ln>
          </p:spPr>
          <p:txBody>
            <a:bodyPr/>
            <a:lstStyle/>
            <a:p>
              <a:endParaRPr lang="id-ID"/>
            </a:p>
          </p:txBody>
        </p:sp>
        <p:sp>
          <p:nvSpPr>
            <p:cNvPr id="24612" name="Freeform 32"/>
            <p:cNvSpPr>
              <a:spLocks/>
            </p:cNvSpPr>
            <p:nvPr/>
          </p:nvSpPr>
          <p:spPr bwMode="auto">
            <a:xfrm>
              <a:off x="3407" y="3003"/>
              <a:ext cx="57" cy="140"/>
            </a:xfrm>
            <a:custGeom>
              <a:avLst/>
              <a:gdLst>
                <a:gd name="T0" fmla="*/ 39 w 114"/>
                <a:gd name="T1" fmla="*/ 121 h 279"/>
                <a:gd name="T2" fmla="*/ 29 w 114"/>
                <a:gd name="T3" fmla="*/ 129 h 279"/>
                <a:gd name="T4" fmla="*/ 14 w 114"/>
                <a:gd name="T5" fmla="*/ 124 h 279"/>
                <a:gd name="T6" fmla="*/ 9 w 114"/>
                <a:gd name="T7" fmla="*/ 105 h 279"/>
                <a:gd name="T8" fmla="*/ 15 w 114"/>
                <a:gd name="T9" fmla="*/ 78 h 279"/>
                <a:gd name="T10" fmla="*/ 41 w 114"/>
                <a:gd name="T11" fmla="*/ 26 h 279"/>
                <a:gd name="T12" fmla="*/ 43 w 114"/>
                <a:gd name="T13" fmla="*/ 0 h 279"/>
                <a:gd name="T14" fmla="*/ 27 w 114"/>
                <a:gd name="T15" fmla="*/ 40 h 279"/>
                <a:gd name="T16" fmla="*/ 17 w 114"/>
                <a:gd name="T17" fmla="*/ 65 h 279"/>
                <a:gd name="T18" fmla="*/ 6 w 114"/>
                <a:gd name="T19" fmla="*/ 82 h 279"/>
                <a:gd name="T20" fmla="*/ 0 w 114"/>
                <a:gd name="T21" fmla="*/ 112 h 279"/>
                <a:gd name="T22" fmla="*/ 11 w 114"/>
                <a:gd name="T23" fmla="*/ 133 h 279"/>
                <a:gd name="T24" fmla="*/ 27 w 114"/>
                <a:gd name="T25" fmla="*/ 140 h 279"/>
                <a:gd name="T26" fmla="*/ 43 w 114"/>
                <a:gd name="T27" fmla="*/ 134 h 279"/>
                <a:gd name="T28" fmla="*/ 57 w 114"/>
                <a:gd name="T29" fmla="*/ 109 h 279"/>
                <a:gd name="T30" fmla="*/ 39 w 114"/>
                <a:gd name="T31" fmla="*/ 121 h 279"/>
                <a:gd name="T32" fmla="*/ 39 w 114"/>
                <a:gd name="T33" fmla="*/ 121 h 2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4"/>
                <a:gd name="T52" fmla="*/ 0 h 279"/>
                <a:gd name="T53" fmla="*/ 114 w 114"/>
                <a:gd name="T54" fmla="*/ 279 h 27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4" h="279">
                  <a:moveTo>
                    <a:pt x="78" y="241"/>
                  </a:moveTo>
                  <a:lnTo>
                    <a:pt x="57" y="257"/>
                  </a:lnTo>
                  <a:lnTo>
                    <a:pt x="29" y="247"/>
                  </a:lnTo>
                  <a:lnTo>
                    <a:pt x="17" y="209"/>
                  </a:lnTo>
                  <a:lnTo>
                    <a:pt x="31" y="156"/>
                  </a:lnTo>
                  <a:lnTo>
                    <a:pt x="82" y="51"/>
                  </a:lnTo>
                  <a:lnTo>
                    <a:pt x="86" y="0"/>
                  </a:lnTo>
                  <a:lnTo>
                    <a:pt x="53" y="80"/>
                  </a:lnTo>
                  <a:lnTo>
                    <a:pt x="34" y="129"/>
                  </a:lnTo>
                  <a:lnTo>
                    <a:pt x="12" y="163"/>
                  </a:lnTo>
                  <a:lnTo>
                    <a:pt x="0" y="224"/>
                  </a:lnTo>
                  <a:lnTo>
                    <a:pt x="21" y="266"/>
                  </a:lnTo>
                  <a:lnTo>
                    <a:pt x="53" y="279"/>
                  </a:lnTo>
                  <a:lnTo>
                    <a:pt x="86" y="268"/>
                  </a:lnTo>
                  <a:lnTo>
                    <a:pt x="114" y="217"/>
                  </a:lnTo>
                  <a:lnTo>
                    <a:pt x="78" y="241"/>
                  </a:lnTo>
                  <a:close/>
                </a:path>
              </a:pathLst>
            </a:custGeom>
            <a:solidFill>
              <a:srgbClr val="000000"/>
            </a:solidFill>
            <a:ln w="9525">
              <a:noFill/>
              <a:round/>
              <a:headEnd/>
              <a:tailEnd/>
            </a:ln>
          </p:spPr>
          <p:txBody>
            <a:bodyPr/>
            <a:lstStyle/>
            <a:p>
              <a:endParaRPr lang="id-ID"/>
            </a:p>
          </p:txBody>
        </p:sp>
        <p:sp>
          <p:nvSpPr>
            <p:cNvPr id="24613" name="Freeform 33"/>
            <p:cNvSpPr>
              <a:spLocks/>
            </p:cNvSpPr>
            <p:nvPr/>
          </p:nvSpPr>
          <p:spPr bwMode="auto">
            <a:xfrm>
              <a:off x="3415" y="3080"/>
              <a:ext cx="41" cy="43"/>
            </a:xfrm>
            <a:custGeom>
              <a:avLst/>
              <a:gdLst>
                <a:gd name="T0" fmla="*/ 41 w 82"/>
                <a:gd name="T1" fmla="*/ 21 h 85"/>
                <a:gd name="T2" fmla="*/ 37 w 82"/>
                <a:gd name="T3" fmla="*/ 11 h 85"/>
                <a:gd name="T4" fmla="*/ 28 w 82"/>
                <a:gd name="T5" fmla="*/ 0 h 85"/>
                <a:gd name="T6" fmla="*/ 14 w 82"/>
                <a:gd name="T7" fmla="*/ 3 h 85"/>
                <a:gd name="T8" fmla="*/ 0 w 82"/>
                <a:gd name="T9" fmla="*/ 33 h 85"/>
                <a:gd name="T10" fmla="*/ 18 w 82"/>
                <a:gd name="T11" fmla="*/ 8 h 85"/>
                <a:gd name="T12" fmla="*/ 28 w 82"/>
                <a:gd name="T13" fmla="*/ 7 h 85"/>
                <a:gd name="T14" fmla="*/ 29 w 82"/>
                <a:gd name="T15" fmla="*/ 20 h 85"/>
                <a:gd name="T16" fmla="*/ 27 w 82"/>
                <a:gd name="T17" fmla="*/ 43 h 85"/>
                <a:gd name="T18" fmla="*/ 41 w 82"/>
                <a:gd name="T19" fmla="*/ 21 h 85"/>
                <a:gd name="T20" fmla="*/ 41 w 82"/>
                <a:gd name="T21" fmla="*/ 21 h 8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2"/>
                <a:gd name="T34" fmla="*/ 0 h 85"/>
                <a:gd name="T35" fmla="*/ 82 w 82"/>
                <a:gd name="T36" fmla="*/ 85 h 8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2" h="85">
                  <a:moveTo>
                    <a:pt x="82" y="42"/>
                  </a:moveTo>
                  <a:lnTo>
                    <a:pt x="73" y="21"/>
                  </a:lnTo>
                  <a:lnTo>
                    <a:pt x="57" y="0"/>
                  </a:lnTo>
                  <a:lnTo>
                    <a:pt x="29" y="6"/>
                  </a:lnTo>
                  <a:lnTo>
                    <a:pt x="0" y="66"/>
                  </a:lnTo>
                  <a:lnTo>
                    <a:pt x="36" y="15"/>
                  </a:lnTo>
                  <a:lnTo>
                    <a:pt x="57" y="13"/>
                  </a:lnTo>
                  <a:lnTo>
                    <a:pt x="59" y="40"/>
                  </a:lnTo>
                  <a:lnTo>
                    <a:pt x="54" y="85"/>
                  </a:lnTo>
                  <a:lnTo>
                    <a:pt x="82" y="42"/>
                  </a:lnTo>
                  <a:close/>
                </a:path>
              </a:pathLst>
            </a:custGeom>
            <a:solidFill>
              <a:srgbClr val="000000"/>
            </a:solidFill>
            <a:ln w="9525">
              <a:noFill/>
              <a:round/>
              <a:headEnd/>
              <a:tailEnd/>
            </a:ln>
          </p:spPr>
          <p:txBody>
            <a:bodyPr/>
            <a:lstStyle/>
            <a:p>
              <a:endParaRPr lang="id-ID"/>
            </a:p>
          </p:txBody>
        </p:sp>
        <p:sp>
          <p:nvSpPr>
            <p:cNvPr id="24614" name="Freeform 34"/>
            <p:cNvSpPr>
              <a:spLocks/>
            </p:cNvSpPr>
            <p:nvPr/>
          </p:nvSpPr>
          <p:spPr bwMode="auto">
            <a:xfrm>
              <a:off x="2356" y="2559"/>
              <a:ext cx="119" cy="392"/>
            </a:xfrm>
            <a:custGeom>
              <a:avLst/>
              <a:gdLst>
                <a:gd name="T0" fmla="*/ 8 w 237"/>
                <a:gd name="T1" fmla="*/ 377 h 783"/>
                <a:gd name="T2" fmla="*/ 28 w 237"/>
                <a:gd name="T3" fmla="*/ 312 h 783"/>
                <a:gd name="T4" fmla="*/ 78 w 237"/>
                <a:gd name="T5" fmla="*/ 184 h 783"/>
                <a:gd name="T6" fmla="*/ 119 w 237"/>
                <a:gd name="T7" fmla="*/ 0 h 783"/>
                <a:gd name="T8" fmla="*/ 71 w 237"/>
                <a:gd name="T9" fmla="*/ 184 h 783"/>
                <a:gd name="T10" fmla="*/ 11 w 237"/>
                <a:gd name="T11" fmla="*/ 340 h 783"/>
                <a:gd name="T12" fmla="*/ 0 w 237"/>
                <a:gd name="T13" fmla="*/ 392 h 783"/>
                <a:gd name="T14" fmla="*/ 8 w 237"/>
                <a:gd name="T15" fmla="*/ 377 h 783"/>
                <a:gd name="T16" fmla="*/ 8 w 237"/>
                <a:gd name="T17" fmla="*/ 377 h 78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7"/>
                <a:gd name="T28" fmla="*/ 0 h 783"/>
                <a:gd name="T29" fmla="*/ 237 w 237"/>
                <a:gd name="T30" fmla="*/ 783 h 78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7" h="783">
                  <a:moveTo>
                    <a:pt x="15" y="753"/>
                  </a:moveTo>
                  <a:lnTo>
                    <a:pt x="55" y="624"/>
                  </a:lnTo>
                  <a:lnTo>
                    <a:pt x="155" y="367"/>
                  </a:lnTo>
                  <a:lnTo>
                    <a:pt x="237" y="0"/>
                  </a:lnTo>
                  <a:lnTo>
                    <a:pt x="142" y="367"/>
                  </a:lnTo>
                  <a:lnTo>
                    <a:pt x="21" y="679"/>
                  </a:lnTo>
                  <a:lnTo>
                    <a:pt x="0" y="783"/>
                  </a:lnTo>
                  <a:lnTo>
                    <a:pt x="15" y="753"/>
                  </a:lnTo>
                  <a:close/>
                </a:path>
              </a:pathLst>
            </a:custGeom>
            <a:solidFill>
              <a:srgbClr val="000000"/>
            </a:solidFill>
            <a:ln w="9525">
              <a:noFill/>
              <a:round/>
              <a:headEnd/>
              <a:tailEnd/>
            </a:ln>
          </p:spPr>
          <p:txBody>
            <a:bodyPr/>
            <a:lstStyle/>
            <a:p>
              <a:endParaRPr lang="id-ID"/>
            </a:p>
          </p:txBody>
        </p:sp>
        <p:sp>
          <p:nvSpPr>
            <p:cNvPr id="24615" name="Freeform 35"/>
            <p:cNvSpPr>
              <a:spLocks/>
            </p:cNvSpPr>
            <p:nvPr/>
          </p:nvSpPr>
          <p:spPr bwMode="auto">
            <a:xfrm>
              <a:off x="2293" y="2328"/>
              <a:ext cx="227" cy="714"/>
            </a:xfrm>
            <a:custGeom>
              <a:avLst/>
              <a:gdLst>
                <a:gd name="T0" fmla="*/ 127 w 454"/>
                <a:gd name="T1" fmla="*/ 705 h 1428"/>
                <a:gd name="T2" fmla="*/ 39 w 454"/>
                <a:gd name="T3" fmla="*/ 662 h 1428"/>
                <a:gd name="T4" fmla="*/ 35 w 454"/>
                <a:gd name="T5" fmla="*/ 639 h 1428"/>
                <a:gd name="T6" fmla="*/ 68 w 454"/>
                <a:gd name="T7" fmla="*/ 556 h 1428"/>
                <a:gd name="T8" fmla="*/ 137 w 454"/>
                <a:gd name="T9" fmla="*/ 350 h 1428"/>
                <a:gd name="T10" fmla="*/ 193 w 454"/>
                <a:gd name="T11" fmla="*/ 142 h 1428"/>
                <a:gd name="T12" fmla="*/ 215 w 454"/>
                <a:gd name="T13" fmla="*/ 73 h 1428"/>
                <a:gd name="T14" fmla="*/ 227 w 454"/>
                <a:gd name="T15" fmla="*/ 0 h 1428"/>
                <a:gd name="T16" fmla="*/ 140 w 454"/>
                <a:gd name="T17" fmla="*/ 311 h 1428"/>
                <a:gd name="T18" fmla="*/ 79 w 454"/>
                <a:gd name="T19" fmla="*/ 506 h 1428"/>
                <a:gd name="T20" fmla="*/ 24 w 454"/>
                <a:gd name="T21" fmla="*/ 627 h 1428"/>
                <a:gd name="T22" fmla="*/ 17 w 454"/>
                <a:gd name="T23" fmla="*/ 642 h 1428"/>
                <a:gd name="T24" fmla="*/ 0 w 454"/>
                <a:gd name="T25" fmla="*/ 642 h 1428"/>
                <a:gd name="T26" fmla="*/ 13 w 454"/>
                <a:gd name="T27" fmla="*/ 659 h 1428"/>
                <a:gd name="T28" fmla="*/ 36 w 454"/>
                <a:gd name="T29" fmla="*/ 675 h 1428"/>
                <a:gd name="T30" fmla="*/ 87 w 454"/>
                <a:gd name="T31" fmla="*/ 714 h 1428"/>
                <a:gd name="T32" fmla="*/ 127 w 454"/>
                <a:gd name="T33" fmla="*/ 705 h 1428"/>
                <a:gd name="T34" fmla="*/ 127 w 454"/>
                <a:gd name="T35" fmla="*/ 705 h 142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54"/>
                <a:gd name="T55" fmla="*/ 0 h 1428"/>
                <a:gd name="T56" fmla="*/ 454 w 454"/>
                <a:gd name="T57" fmla="*/ 1428 h 142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54" h="1428">
                  <a:moveTo>
                    <a:pt x="255" y="1409"/>
                  </a:moveTo>
                  <a:lnTo>
                    <a:pt x="78" y="1323"/>
                  </a:lnTo>
                  <a:lnTo>
                    <a:pt x="69" y="1278"/>
                  </a:lnTo>
                  <a:lnTo>
                    <a:pt x="135" y="1112"/>
                  </a:lnTo>
                  <a:lnTo>
                    <a:pt x="274" y="700"/>
                  </a:lnTo>
                  <a:lnTo>
                    <a:pt x="386" y="284"/>
                  </a:lnTo>
                  <a:lnTo>
                    <a:pt x="430" y="145"/>
                  </a:lnTo>
                  <a:lnTo>
                    <a:pt x="454" y="0"/>
                  </a:lnTo>
                  <a:lnTo>
                    <a:pt x="280" y="622"/>
                  </a:lnTo>
                  <a:lnTo>
                    <a:pt x="158" y="1012"/>
                  </a:lnTo>
                  <a:lnTo>
                    <a:pt x="48" y="1253"/>
                  </a:lnTo>
                  <a:lnTo>
                    <a:pt x="34" y="1283"/>
                  </a:lnTo>
                  <a:lnTo>
                    <a:pt x="0" y="1283"/>
                  </a:lnTo>
                  <a:lnTo>
                    <a:pt x="25" y="1318"/>
                  </a:lnTo>
                  <a:lnTo>
                    <a:pt x="72" y="1350"/>
                  </a:lnTo>
                  <a:lnTo>
                    <a:pt x="173" y="1428"/>
                  </a:lnTo>
                  <a:lnTo>
                    <a:pt x="255" y="1409"/>
                  </a:lnTo>
                  <a:close/>
                </a:path>
              </a:pathLst>
            </a:custGeom>
            <a:solidFill>
              <a:srgbClr val="000000"/>
            </a:solidFill>
            <a:ln w="9525">
              <a:noFill/>
              <a:round/>
              <a:headEnd/>
              <a:tailEnd/>
            </a:ln>
          </p:spPr>
          <p:txBody>
            <a:bodyPr/>
            <a:lstStyle/>
            <a:p>
              <a:endParaRPr lang="id-ID"/>
            </a:p>
          </p:txBody>
        </p:sp>
        <p:sp>
          <p:nvSpPr>
            <p:cNvPr id="24616" name="Freeform 36"/>
            <p:cNvSpPr>
              <a:spLocks/>
            </p:cNvSpPr>
            <p:nvPr/>
          </p:nvSpPr>
          <p:spPr bwMode="auto">
            <a:xfrm>
              <a:off x="2064" y="2759"/>
              <a:ext cx="304" cy="268"/>
            </a:xfrm>
            <a:custGeom>
              <a:avLst/>
              <a:gdLst>
                <a:gd name="T0" fmla="*/ 0 w 608"/>
                <a:gd name="T1" fmla="*/ 74 h 537"/>
                <a:gd name="T2" fmla="*/ 1 w 608"/>
                <a:gd name="T3" fmla="*/ 102 h 537"/>
                <a:gd name="T4" fmla="*/ 6 w 608"/>
                <a:gd name="T5" fmla="*/ 127 h 537"/>
                <a:gd name="T6" fmla="*/ 23 w 608"/>
                <a:gd name="T7" fmla="*/ 144 h 537"/>
                <a:gd name="T8" fmla="*/ 51 w 608"/>
                <a:gd name="T9" fmla="*/ 173 h 537"/>
                <a:gd name="T10" fmla="*/ 84 w 608"/>
                <a:gd name="T11" fmla="*/ 216 h 537"/>
                <a:gd name="T12" fmla="*/ 107 w 608"/>
                <a:gd name="T13" fmla="*/ 252 h 537"/>
                <a:gd name="T14" fmla="*/ 132 w 608"/>
                <a:gd name="T15" fmla="*/ 268 h 537"/>
                <a:gd name="T16" fmla="*/ 163 w 608"/>
                <a:gd name="T17" fmla="*/ 264 h 537"/>
                <a:gd name="T18" fmla="*/ 206 w 608"/>
                <a:gd name="T19" fmla="*/ 260 h 537"/>
                <a:gd name="T20" fmla="*/ 245 w 608"/>
                <a:gd name="T21" fmla="*/ 265 h 537"/>
                <a:gd name="T22" fmla="*/ 304 w 608"/>
                <a:gd name="T23" fmla="*/ 253 h 537"/>
                <a:gd name="T24" fmla="*/ 272 w 608"/>
                <a:gd name="T25" fmla="*/ 246 h 537"/>
                <a:gd name="T26" fmla="*/ 250 w 608"/>
                <a:gd name="T27" fmla="*/ 251 h 537"/>
                <a:gd name="T28" fmla="*/ 205 w 608"/>
                <a:gd name="T29" fmla="*/ 253 h 537"/>
                <a:gd name="T30" fmla="*/ 175 w 608"/>
                <a:gd name="T31" fmla="*/ 252 h 537"/>
                <a:gd name="T32" fmla="*/ 150 w 608"/>
                <a:gd name="T33" fmla="*/ 257 h 537"/>
                <a:gd name="T34" fmla="*/ 138 w 608"/>
                <a:gd name="T35" fmla="*/ 255 h 537"/>
                <a:gd name="T36" fmla="*/ 114 w 608"/>
                <a:gd name="T37" fmla="*/ 228 h 537"/>
                <a:gd name="T38" fmla="*/ 127 w 608"/>
                <a:gd name="T39" fmla="*/ 252 h 537"/>
                <a:gd name="T40" fmla="*/ 104 w 608"/>
                <a:gd name="T41" fmla="*/ 234 h 537"/>
                <a:gd name="T42" fmla="*/ 71 w 608"/>
                <a:gd name="T43" fmla="*/ 183 h 537"/>
                <a:gd name="T44" fmla="*/ 40 w 608"/>
                <a:gd name="T45" fmla="*/ 146 h 537"/>
                <a:gd name="T46" fmla="*/ 33 w 608"/>
                <a:gd name="T47" fmla="*/ 123 h 537"/>
                <a:gd name="T48" fmla="*/ 35 w 608"/>
                <a:gd name="T49" fmla="*/ 101 h 537"/>
                <a:gd name="T50" fmla="*/ 19 w 608"/>
                <a:gd name="T51" fmla="*/ 116 h 537"/>
                <a:gd name="T52" fmla="*/ 13 w 608"/>
                <a:gd name="T53" fmla="*/ 97 h 537"/>
                <a:gd name="T54" fmla="*/ 15 w 608"/>
                <a:gd name="T55" fmla="*/ 70 h 537"/>
                <a:gd name="T56" fmla="*/ 13 w 608"/>
                <a:gd name="T57" fmla="*/ 0 h 537"/>
                <a:gd name="T58" fmla="*/ 0 w 608"/>
                <a:gd name="T59" fmla="*/ 38 h 537"/>
                <a:gd name="T60" fmla="*/ 0 w 608"/>
                <a:gd name="T61" fmla="*/ 74 h 537"/>
                <a:gd name="T62" fmla="*/ 0 w 608"/>
                <a:gd name="T63" fmla="*/ 74 h 53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08"/>
                <a:gd name="T97" fmla="*/ 0 h 537"/>
                <a:gd name="T98" fmla="*/ 608 w 608"/>
                <a:gd name="T99" fmla="*/ 537 h 53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08" h="537">
                  <a:moveTo>
                    <a:pt x="0" y="149"/>
                  </a:moveTo>
                  <a:lnTo>
                    <a:pt x="2" y="204"/>
                  </a:lnTo>
                  <a:lnTo>
                    <a:pt x="13" y="255"/>
                  </a:lnTo>
                  <a:lnTo>
                    <a:pt x="46" y="289"/>
                  </a:lnTo>
                  <a:lnTo>
                    <a:pt x="103" y="346"/>
                  </a:lnTo>
                  <a:lnTo>
                    <a:pt x="169" y="432"/>
                  </a:lnTo>
                  <a:lnTo>
                    <a:pt x="215" y="504"/>
                  </a:lnTo>
                  <a:lnTo>
                    <a:pt x="264" y="537"/>
                  </a:lnTo>
                  <a:lnTo>
                    <a:pt x="327" y="529"/>
                  </a:lnTo>
                  <a:lnTo>
                    <a:pt x="413" y="521"/>
                  </a:lnTo>
                  <a:lnTo>
                    <a:pt x="490" y="531"/>
                  </a:lnTo>
                  <a:lnTo>
                    <a:pt x="608" y="506"/>
                  </a:lnTo>
                  <a:lnTo>
                    <a:pt x="544" y="493"/>
                  </a:lnTo>
                  <a:lnTo>
                    <a:pt x="500" y="502"/>
                  </a:lnTo>
                  <a:lnTo>
                    <a:pt x="411" y="506"/>
                  </a:lnTo>
                  <a:lnTo>
                    <a:pt x="350" y="504"/>
                  </a:lnTo>
                  <a:lnTo>
                    <a:pt x="300" y="514"/>
                  </a:lnTo>
                  <a:lnTo>
                    <a:pt x="276" y="510"/>
                  </a:lnTo>
                  <a:lnTo>
                    <a:pt x="228" y="457"/>
                  </a:lnTo>
                  <a:lnTo>
                    <a:pt x="255" y="504"/>
                  </a:lnTo>
                  <a:lnTo>
                    <a:pt x="209" y="468"/>
                  </a:lnTo>
                  <a:lnTo>
                    <a:pt x="141" y="367"/>
                  </a:lnTo>
                  <a:lnTo>
                    <a:pt x="80" y="293"/>
                  </a:lnTo>
                  <a:lnTo>
                    <a:pt x="65" y="246"/>
                  </a:lnTo>
                  <a:lnTo>
                    <a:pt x="70" y="202"/>
                  </a:lnTo>
                  <a:lnTo>
                    <a:pt x="38" y="232"/>
                  </a:lnTo>
                  <a:lnTo>
                    <a:pt x="27" y="194"/>
                  </a:lnTo>
                  <a:lnTo>
                    <a:pt x="30" y="141"/>
                  </a:lnTo>
                  <a:lnTo>
                    <a:pt x="27" y="0"/>
                  </a:lnTo>
                  <a:lnTo>
                    <a:pt x="0" y="77"/>
                  </a:lnTo>
                  <a:lnTo>
                    <a:pt x="0" y="149"/>
                  </a:lnTo>
                  <a:close/>
                </a:path>
              </a:pathLst>
            </a:custGeom>
            <a:solidFill>
              <a:srgbClr val="000000"/>
            </a:solidFill>
            <a:ln w="9525">
              <a:noFill/>
              <a:round/>
              <a:headEnd/>
              <a:tailEnd/>
            </a:ln>
          </p:spPr>
          <p:txBody>
            <a:bodyPr/>
            <a:lstStyle/>
            <a:p>
              <a:endParaRPr lang="id-ID"/>
            </a:p>
          </p:txBody>
        </p:sp>
        <p:sp>
          <p:nvSpPr>
            <p:cNvPr id="24617" name="Freeform 37"/>
            <p:cNvSpPr>
              <a:spLocks/>
            </p:cNvSpPr>
            <p:nvPr/>
          </p:nvSpPr>
          <p:spPr bwMode="auto">
            <a:xfrm>
              <a:off x="2110" y="2903"/>
              <a:ext cx="81" cy="77"/>
            </a:xfrm>
            <a:custGeom>
              <a:avLst/>
              <a:gdLst>
                <a:gd name="T0" fmla="*/ 27 w 164"/>
                <a:gd name="T1" fmla="*/ 28 h 154"/>
                <a:gd name="T2" fmla="*/ 40 w 164"/>
                <a:gd name="T3" fmla="*/ 47 h 154"/>
                <a:gd name="T4" fmla="*/ 81 w 164"/>
                <a:gd name="T5" fmla="*/ 77 h 154"/>
                <a:gd name="T6" fmla="*/ 53 w 164"/>
                <a:gd name="T7" fmla="*/ 38 h 154"/>
                <a:gd name="T8" fmla="*/ 0 w 164"/>
                <a:gd name="T9" fmla="*/ 0 h 154"/>
                <a:gd name="T10" fmla="*/ 27 w 164"/>
                <a:gd name="T11" fmla="*/ 28 h 154"/>
                <a:gd name="T12" fmla="*/ 27 w 164"/>
                <a:gd name="T13" fmla="*/ 28 h 154"/>
                <a:gd name="T14" fmla="*/ 0 60000 65536"/>
                <a:gd name="T15" fmla="*/ 0 60000 65536"/>
                <a:gd name="T16" fmla="*/ 0 60000 65536"/>
                <a:gd name="T17" fmla="*/ 0 60000 65536"/>
                <a:gd name="T18" fmla="*/ 0 60000 65536"/>
                <a:gd name="T19" fmla="*/ 0 60000 65536"/>
                <a:gd name="T20" fmla="*/ 0 60000 65536"/>
                <a:gd name="T21" fmla="*/ 0 w 164"/>
                <a:gd name="T22" fmla="*/ 0 h 154"/>
                <a:gd name="T23" fmla="*/ 164 w 164"/>
                <a:gd name="T24" fmla="*/ 154 h 1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4" h="154">
                  <a:moveTo>
                    <a:pt x="55" y="57"/>
                  </a:moveTo>
                  <a:lnTo>
                    <a:pt x="80" y="94"/>
                  </a:lnTo>
                  <a:lnTo>
                    <a:pt x="164" y="154"/>
                  </a:lnTo>
                  <a:lnTo>
                    <a:pt x="107" y="76"/>
                  </a:lnTo>
                  <a:lnTo>
                    <a:pt x="0" y="0"/>
                  </a:lnTo>
                  <a:lnTo>
                    <a:pt x="55" y="57"/>
                  </a:lnTo>
                  <a:close/>
                </a:path>
              </a:pathLst>
            </a:custGeom>
            <a:solidFill>
              <a:srgbClr val="000000"/>
            </a:solidFill>
            <a:ln w="9525">
              <a:noFill/>
              <a:round/>
              <a:headEnd/>
              <a:tailEnd/>
            </a:ln>
          </p:spPr>
          <p:txBody>
            <a:bodyPr/>
            <a:lstStyle/>
            <a:p>
              <a:endParaRPr lang="id-ID"/>
            </a:p>
          </p:txBody>
        </p:sp>
        <p:sp>
          <p:nvSpPr>
            <p:cNvPr id="24618" name="Freeform 38"/>
            <p:cNvSpPr>
              <a:spLocks/>
            </p:cNvSpPr>
            <p:nvPr/>
          </p:nvSpPr>
          <p:spPr bwMode="auto">
            <a:xfrm>
              <a:off x="2701" y="1448"/>
              <a:ext cx="241" cy="422"/>
            </a:xfrm>
            <a:custGeom>
              <a:avLst/>
              <a:gdLst>
                <a:gd name="T0" fmla="*/ 241 w 483"/>
                <a:gd name="T1" fmla="*/ 216 h 844"/>
                <a:gd name="T2" fmla="*/ 202 w 483"/>
                <a:gd name="T3" fmla="*/ 240 h 844"/>
                <a:gd name="T4" fmla="*/ 137 w 483"/>
                <a:gd name="T5" fmla="*/ 247 h 844"/>
                <a:gd name="T6" fmla="*/ 163 w 483"/>
                <a:gd name="T7" fmla="*/ 293 h 844"/>
                <a:gd name="T8" fmla="*/ 98 w 483"/>
                <a:gd name="T9" fmla="*/ 252 h 844"/>
                <a:gd name="T10" fmla="*/ 191 w 483"/>
                <a:gd name="T11" fmla="*/ 422 h 844"/>
                <a:gd name="T12" fmla="*/ 112 w 483"/>
                <a:gd name="T13" fmla="*/ 320 h 844"/>
                <a:gd name="T14" fmla="*/ 66 w 483"/>
                <a:gd name="T15" fmla="*/ 230 h 844"/>
                <a:gd name="T16" fmla="*/ 61 w 483"/>
                <a:gd name="T17" fmla="*/ 182 h 844"/>
                <a:gd name="T18" fmla="*/ 34 w 483"/>
                <a:gd name="T19" fmla="*/ 145 h 844"/>
                <a:gd name="T20" fmla="*/ 9 w 483"/>
                <a:gd name="T21" fmla="*/ 67 h 844"/>
                <a:gd name="T22" fmla="*/ 0 w 483"/>
                <a:gd name="T23" fmla="*/ 0 h 844"/>
                <a:gd name="T24" fmla="*/ 37 w 483"/>
                <a:gd name="T25" fmla="*/ 76 h 844"/>
                <a:gd name="T26" fmla="*/ 45 w 483"/>
                <a:gd name="T27" fmla="*/ 129 h 844"/>
                <a:gd name="T28" fmla="*/ 76 w 483"/>
                <a:gd name="T29" fmla="*/ 166 h 844"/>
                <a:gd name="T30" fmla="*/ 94 w 483"/>
                <a:gd name="T31" fmla="*/ 200 h 844"/>
                <a:gd name="T32" fmla="*/ 133 w 483"/>
                <a:gd name="T33" fmla="*/ 227 h 844"/>
                <a:gd name="T34" fmla="*/ 186 w 483"/>
                <a:gd name="T35" fmla="*/ 227 h 844"/>
                <a:gd name="T36" fmla="*/ 241 w 483"/>
                <a:gd name="T37" fmla="*/ 216 h 844"/>
                <a:gd name="T38" fmla="*/ 241 w 483"/>
                <a:gd name="T39" fmla="*/ 216 h 84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83"/>
                <a:gd name="T61" fmla="*/ 0 h 844"/>
                <a:gd name="T62" fmla="*/ 483 w 483"/>
                <a:gd name="T63" fmla="*/ 844 h 84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83" h="844">
                  <a:moveTo>
                    <a:pt x="483" y="432"/>
                  </a:moveTo>
                  <a:lnTo>
                    <a:pt x="405" y="481"/>
                  </a:lnTo>
                  <a:lnTo>
                    <a:pt x="275" y="494"/>
                  </a:lnTo>
                  <a:lnTo>
                    <a:pt x="327" y="586"/>
                  </a:lnTo>
                  <a:lnTo>
                    <a:pt x="197" y="504"/>
                  </a:lnTo>
                  <a:lnTo>
                    <a:pt x="382" y="844"/>
                  </a:lnTo>
                  <a:lnTo>
                    <a:pt x="224" y="639"/>
                  </a:lnTo>
                  <a:lnTo>
                    <a:pt x="133" y="460"/>
                  </a:lnTo>
                  <a:lnTo>
                    <a:pt x="123" y="363"/>
                  </a:lnTo>
                  <a:lnTo>
                    <a:pt x="68" y="289"/>
                  </a:lnTo>
                  <a:lnTo>
                    <a:pt x="19" y="133"/>
                  </a:lnTo>
                  <a:lnTo>
                    <a:pt x="0" y="0"/>
                  </a:lnTo>
                  <a:lnTo>
                    <a:pt x="74" y="152"/>
                  </a:lnTo>
                  <a:lnTo>
                    <a:pt x="91" y="257"/>
                  </a:lnTo>
                  <a:lnTo>
                    <a:pt x="152" y="331"/>
                  </a:lnTo>
                  <a:lnTo>
                    <a:pt x="188" y="399"/>
                  </a:lnTo>
                  <a:lnTo>
                    <a:pt x="266" y="455"/>
                  </a:lnTo>
                  <a:lnTo>
                    <a:pt x="372" y="455"/>
                  </a:lnTo>
                  <a:lnTo>
                    <a:pt x="483" y="432"/>
                  </a:lnTo>
                  <a:close/>
                </a:path>
              </a:pathLst>
            </a:custGeom>
            <a:solidFill>
              <a:srgbClr val="000000"/>
            </a:solidFill>
            <a:ln w="9525">
              <a:noFill/>
              <a:round/>
              <a:headEnd/>
              <a:tailEnd/>
            </a:ln>
          </p:spPr>
          <p:txBody>
            <a:bodyPr/>
            <a:lstStyle/>
            <a:p>
              <a:endParaRPr lang="id-ID"/>
            </a:p>
          </p:txBody>
        </p:sp>
        <p:sp>
          <p:nvSpPr>
            <p:cNvPr id="24619" name="Freeform 39"/>
            <p:cNvSpPr>
              <a:spLocks/>
            </p:cNvSpPr>
            <p:nvPr/>
          </p:nvSpPr>
          <p:spPr bwMode="auto">
            <a:xfrm>
              <a:off x="3042" y="1334"/>
              <a:ext cx="33" cy="57"/>
            </a:xfrm>
            <a:custGeom>
              <a:avLst/>
              <a:gdLst>
                <a:gd name="T0" fmla="*/ 23 w 67"/>
                <a:gd name="T1" fmla="*/ 29 h 114"/>
                <a:gd name="T2" fmla="*/ 11 w 67"/>
                <a:gd name="T3" fmla="*/ 42 h 114"/>
                <a:gd name="T4" fmla="*/ 0 w 67"/>
                <a:gd name="T5" fmla="*/ 57 h 114"/>
                <a:gd name="T6" fmla="*/ 3 w 67"/>
                <a:gd name="T7" fmla="*/ 35 h 114"/>
                <a:gd name="T8" fmla="*/ 24 w 67"/>
                <a:gd name="T9" fmla="*/ 0 h 114"/>
                <a:gd name="T10" fmla="*/ 33 w 67"/>
                <a:gd name="T11" fmla="*/ 3 h 114"/>
                <a:gd name="T12" fmla="*/ 32 w 67"/>
                <a:gd name="T13" fmla="*/ 57 h 114"/>
                <a:gd name="T14" fmla="*/ 23 w 67"/>
                <a:gd name="T15" fmla="*/ 29 h 114"/>
                <a:gd name="T16" fmla="*/ 23 w 67"/>
                <a:gd name="T17" fmla="*/ 29 h 1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7"/>
                <a:gd name="T28" fmla="*/ 0 h 114"/>
                <a:gd name="T29" fmla="*/ 67 w 67"/>
                <a:gd name="T30" fmla="*/ 114 h 1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7" h="114">
                  <a:moveTo>
                    <a:pt x="46" y="59"/>
                  </a:moveTo>
                  <a:lnTo>
                    <a:pt x="23" y="84"/>
                  </a:lnTo>
                  <a:lnTo>
                    <a:pt x="0" y="114"/>
                  </a:lnTo>
                  <a:lnTo>
                    <a:pt x="6" y="69"/>
                  </a:lnTo>
                  <a:lnTo>
                    <a:pt x="48" y="0"/>
                  </a:lnTo>
                  <a:lnTo>
                    <a:pt x="67" y="6"/>
                  </a:lnTo>
                  <a:lnTo>
                    <a:pt x="65" y="114"/>
                  </a:lnTo>
                  <a:lnTo>
                    <a:pt x="46" y="59"/>
                  </a:lnTo>
                  <a:close/>
                </a:path>
              </a:pathLst>
            </a:custGeom>
            <a:solidFill>
              <a:srgbClr val="000000"/>
            </a:solidFill>
            <a:ln w="9525">
              <a:noFill/>
              <a:round/>
              <a:headEnd/>
              <a:tailEnd/>
            </a:ln>
          </p:spPr>
          <p:txBody>
            <a:bodyPr/>
            <a:lstStyle/>
            <a:p>
              <a:endParaRPr lang="id-ID"/>
            </a:p>
          </p:txBody>
        </p:sp>
        <p:sp>
          <p:nvSpPr>
            <p:cNvPr id="24620" name="Freeform 40"/>
            <p:cNvSpPr>
              <a:spLocks/>
            </p:cNvSpPr>
            <p:nvPr/>
          </p:nvSpPr>
          <p:spPr bwMode="auto">
            <a:xfrm>
              <a:off x="3048" y="1369"/>
              <a:ext cx="20" cy="72"/>
            </a:xfrm>
            <a:custGeom>
              <a:avLst/>
              <a:gdLst>
                <a:gd name="T0" fmla="*/ 13 w 39"/>
                <a:gd name="T1" fmla="*/ 8 h 145"/>
                <a:gd name="T2" fmla="*/ 20 w 39"/>
                <a:gd name="T3" fmla="*/ 37 h 145"/>
                <a:gd name="T4" fmla="*/ 11 w 39"/>
                <a:gd name="T5" fmla="*/ 56 h 145"/>
                <a:gd name="T6" fmla="*/ 6 w 39"/>
                <a:gd name="T7" fmla="*/ 59 h 145"/>
                <a:gd name="T8" fmla="*/ 6 w 39"/>
                <a:gd name="T9" fmla="*/ 72 h 145"/>
                <a:gd name="T10" fmla="*/ 1 w 39"/>
                <a:gd name="T11" fmla="*/ 72 h 145"/>
                <a:gd name="T12" fmla="*/ 1 w 39"/>
                <a:gd name="T13" fmla="*/ 55 h 145"/>
                <a:gd name="T14" fmla="*/ 1 w 39"/>
                <a:gd name="T15" fmla="*/ 50 h 145"/>
                <a:gd name="T16" fmla="*/ 0 w 39"/>
                <a:gd name="T17" fmla="*/ 42 h 145"/>
                <a:gd name="T18" fmla="*/ 6 w 39"/>
                <a:gd name="T19" fmla="*/ 32 h 145"/>
                <a:gd name="T20" fmla="*/ 8 w 39"/>
                <a:gd name="T21" fmla="*/ 25 h 145"/>
                <a:gd name="T22" fmla="*/ 0 w 39"/>
                <a:gd name="T23" fmla="*/ 16 h 145"/>
                <a:gd name="T24" fmla="*/ 1 w 39"/>
                <a:gd name="T25" fmla="*/ 0 h 145"/>
                <a:gd name="T26" fmla="*/ 13 w 39"/>
                <a:gd name="T27" fmla="*/ 8 h 145"/>
                <a:gd name="T28" fmla="*/ 13 w 39"/>
                <a:gd name="T29" fmla="*/ 8 h 14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9"/>
                <a:gd name="T46" fmla="*/ 0 h 145"/>
                <a:gd name="T47" fmla="*/ 39 w 39"/>
                <a:gd name="T48" fmla="*/ 145 h 14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9" h="145">
                  <a:moveTo>
                    <a:pt x="26" y="16"/>
                  </a:moveTo>
                  <a:lnTo>
                    <a:pt x="39" y="75"/>
                  </a:lnTo>
                  <a:lnTo>
                    <a:pt x="22" y="113"/>
                  </a:lnTo>
                  <a:lnTo>
                    <a:pt x="11" y="118"/>
                  </a:lnTo>
                  <a:lnTo>
                    <a:pt x="11" y="145"/>
                  </a:lnTo>
                  <a:lnTo>
                    <a:pt x="1" y="145"/>
                  </a:lnTo>
                  <a:lnTo>
                    <a:pt x="1" y="111"/>
                  </a:lnTo>
                  <a:lnTo>
                    <a:pt x="1" y="101"/>
                  </a:lnTo>
                  <a:lnTo>
                    <a:pt x="0" y="84"/>
                  </a:lnTo>
                  <a:lnTo>
                    <a:pt x="11" y="65"/>
                  </a:lnTo>
                  <a:lnTo>
                    <a:pt x="15" y="50"/>
                  </a:lnTo>
                  <a:lnTo>
                    <a:pt x="0" y="33"/>
                  </a:lnTo>
                  <a:lnTo>
                    <a:pt x="1" y="0"/>
                  </a:lnTo>
                  <a:lnTo>
                    <a:pt x="26" y="16"/>
                  </a:lnTo>
                  <a:close/>
                </a:path>
              </a:pathLst>
            </a:custGeom>
            <a:solidFill>
              <a:srgbClr val="000000"/>
            </a:solidFill>
            <a:ln w="9525">
              <a:noFill/>
              <a:round/>
              <a:headEnd/>
              <a:tailEnd/>
            </a:ln>
          </p:spPr>
          <p:txBody>
            <a:bodyPr/>
            <a:lstStyle/>
            <a:p>
              <a:endParaRPr lang="id-ID"/>
            </a:p>
          </p:txBody>
        </p:sp>
        <p:sp>
          <p:nvSpPr>
            <p:cNvPr id="24621" name="Freeform 41"/>
            <p:cNvSpPr>
              <a:spLocks/>
            </p:cNvSpPr>
            <p:nvPr/>
          </p:nvSpPr>
          <p:spPr bwMode="auto">
            <a:xfrm>
              <a:off x="3041" y="1309"/>
              <a:ext cx="48" cy="170"/>
            </a:xfrm>
            <a:custGeom>
              <a:avLst/>
              <a:gdLst>
                <a:gd name="T0" fmla="*/ 38 w 95"/>
                <a:gd name="T1" fmla="*/ 129 h 338"/>
                <a:gd name="T2" fmla="*/ 41 w 95"/>
                <a:gd name="T3" fmla="*/ 59 h 338"/>
                <a:gd name="T4" fmla="*/ 42 w 95"/>
                <a:gd name="T5" fmla="*/ 23 h 338"/>
                <a:gd name="T6" fmla="*/ 27 w 95"/>
                <a:gd name="T7" fmla="*/ 12 h 338"/>
                <a:gd name="T8" fmla="*/ 9 w 95"/>
                <a:gd name="T9" fmla="*/ 17 h 338"/>
                <a:gd name="T10" fmla="*/ 13 w 95"/>
                <a:gd name="T11" fmla="*/ 4 h 338"/>
                <a:gd name="T12" fmla="*/ 36 w 95"/>
                <a:gd name="T13" fmla="*/ 0 h 338"/>
                <a:gd name="T14" fmla="*/ 47 w 95"/>
                <a:gd name="T15" fmla="*/ 9 h 338"/>
                <a:gd name="T16" fmla="*/ 48 w 95"/>
                <a:gd name="T17" fmla="*/ 66 h 338"/>
                <a:gd name="T18" fmla="*/ 45 w 95"/>
                <a:gd name="T19" fmla="*/ 114 h 338"/>
                <a:gd name="T20" fmla="*/ 38 w 95"/>
                <a:gd name="T21" fmla="*/ 144 h 338"/>
                <a:gd name="T22" fmla="*/ 33 w 95"/>
                <a:gd name="T23" fmla="*/ 165 h 338"/>
                <a:gd name="T24" fmla="*/ 19 w 95"/>
                <a:gd name="T25" fmla="*/ 170 h 338"/>
                <a:gd name="T26" fmla="*/ 7 w 95"/>
                <a:gd name="T27" fmla="*/ 167 h 338"/>
                <a:gd name="T28" fmla="*/ 0 w 95"/>
                <a:gd name="T29" fmla="*/ 149 h 338"/>
                <a:gd name="T30" fmla="*/ 18 w 95"/>
                <a:gd name="T31" fmla="*/ 159 h 338"/>
                <a:gd name="T32" fmla="*/ 30 w 95"/>
                <a:gd name="T33" fmla="*/ 147 h 338"/>
                <a:gd name="T34" fmla="*/ 38 w 95"/>
                <a:gd name="T35" fmla="*/ 129 h 338"/>
                <a:gd name="T36" fmla="*/ 38 w 95"/>
                <a:gd name="T37" fmla="*/ 129 h 33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5"/>
                <a:gd name="T58" fmla="*/ 0 h 338"/>
                <a:gd name="T59" fmla="*/ 95 w 95"/>
                <a:gd name="T60" fmla="*/ 338 h 33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5" h="338">
                  <a:moveTo>
                    <a:pt x="76" y="256"/>
                  </a:moveTo>
                  <a:lnTo>
                    <a:pt x="82" y="118"/>
                  </a:lnTo>
                  <a:lnTo>
                    <a:pt x="84" y="45"/>
                  </a:lnTo>
                  <a:lnTo>
                    <a:pt x="53" y="23"/>
                  </a:lnTo>
                  <a:lnTo>
                    <a:pt x="17" y="34"/>
                  </a:lnTo>
                  <a:lnTo>
                    <a:pt x="25" y="7"/>
                  </a:lnTo>
                  <a:lnTo>
                    <a:pt x="71" y="0"/>
                  </a:lnTo>
                  <a:lnTo>
                    <a:pt x="93" y="17"/>
                  </a:lnTo>
                  <a:lnTo>
                    <a:pt x="95" y="131"/>
                  </a:lnTo>
                  <a:lnTo>
                    <a:pt x="90" y="226"/>
                  </a:lnTo>
                  <a:lnTo>
                    <a:pt x="76" y="287"/>
                  </a:lnTo>
                  <a:lnTo>
                    <a:pt x="65" y="329"/>
                  </a:lnTo>
                  <a:lnTo>
                    <a:pt x="38" y="338"/>
                  </a:lnTo>
                  <a:lnTo>
                    <a:pt x="14" y="332"/>
                  </a:lnTo>
                  <a:lnTo>
                    <a:pt x="0" y="296"/>
                  </a:lnTo>
                  <a:lnTo>
                    <a:pt x="36" y="317"/>
                  </a:lnTo>
                  <a:lnTo>
                    <a:pt x="59" y="292"/>
                  </a:lnTo>
                  <a:lnTo>
                    <a:pt x="76" y="256"/>
                  </a:lnTo>
                  <a:close/>
                </a:path>
              </a:pathLst>
            </a:custGeom>
            <a:solidFill>
              <a:srgbClr val="000000"/>
            </a:solidFill>
            <a:ln w="9525">
              <a:noFill/>
              <a:round/>
              <a:headEnd/>
              <a:tailEnd/>
            </a:ln>
          </p:spPr>
          <p:txBody>
            <a:bodyPr/>
            <a:lstStyle/>
            <a:p>
              <a:endParaRPr lang="id-ID"/>
            </a:p>
          </p:txBody>
        </p:sp>
        <p:sp>
          <p:nvSpPr>
            <p:cNvPr id="24622" name="Freeform 42"/>
            <p:cNvSpPr>
              <a:spLocks/>
            </p:cNvSpPr>
            <p:nvPr/>
          </p:nvSpPr>
          <p:spPr bwMode="auto">
            <a:xfrm>
              <a:off x="2899" y="1098"/>
              <a:ext cx="173" cy="286"/>
            </a:xfrm>
            <a:custGeom>
              <a:avLst/>
              <a:gdLst>
                <a:gd name="T0" fmla="*/ 173 w 346"/>
                <a:gd name="T1" fmla="*/ 213 h 572"/>
                <a:gd name="T2" fmla="*/ 168 w 346"/>
                <a:gd name="T3" fmla="*/ 124 h 572"/>
                <a:gd name="T4" fmla="*/ 149 w 346"/>
                <a:gd name="T5" fmla="*/ 62 h 572"/>
                <a:gd name="T6" fmla="*/ 108 w 346"/>
                <a:gd name="T7" fmla="*/ 16 h 572"/>
                <a:gd name="T8" fmla="*/ 53 w 346"/>
                <a:gd name="T9" fmla="*/ 0 h 572"/>
                <a:gd name="T10" fmla="*/ 0 w 346"/>
                <a:gd name="T11" fmla="*/ 10 h 572"/>
                <a:gd name="T12" fmla="*/ 72 w 346"/>
                <a:gd name="T13" fmla="*/ 34 h 572"/>
                <a:gd name="T14" fmla="*/ 132 w 346"/>
                <a:gd name="T15" fmla="*/ 83 h 572"/>
                <a:gd name="T16" fmla="*/ 94 w 346"/>
                <a:gd name="T17" fmla="*/ 67 h 572"/>
                <a:gd name="T18" fmla="*/ 126 w 346"/>
                <a:gd name="T19" fmla="*/ 119 h 572"/>
                <a:gd name="T20" fmla="*/ 100 w 346"/>
                <a:gd name="T21" fmla="*/ 107 h 572"/>
                <a:gd name="T22" fmla="*/ 129 w 346"/>
                <a:gd name="T23" fmla="*/ 162 h 572"/>
                <a:gd name="T24" fmla="*/ 105 w 346"/>
                <a:gd name="T25" fmla="*/ 150 h 572"/>
                <a:gd name="T26" fmla="*/ 33 w 346"/>
                <a:gd name="T27" fmla="*/ 105 h 572"/>
                <a:gd name="T28" fmla="*/ 103 w 346"/>
                <a:gd name="T29" fmla="*/ 196 h 572"/>
                <a:gd name="T30" fmla="*/ 106 w 346"/>
                <a:gd name="T31" fmla="*/ 244 h 572"/>
                <a:gd name="T32" fmla="*/ 120 w 346"/>
                <a:gd name="T33" fmla="*/ 286 h 572"/>
                <a:gd name="T34" fmla="*/ 134 w 346"/>
                <a:gd name="T35" fmla="*/ 272 h 572"/>
                <a:gd name="T36" fmla="*/ 157 w 346"/>
                <a:gd name="T37" fmla="*/ 221 h 572"/>
                <a:gd name="T38" fmla="*/ 173 w 346"/>
                <a:gd name="T39" fmla="*/ 213 h 572"/>
                <a:gd name="T40" fmla="*/ 173 w 346"/>
                <a:gd name="T41" fmla="*/ 213 h 5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46"/>
                <a:gd name="T64" fmla="*/ 0 h 572"/>
                <a:gd name="T65" fmla="*/ 346 w 346"/>
                <a:gd name="T66" fmla="*/ 572 h 5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46" h="572">
                  <a:moveTo>
                    <a:pt x="346" y="427"/>
                  </a:moveTo>
                  <a:lnTo>
                    <a:pt x="335" y="249"/>
                  </a:lnTo>
                  <a:lnTo>
                    <a:pt x="297" y="125"/>
                  </a:lnTo>
                  <a:lnTo>
                    <a:pt x="217" y="32"/>
                  </a:lnTo>
                  <a:lnTo>
                    <a:pt x="107" y="0"/>
                  </a:lnTo>
                  <a:lnTo>
                    <a:pt x="0" y="21"/>
                  </a:lnTo>
                  <a:lnTo>
                    <a:pt x="143" y="68"/>
                  </a:lnTo>
                  <a:lnTo>
                    <a:pt x="264" y="167"/>
                  </a:lnTo>
                  <a:lnTo>
                    <a:pt x="188" y="133"/>
                  </a:lnTo>
                  <a:lnTo>
                    <a:pt x="253" y="239"/>
                  </a:lnTo>
                  <a:lnTo>
                    <a:pt x="200" y="215"/>
                  </a:lnTo>
                  <a:lnTo>
                    <a:pt x="257" y="325"/>
                  </a:lnTo>
                  <a:lnTo>
                    <a:pt x="211" y="300"/>
                  </a:lnTo>
                  <a:lnTo>
                    <a:pt x="65" y="211"/>
                  </a:lnTo>
                  <a:lnTo>
                    <a:pt x="207" y="393"/>
                  </a:lnTo>
                  <a:lnTo>
                    <a:pt x="213" y="488"/>
                  </a:lnTo>
                  <a:lnTo>
                    <a:pt x="240" y="572"/>
                  </a:lnTo>
                  <a:lnTo>
                    <a:pt x="268" y="543"/>
                  </a:lnTo>
                  <a:lnTo>
                    <a:pt x="314" y="443"/>
                  </a:lnTo>
                  <a:lnTo>
                    <a:pt x="346" y="427"/>
                  </a:lnTo>
                  <a:close/>
                </a:path>
              </a:pathLst>
            </a:custGeom>
            <a:solidFill>
              <a:srgbClr val="000000"/>
            </a:solidFill>
            <a:ln w="9525">
              <a:noFill/>
              <a:round/>
              <a:headEnd/>
              <a:tailEnd/>
            </a:ln>
          </p:spPr>
          <p:txBody>
            <a:bodyPr/>
            <a:lstStyle/>
            <a:p>
              <a:endParaRPr lang="id-ID"/>
            </a:p>
          </p:txBody>
        </p:sp>
        <p:sp>
          <p:nvSpPr>
            <p:cNvPr id="24623" name="Freeform 43"/>
            <p:cNvSpPr>
              <a:spLocks/>
            </p:cNvSpPr>
            <p:nvPr/>
          </p:nvSpPr>
          <p:spPr bwMode="auto">
            <a:xfrm>
              <a:off x="2740" y="1096"/>
              <a:ext cx="226" cy="190"/>
            </a:xfrm>
            <a:custGeom>
              <a:avLst/>
              <a:gdLst>
                <a:gd name="T0" fmla="*/ 169 w 452"/>
                <a:gd name="T1" fmla="*/ 52 h 378"/>
                <a:gd name="T2" fmla="*/ 187 w 452"/>
                <a:gd name="T3" fmla="*/ 93 h 378"/>
                <a:gd name="T4" fmla="*/ 221 w 452"/>
                <a:gd name="T5" fmla="*/ 108 h 378"/>
                <a:gd name="T6" fmla="*/ 191 w 452"/>
                <a:gd name="T7" fmla="*/ 52 h 378"/>
                <a:gd name="T8" fmla="*/ 226 w 452"/>
                <a:gd name="T9" fmla="*/ 71 h 378"/>
                <a:gd name="T10" fmla="*/ 206 w 452"/>
                <a:gd name="T11" fmla="*/ 33 h 378"/>
                <a:gd name="T12" fmla="*/ 155 w 452"/>
                <a:gd name="T13" fmla="*/ 27 h 378"/>
                <a:gd name="T14" fmla="*/ 169 w 452"/>
                <a:gd name="T15" fmla="*/ 9 h 378"/>
                <a:gd name="T16" fmla="*/ 131 w 452"/>
                <a:gd name="T17" fmla="*/ 1 h 378"/>
                <a:gd name="T18" fmla="*/ 86 w 452"/>
                <a:gd name="T19" fmla="*/ 0 h 378"/>
                <a:gd name="T20" fmla="*/ 0 w 452"/>
                <a:gd name="T21" fmla="*/ 49 h 378"/>
                <a:gd name="T22" fmla="*/ 112 w 452"/>
                <a:gd name="T23" fmla="*/ 27 h 378"/>
                <a:gd name="T24" fmla="*/ 75 w 452"/>
                <a:gd name="T25" fmla="*/ 59 h 378"/>
                <a:gd name="T26" fmla="*/ 128 w 452"/>
                <a:gd name="T27" fmla="*/ 59 h 378"/>
                <a:gd name="T28" fmla="*/ 131 w 452"/>
                <a:gd name="T29" fmla="*/ 107 h 378"/>
                <a:gd name="T30" fmla="*/ 113 w 452"/>
                <a:gd name="T31" fmla="*/ 139 h 378"/>
                <a:gd name="T32" fmla="*/ 46 w 452"/>
                <a:gd name="T33" fmla="*/ 174 h 378"/>
                <a:gd name="T34" fmla="*/ 5 w 452"/>
                <a:gd name="T35" fmla="*/ 188 h 378"/>
                <a:gd name="T36" fmla="*/ 81 w 452"/>
                <a:gd name="T37" fmla="*/ 190 h 378"/>
                <a:gd name="T38" fmla="*/ 126 w 452"/>
                <a:gd name="T39" fmla="*/ 158 h 378"/>
                <a:gd name="T40" fmla="*/ 154 w 452"/>
                <a:gd name="T41" fmla="*/ 96 h 378"/>
                <a:gd name="T42" fmla="*/ 157 w 452"/>
                <a:gd name="T43" fmla="*/ 138 h 378"/>
                <a:gd name="T44" fmla="*/ 180 w 452"/>
                <a:gd name="T45" fmla="*/ 110 h 378"/>
                <a:gd name="T46" fmla="*/ 169 w 452"/>
                <a:gd name="T47" fmla="*/ 52 h 378"/>
                <a:gd name="T48" fmla="*/ 169 w 452"/>
                <a:gd name="T49" fmla="*/ 52 h 37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52"/>
                <a:gd name="T76" fmla="*/ 0 h 378"/>
                <a:gd name="T77" fmla="*/ 452 w 452"/>
                <a:gd name="T78" fmla="*/ 378 h 37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52" h="378">
                  <a:moveTo>
                    <a:pt x="338" y="104"/>
                  </a:moveTo>
                  <a:lnTo>
                    <a:pt x="374" y="186"/>
                  </a:lnTo>
                  <a:lnTo>
                    <a:pt x="441" y="215"/>
                  </a:lnTo>
                  <a:lnTo>
                    <a:pt x="382" y="104"/>
                  </a:lnTo>
                  <a:lnTo>
                    <a:pt x="452" y="142"/>
                  </a:lnTo>
                  <a:lnTo>
                    <a:pt x="412" y="65"/>
                  </a:lnTo>
                  <a:lnTo>
                    <a:pt x="309" y="53"/>
                  </a:lnTo>
                  <a:lnTo>
                    <a:pt x="338" y="17"/>
                  </a:lnTo>
                  <a:lnTo>
                    <a:pt x="262" y="2"/>
                  </a:lnTo>
                  <a:lnTo>
                    <a:pt x="171" y="0"/>
                  </a:lnTo>
                  <a:lnTo>
                    <a:pt x="0" y="97"/>
                  </a:lnTo>
                  <a:lnTo>
                    <a:pt x="224" y="53"/>
                  </a:lnTo>
                  <a:lnTo>
                    <a:pt x="150" y="118"/>
                  </a:lnTo>
                  <a:lnTo>
                    <a:pt x="256" y="118"/>
                  </a:lnTo>
                  <a:lnTo>
                    <a:pt x="262" y="213"/>
                  </a:lnTo>
                  <a:lnTo>
                    <a:pt x="226" y="277"/>
                  </a:lnTo>
                  <a:lnTo>
                    <a:pt x="91" y="346"/>
                  </a:lnTo>
                  <a:lnTo>
                    <a:pt x="9" y="374"/>
                  </a:lnTo>
                  <a:lnTo>
                    <a:pt x="161" y="378"/>
                  </a:lnTo>
                  <a:lnTo>
                    <a:pt x="252" y="314"/>
                  </a:lnTo>
                  <a:lnTo>
                    <a:pt x="308" y="190"/>
                  </a:lnTo>
                  <a:lnTo>
                    <a:pt x="313" y="274"/>
                  </a:lnTo>
                  <a:lnTo>
                    <a:pt x="359" y="219"/>
                  </a:lnTo>
                  <a:lnTo>
                    <a:pt x="338" y="104"/>
                  </a:lnTo>
                  <a:close/>
                </a:path>
              </a:pathLst>
            </a:custGeom>
            <a:solidFill>
              <a:srgbClr val="000000"/>
            </a:solidFill>
            <a:ln w="9525">
              <a:noFill/>
              <a:round/>
              <a:headEnd/>
              <a:tailEnd/>
            </a:ln>
          </p:spPr>
          <p:txBody>
            <a:bodyPr/>
            <a:lstStyle/>
            <a:p>
              <a:endParaRPr lang="id-ID"/>
            </a:p>
          </p:txBody>
        </p:sp>
        <p:sp>
          <p:nvSpPr>
            <p:cNvPr id="24624" name="Freeform 44"/>
            <p:cNvSpPr>
              <a:spLocks/>
            </p:cNvSpPr>
            <p:nvPr/>
          </p:nvSpPr>
          <p:spPr bwMode="auto">
            <a:xfrm>
              <a:off x="2638" y="1083"/>
              <a:ext cx="274" cy="369"/>
            </a:xfrm>
            <a:custGeom>
              <a:avLst/>
              <a:gdLst>
                <a:gd name="T0" fmla="*/ 207 w 548"/>
                <a:gd name="T1" fmla="*/ 3 h 738"/>
                <a:gd name="T2" fmla="*/ 143 w 548"/>
                <a:gd name="T3" fmla="*/ 0 h 738"/>
                <a:gd name="T4" fmla="*/ 81 w 548"/>
                <a:gd name="T5" fmla="*/ 21 h 738"/>
                <a:gd name="T6" fmla="*/ 19 w 548"/>
                <a:gd name="T7" fmla="*/ 89 h 738"/>
                <a:gd name="T8" fmla="*/ 0 w 548"/>
                <a:gd name="T9" fmla="*/ 187 h 738"/>
                <a:gd name="T10" fmla="*/ 10 w 548"/>
                <a:gd name="T11" fmla="*/ 250 h 738"/>
                <a:gd name="T12" fmla="*/ 41 w 548"/>
                <a:gd name="T13" fmla="*/ 300 h 738"/>
                <a:gd name="T14" fmla="*/ 53 w 548"/>
                <a:gd name="T15" fmla="*/ 369 h 738"/>
                <a:gd name="T16" fmla="*/ 65 w 548"/>
                <a:gd name="T17" fmla="*/ 300 h 738"/>
                <a:gd name="T18" fmla="*/ 46 w 548"/>
                <a:gd name="T19" fmla="*/ 237 h 738"/>
                <a:gd name="T20" fmla="*/ 63 w 548"/>
                <a:gd name="T21" fmla="*/ 184 h 738"/>
                <a:gd name="T22" fmla="*/ 69 w 548"/>
                <a:gd name="T23" fmla="*/ 212 h 738"/>
                <a:gd name="T24" fmla="*/ 134 w 548"/>
                <a:gd name="T25" fmla="*/ 196 h 738"/>
                <a:gd name="T26" fmla="*/ 222 w 548"/>
                <a:gd name="T27" fmla="*/ 125 h 738"/>
                <a:gd name="T28" fmla="*/ 114 w 548"/>
                <a:gd name="T29" fmla="*/ 178 h 738"/>
                <a:gd name="T30" fmla="*/ 157 w 548"/>
                <a:gd name="T31" fmla="*/ 133 h 738"/>
                <a:gd name="T32" fmla="*/ 169 w 548"/>
                <a:gd name="T33" fmla="*/ 115 h 738"/>
                <a:gd name="T34" fmla="*/ 105 w 548"/>
                <a:gd name="T35" fmla="*/ 135 h 738"/>
                <a:gd name="T36" fmla="*/ 142 w 548"/>
                <a:gd name="T37" fmla="*/ 109 h 738"/>
                <a:gd name="T38" fmla="*/ 181 w 548"/>
                <a:gd name="T39" fmla="*/ 87 h 738"/>
                <a:gd name="T40" fmla="*/ 150 w 548"/>
                <a:gd name="T41" fmla="*/ 75 h 738"/>
                <a:gd name="T42" fmla="*/ 274 w 548"/>
                <a:gd name="T43" fmla="*/ 19 h 738"/>
                <a:gd name="T44" fmla="*/ 207 w 548"/>
                <a:gd name="T45" fmla="*/ 3 h 738"/>
                <a:gd name="T46" fmla="*/ 207 w 548"/>
                <a:gd name="T47" fmla="*/ 3 h 73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48"/>
                <a:gd name="T73" fmla="*/ 0 h 738"/>
                <a:gd name="T74" fmla="*/ 548 w 548"/>
                <a:gd name="T75" fmla="*/ 738 h 73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48" h="738">
                  <a:moveTo>
                    <a:pt x="415" y="6"/>
                  </a:moveTo>
                  <a:lnTo>
                    <a:pt x="287" y="0"/>
                  </a:lnTo>
                  <a:lnTo>
                    <a:pt x="162" y="42"/>
                  </a:lnTo>
                  <a:lnTo>
                    <a:pt x="38" y="177"/>
                  </a:lnTo>
                  <a:lnTo>
                    <a:pt x="0" y="375"/>
                  </a:lnTo>
                  <a:lnTo>
                    <a:pt x="21" y="500"/>
                  </a:lnTo>
                  <a:lnTo>
                    <a:pt x="82" y="599"/>
                  </a:lnTo>
                  <a:lnTo>
                    <a:pt x="107" y="738"/>
                  </a:lnTo>
                  <a:lnTo>
                    <a:pt x="129" y="599"/>
                  </a:lnTo>
                  <a:lnTo>
                    <a:pt x="93" y="474"/>
                  </a:lnTo>
                  <a:lnTo>
                    <a:pt x="126" y="367"/>
                  </a:lnTo>
                  <a:lnTo>
                    <a:pt x="139" y="424"/>
                  </a:lnTo>
                  <a:lnTo>
                    <a:pt x="268" y="392"/>
                  </a:lnTo>
                  <a:lnTo>
                    <a:pt x="445" y="251"/>
                  </a:lnTo>
                  <a:lnTo>
                    <a:pt x="228" y="356"/>
                  </a:lnTo>
                  <a:lnTo>
                    <a:pt x="314" y="266"/>
                  </a:lnTo>
                  <a:lnTo>
                    <a:pt x="339" y="230"/>
                  </a:lnTo>
                  <a:lnTo>
                    <a:pt x="211" y="270"/>
                  </a:lnTo>
                  <a:lnTo>
                    <a:pt x="285" y="219"/>
                  </a:lnTo>
                  <a:lnTo>
                    <a:pt x="363" y="173"/>
                  </a:lnTo>
                  <a:lnTo>
                    <a:pt x="301" y="149"/>
                  </a:lnTo>
                  <a:lnTo>
                    <a:pt x="548" y="38"/>
                  </a:lnTo>
                  <a:lnTo>
                    <a:pt x="415" y="6"/>
                  </a:lnTo>
                  <a:close/>
                </a:path>
              </a:pathLst>
            </a:custGeom>
            <a:solidFill>
              <a:srgbClr val="000000"/>
            </a:solidFill>
            <a:ln w="9525">
              <a:noFill/>
              <a:round/>
              <a:headEnd/>
              <a:tailEnd/>
            </a:ln>
          </p:spPr>
          <p:txBody>
            <a:bodyPr/>
            <a:lstStyle/>
            <a:p>
              <a:endParaRPr lang="id-ID"/>
            </a:p>
          </p:txBody>
        </p:sp>
        <p:sp>
          <p:nvSpPr>
            <p:cNvPr id="24625" name="Freeform 45"/>
            <p:cNvSpPr>
              <a:spLocks/>
            </p:cNvSpPr>
            <p:nvPr/>
          </p:nvSpPr>
          <p:spPr bwMode="auto">
            <a:xfrm>
              <a:off x="2867" y="1345"/>
              <a:ext cx="103" cy="27"/>
            </a:xfrm>
            <a:custGeom>
              <a:avLst/>
              <a:gdLst>
                <a:gd name="T0" fmla="*/ 87 w 206"/>
                <a:gd name="T1" fmla="*/ 0 h 55"/>
                <a:gd name="T2" fmla="*/ 49 w 206"/>
                <a:gd name="T3" fmla="*/ 1 h 55"/>
                <a:gd name="T4" fmla="*/ 0 w 206"/>
                <a:gd name="T5" fmla="*/ 25 h 55"/>
                <a:gd name="T6" fmla="*/ 23 w 206"/>
                <a:gd name="T7" fmla="*/ 27 h 55"/>
                <a:gd name="T8" fmla="*/ 52 w 206"/>
                <a:gd name="T9" fmla="*/ 22 h 55"/>
                <a:gd name="T10" fmla="*/ 77 w 206"/>
                <a:gd name="T11" fmla="*/ 15 h 55"/>
                <a:gd name="T12" fmla="*/ 103 w 206"/>
                <a:gd name="T13" fmla="*/ 15 h 55"/>
                <a:gd name="T14" fmla="*/ 89 w 206"/>
                <a:gd name="T15" fmla="*/ 8 h 55"/>
                <a:gd name="T16" fmla="*/ 103 w 206"/>
                <a:gd name="T17" fmla="*/ 7 h 55"/>
                <a:gd name="T18" fmla="*/ 87 w 206"/>
                <a:gd name="T19" fmla="*/ 0 h 55"/>
                <a:gd name="T20" fmla="*/ 87 w 206"/>
                <a:gd name="T21" fmla="*/ 0 h 5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06"/>
                <a:gd name="T34" fmla="*/ 0 h 55"/>
                <a:gd name="T35" fmla="*/ 206 w 206"/>
                <a:gd name="T36" fmla="*/ 55 h 5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06" h="55">
                  <a:moveTo>
                    <a:pt x="173" y="0"/>
                  </a:moveTo>
                  <a:lnTo>
                    <a:pt x="97" y="2"/>
                  </a:lnTo>
                  <a:lnTo>
                    <a:pt x="0" y="51"/>
                  </a:lnTo>
                  <a:lnTo>
                    <a:pt x="46" y="55"/>
                  </a:lnTo>
                  <a:lnTo>
                    <a:pt x="105" y="44"/>
                  </a:lnTo>
                  <a:lnTo>
                    <a:pt x="154" y="30"/>
                  </a:lnTo>
                  <a:lnTo>
                    <a:pt x="206" y="30"/>
                  </a:lnTo>
                  <a:lnTo>
                    <a:pt x="177" y="17"/>
                  </a:lnTo>
                  <a:lnTo>
                    <a:pt x="206" y="15"/>
                  </a:lnTo>
                  <a:lnTo>
                    <a:pt x="173" y="0"/>
                  </a:lnTo>
                  <a:close/>
                </a:path>
              </a:pathLst>
            </a:custGeom>
            <a:solidFill>
              <a:srgbClr val="000000"/>
            </a:solidFill>
            <a:ln w="9525">
              <a:noFill/>
              <a:round/>
              <a:headEnd/>
              <a:tailEnd/>
            </a:ln>
          </p:spPr>
          <p:txBody>
            <a:bodyPr/>
            <a:lstStyle/>
            <a:p>
              <a:endParaRPr lang="id-ID"/>
            </a:p>
          </p:txBody>
        </p:sp>
        <p:sp>
          <p:nvSpPr>
            <p:cNvPr id="24626" name="Freeform 46"/>
            <p:cNvSpPr>
              <a:spLocks/>
            </p:cNvSpPr>
            <p:nvPr/>
          </p:nvSpPr>
          <p:spPr bwMode="auto">
            <a:xfrm>
              <a:off x="2704" y="1380"/>
              <a:ext cx="74" cy="34"/>
            </a:xfrm>
            <a:custGeom>
              <a:avLst/>
              <a:gdLst>
                <a:gd name="T0" fmla="*/ 74 w 149"/>
                <a:gd name="T1" fmla="*/ 5 h 69"/>
                <a:gd name="T2" fmla="*/ 45 w 149"/>
                <a:gd name="T3" fmla="*/ 0 h 69"/>
                <a:gd name="T4" fmla="*/ 7 w 149"/>
                <a:gd name="T5" fmla="*/ 8 h 69"/>
                <a:gd name="T6" fmla="*/ 0 w 149"/>
                <a:gd name="T7" fmla="*/ 34 h 69"/>
                <a:gd name="T8" fmla="*/ 23 w 149"/>
                <a:gd name="T9" fmla="*/ 19 h 69"/>
                <a:gd name="T10" fmla="*/ 56 w 149"/>
                <a:gd name="T11" fmla="*/ 19 h 69"/>
                <a:gd name="T12" fmla="*/ 66 w 149"/>
                <a:gd name="T13" fmla="*/ 12 h 69"/>
                <a:gd name="T14" fmla="*/ 54 w 149"/>
                <a:gd name="T15" fmla="*/ 11 h 69"/>
                <a:gd name="T16" fmla="*/ 74 w 149"/>
                <a:gd name="T17" fmla="*/ 5 h 69"/>
                <a:gd name="T18" fmla="*/ 74 w 149"/>
                <a:gd name="T19" fmla="*/ 5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9"/>
                <a:gd name="T31" fmla="*/ 0 h 69"/>
                <a:gd name="T32" fmla="*/ 149 w 149"/>
                <a:gd name="T33" fmla="*/ 69 h 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9" h="69">
                  <a:moveTo>
                    <a:pt x="149" y="10"/>
                  </a:moveTo>
                  <a:lnTo>
                    <a:pt x="90" y="0"/>
                  </a:lnTo>
                  <a:lnTo>
                    <a:pt x="14" y="16"/>
                  </a:lnTo>
                  <a:lnTo>
                    <a:pt x="0" y="69"/>
                  </a:lnTo>
                  <a:lnTo>
                    <a:pt x="46" y="38"/>
                  </a:lnTo>
                  <a:lnTo>
                    <a:pt x="113" y="38"/>
                  </a:lnTo>
                  <a:lnTo>
                    <a:pt x="133" y="25"/>
                  </a:lnTo>
                  <a:lnTo>
                    <a:pt x="109" y="23"/>
                  </a:lnTo>
                  <a:lnTo>
                    <a:pt x="149" y="10"/>
                  </a:lnTo>
                  <a:close/>
                </a:path>
              </a:pathLst>
            </a:custGeom>
            <a:solidFill>
              <a:srgbClr val="000000"/>
            </a:solidFill>
            <a:ln w="9525">
              <a:noFill/>
              <a:round/>
              <a:headEnd/>
              <a:tailEnd/>
            </a:ln>
          </p:spPr>
          <p:txBody>
            <a:bodyPr/>
            <a:lstStyle/>
            <a:p>
              <a:endParaRPr lang="id-ID"/>
            </a:p>
          </p:txBody>
        </p:sp>
        <p:sp>
          <p:nvSpPr>
            <p:cNvPr id="24627" name="Freeform 47"/>
            <p:cNvSpPr>
              <a:spLocks/>
            </p:cNvSpPr>
            <p:nvPr/>
          </p:nvSpPr>
          <p:spPr bwMode="auto">
            <a:xfrm>
              <a:off x="2856" y="1371"/>
              <a:ext cx="120" cy="45"/>
            </a:xfrm>
            <a:custGeom>
              <a:avLst/>
              <a:gdLst>
                <a:gd name="T0" fmla="*/ 37 w 239"/>
                <a:gd name="T1" fmla="*/ 6 h 90"/>
                <a:gd name="T2" fmla="*/ 31 w 239"/>
                <a:gd name="T3" fmla="*/ 17 h 90"/>
                <a:gd name="T4" fmla="*/ 51 w 239"/>
                <a:gd name="T5" fmla="*/ 7 h 90"/>
                <a:gd name="T6" fmla="*/ 76 w 239"/>
                <a:gd name="T7" fmla="*/ 4 h 90"/>
                <a:gd name="T8" fmla="*/ 101 w 239"/>
                <a:gd name="T9" fmla="*/ 0 h 90"/>
                <a:gd name="T10" fmla="*/ 120 w 239"/>
                <a:gd name="T11" fmla="*/ 15 h 90"/>
                <a:gd name="T12" fmla="*/ 98 w 239"/>
                <a:gd name="T13" fmla="*/ 17 h 90"/>
                <a:gd name="T14" fmla="*/ 86 w 239"/>
                <a:gd name="T15" fmla="*/ 9 h 90"/>
                <a:gd name="T16" fmla="*/ 86 w 239"/>
                <a:gd name="T17" fmla="*/ 17 h 90"/>
                <a:gd name="T18" fmla="*/ 67 w 239"/>
                <a:gd name="T19" fmla="*/ 23 h 90"/>
                <a:gd name="T20" fmla="*/ 74 w 239"/>
                <a:gd name="T21" fmla="*/ 17 h 90"/>
                <a:gd name="T22" fmla="*/ 82 w 239"/>
                <a:gd name="T23" fmla="*/ 17 h 90"/>
                <a:gd name="T24" fmla="*/ 76 w 239"/>
                <a:gd name="T25" fmla="*/ 9 h 90"/>
                <a:gd name="T26" fmla="*/ 71 w 239"/>
                <a:gd name="T27" fmla="*/ 14 h 90"/>
                <a:gd name="T28" fmla="*/ 63 w 239"/>
                <a:gd name="T29" fmla="*/ 22 h 90"/>
                <a:gd name="T30" fmla="*/ 54 w 239"/>
                <a:gd name="T31" fmla="*/ 14 h 90"/>
                <a:gd name="T32" fmla="*/ 42 w 239"/>
                <a:gd name="T33" fmla="*/ 27 h 90"/>
                <a:gd name="T34" fmla="*/ 51 w 239"/>
                <a:gd name="T35" fmla="*/ 45 h 90"/>
                <a:gd name="T36" fmla="*/ 36 w 239"/>
                <a:gd name="T37" fmla="*/ 41 h 90"/>
                <a:gd name="T38" fmla="*/ 22 w 239"/>
                <a:gd name="T39" fmla="*/ 25 h 90"/>
                <a:gd name="T40" fmla="*/ 0 w 239"/>
                <a:gd name="T41" fmla="*/ 17 h 90"/>
                <a:gd name="T42" fmla="*/ 19 w 239"/>
                <a:gd name="T43" fmla="*/ 10 h 90"/>
                <a:gd name="T44" fmla="*/ 37 w 239"/>
                <a:gd name="T45" fmla="*/ 6 h 90"/>
                <a:gd name="T46" fmla="*/ 37 w 239"/>
                <a:gd name="T47" fmla="*/ 6 h 9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39"/>
                <a:gd name="T73" fmla="*/ 0 h 90"/>
                <a:gd name="T74" fmla="*/ 239 w 239"/>
                <a:gd name="T75" fmla="*/ 90 h 9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39" h="90">
                  <a:moveTo>
                    <a:pt x="74" y="12"/>
                  </a:moveTo>
                  <a:lnTo>
                    <a:pt x="62" y="34"/>
                  </a:lnTo>
                  <a:lnTo>
                    <a:pt x="102" y="14"/>
                  </a:lnTo>
                  <a:lnTo>
                    <a:pt x="152" y="8"/>
                  </a:lnTo>
                  <a:lnTo>
                    <a:pt x="201" y="0"/>
                  </a:lnTo>
                  <a:lnTo>
                    <a:pt x="239" y="31"/>
                  </a:lnTo>
                  <a:lnTo>
                    <a:pt x="195" y="33"/>
                  </a:lnTo>
                  <a:lnTo>
                    <a:pt x="171" y="17"/>
                  </a:lnTo>
                  <a:lnTo>
                    <a:pt x="171" y="34"/>
                  </a:lnTo>
                  <a:lnTo>
                    <a:pt x="133" y="46"/>
                  </a:lnTo>
                  <a:lnTo>
                    <a:pt x="148" y="34"/>
                  </a:lnTo>
                  <a:lnTo>
                    <a:pt x="163" y="33"/>
                  </a:lnTo>
                  <a:lnTo>
                    <a:pt x="152" y="17"/>
                  </a:lnTo>
                  <a:lnTo>
                    <a:pt x="142" y="29"/>
                  </a:lnTo>
                  <a:lnTo>
                    <a:pt x="125" y="44"/>
                  </a:lnTo>
                  <a:lnTo>
                    <a:pt x="108" y="29"/>
                  </a:lnTo>
                  <a:lnTo>
                    <a:pt x="83" y="55"/>
                  </a:lnTo>
                  <a:lnTo>
                    <a:pt x="102" y="90"/>
                  </a:lnTo>
                  <a:lnTo>
                    <a:pt x="72" y="82"/>
                  </a:lnTo>
                  <a:lnTo>
                    <a:pt x="43" y="50"/>
                  </a:lnTo>
                  <a:lnTo>
                    <a:pt x="0" y="33"/>
                  </a:lnTo>
                  <a:lnTo>
                    <a:pt x="38" y="19"/>
                  </a:lnTo>
                  <a:lnTo>
                    <a:pt x="74" y="12"/>
                  </a:lnTo>
                  <a:close/>
                </a:path>
              </a:pathLst>
            </a:custGeom>
            <a:solidFill>
              <a:srgbClr val="000000"/>
            </a:solidFill>
            <a:ln w="9525">
              <a:noFill/>
              <a:round/>
              <a:headEnd/>
              <a:tailEnd/>
            </a:ln>
          </p:spPr>
          <p:txBody>
            <a:bodyPr/>
            <a:lstStyle/>
            <a:p>
              <a:endParaRPr lang="id-ID"/>
            </a:p>
          </p:txBody>
        </p:sp>
        <p:sp>
          <p:nvSpPr>
            <p:cNvPr id="24628" name="Freeform 48"/>
            <p:cNvSpPr>
              <a:spLocks/>
            </p:cNvSpPr>
            <p:nvPr/>
          </p:nvSpPr>
          <p:spPr bwMode="auto">
            <a:xfrm>
              <a:off x="2720" y="1368"/>
              <a:ext cx="105" cy="127"/>
            </a:xfrm>
            <a:custGeom>
              <a:avLst/>
              <a:gdLst>
                <a:gd name="T0" fmla="*/ 84 w 211"/>
                <a:gd name="T1" fmla="*/ 34 h 252"/>
                <a:gd name="T2" fmla="*/ 75 w 211"/>
                <a:gd name="T3" fmla="*/ 30 h 252"/>
                <a:gd name="T4" fmla="*/ 40 w 211"/>
                <a:gd name="T5" fmla="*/ 34 h 252"/>
                <a:gd name="T6" fmla="*/ 25 w 211"/>
                <a:gd name="T7" fmla="*/ 41 h 252"/>
                <a:gd name="T8" fmla="*/ 17 w 211"/>
                <a:gd name="T9" fmla="*/ 48 h 252"/>
                <a:gd name="T10" fmla="*/ 0 w 211"/>
                <a:gd name="T11" fmla="*/ 64 h 252"/>
                <a:gd name="T12" fmla="*/ 21 w 211"/>
                <a:gd name="T13" fmla="*/ 58 h 252"/>
                <a:gd name="T14" fmla="*/ 35 w 211"/>
                <a:gd name="T15" fmla="*/ 56 h 252"/>
                <a:gd name="T16" fmla="*/ 31 w 211"/>
                <a:gd name="T17" fmla="*/ 48 h 252"/>
                <a:gd name="T18" fmla="*/ 43 w 211"/>
                <a:gd name="T19" fmla="*/ 50 h 252"/>
                <a:gd name="T20" fmla="*/ 55 w 211"/>
                <a:gd name="T21" fmla="*/ 49 h 252"/>
                <a:gd name="T22" fmla="*/ 47 w 211"/>
                <a:gd name="T23" fmla="*/ 45 h 252"/>
                <a:gd name="T24" fmla="*/ 53 w 211"/>
                <a:gd name="T25" fmla="*/ 39 h 252"/>
                <a:gd name="T26" fmla="*/ 59 w 211"/>
                <a:gd name="T27" fmla="*/ 49 h 252"/>
                <a:gd name="T28" fmla="*/ 64 w 211"/>
                <a:gd name="T29" fmla="*/ 45 h 252"/>
                <a:gd name="T30" fmla="*/ 64 w 211"/>
                <a:gd name="T31" fmla="*/ 38 h 252"/>
                <a:gd name="T32" fmla="*/ 73 w 211"/>
                <a:gd name="T33" fmla="*/ 41 h 252"/>
                <a:gd name="T34" fmla="*/ 77 w 211"/>
                <a:gd name="T35" fmla="*/ 46 h 252"/>
                <a:gd name="T36" fmla="*/ 65 w 211"/>
                <a:gd name="T37" fmla="*/ 67 h 252"/>
                <a:gd name="T38" fmla="*/ 85 w 211"/>
                <a:gd name="T39" fmla="*/ 54 h 252"/>
                <a:gd name="T40" fmla="*/ 94 w 211"/>
                <a:gd name="T41" fmla="*/ 97 h 252"/>
                <a:gd name="T42" fmla="*/ 88 w 211"/>
                <a:gd name="T43" fmla="*/ 127 h 252"/>
                <a:gd name="T44" fmla="*/ 100 w 211"/>
                <a:gd name="T45" fmla="*/ 127 h 252"/>
                <a:gd name="T46" fmla="*/ 105 w 211"/>
                <a:gd name="T47" fmla="*/ 120 h 252"/>
                <a:gd name="T48" fmla="*/ 102 w 211"/>
                <a:gd name="T49" fmla="*/ 46 h 252"/>
                <a:gd name="T50" fmla="*/ 100 w 211"/>
                <a:gd name="T51" fmla="*/ 31 h 252"/>
                <a:gd name="T52" fmla="*/ 97 w 211"/>
                <a:gd name="T53" fmla="*/ 11 h 252"/>
                <a:gd name="T54" fmla="*/ 85 w 211"/>
                <a:gd name="T55" fmla="*/ 0 h 252"/>
                <a:gd name="T56" fmla="*/ 86 w 211"/>
                <a:gd name="T57" fmla="*/ 29 h 252"/>
                <a:gd name="T58" fmla="*/ 84 w 211"/>
                <a:gd name="T59" fmla="*/ 34 h 252"/>
                <a:gd name="T60" fmla="*/ 84 w 211"/>
                <a:gd name="T61" fmla="*/ 34 h 25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11"/>
                <a:gd name="T94" fmla="*/ 0 h 252"/>
                <a:gd name="T95" fmla="*/ 211 w 211"/>
                <a:gd name="T96" fmla="*/ 252 h 25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11" h="252">
                  <a:moveTo>
                    <a:pt x="169" y="68"/>
                  </a:moveTo>
                  <a:lnTo>
                    <a:pt x="150" y="60"/>
                  </a:lnTo>
                  <a:lnTo>
                    <a:pt x="81" y="68"/>
                  </a:lnTo>
                  <a:lnTo>
                    <a:pt x="51" y="81"/>
                  </a:lnTo>
                  <a:lnTo>
                    <a:pt x="34" y="95"/>
                  </a:lnTo>
                  <a:lnTo>
                    <a:pt x="0" y="127"/>
                  </a:lnTo>
                  <a:lnTo>
                    <a:pt x="42" y="116"/>
                  </a:lnTo>
                  <a:lnTo>
                    <a:pt x="70" y="112"/>
                  </a:lnTo>
                  <a:lnTo>
                    <a:pt x="62" y="95"/>
                  </a:lnTo>
                  <a:lnTo>
                    <a:pt x="87" y="100"/>
                  </a:lnTo>
                  <a:lnTo>
                    <a:pt x="110" y="98"/>
                  </a:lnTo>
                  <a:lnTo>
                    <a:pt x="95" y="89"/>
                  </a:lnTo>
                  <a:lnTo>
                    <a:pt x="106" y="77"/>
                  </a:lnTo>
                  <a:lnTo>
                    <a:pt x="119" y="97"/>
                  </a:lnTo>
                  <a:lnTo>
                    <a:pt x="129" y="89"/>
                  </a:lnTo>
                  <a:lnTo>
                    <a:pt x="129" y="76"/>
                  </a:lnTo>
                  <a:lnTo>
                    <a:pt x="146" y="81"/>
                  </a:lnTo>
                  <a:lnTo>
                    <a:pt x="154" y="91"/>
                  </a:lnTo>
                  <a:lnTo>
                    <a:pt x="131" y="133"/>
                  </a:lnTo>
                  <a:lnTo>
                    <a:pt x="171" y="108"/>
                  </a:lnTo>
                  <a:lnTo>
                    <a:pt x="188" y="192"/>
                  </a:lnTo>
                  <a:lnTo>
                    <a:pt x="176" y="252"/>
                  </a:lnTo>
                  <a:lnTo>
                    <a:pt x="201" y="252"/>
                  </a:lnTo>
                  <a:lnTo>
                    <a:pt x="211" y="239"/>
                  </a:lnTo>
                  <a:lnTo>
                    <a:pt x="205" y="91"/>
                  </a:lnTo>
                  <a:lnTo>
                    <a:pt x="201" y="62"/>
                  </a:lnTo>
                  <a:lnTo>
                    <a:pt x="194" y="22"/>
                  </a:lnTo>
                  <a:lnTo>
                    <a:pt x="171" y="0"/>
                  </a:lnTo>
                  <a:lnTo>
                    <a:pt x="173" y="57"/>
                  </a:lnTo>
                  <a:lnTo>
                    <a:pt x="169" y="68"/>
                  </a:lnTo>
                  <a:close/>
                </a:path>
              </a:pathLst>
            </a:custGeom>
            <a:solidFill>
              <a:srgbClr val="000000"/>
            </a:solidFill>
            <a:ln w="9525">
              <a:noFill/>
              <a:round/>
              <a:headEnd/>
              <a:tailEnd/>
            </a:ln>
          </p:spPr>
          <p:txBody>
            <a:bodyPr/>
            <a:lstStyle/>
            <a:p>
              <a:endParaRPr lang="id-ID"/>
            </a:p>
          </p:txBody>
        </p:sp>
        <p:sp>
          <p:nvSpPr>
            <p:cNvPr id="24629" name="Freeform 49"/>
            <p:cNvSpPr>
              <a:spLocks/>
            </p:cNvSpPr>
            <p:nvPr/>
          </p:nvSpPr>
          <p:spPr bwMode="auto">
            <a:xfrm>
              <a:off x="2888" y="1470"/>
              <a:ext cx="68" cy="58"/>
            </a:xfrm>
            <a:custGeom>
              <a:avLst/>
              <a:gdLst>
                <a:gd name="T0" fmla="*/ 6 w 135"/>
                <a:gd name="T1" fmla="*/ 5 h 116"/>
                <a:gd name="T2" fmla="*/ 16 w 135"/>
                <a:gd name="T3" fmla="*/ 20 h 116"/>
                <a:gd name="T4" fmla="*/ 10 w 135"/>
                <a:gd name="T5" fmla="*/ 30 h 116"/>
                <a:gd name="T6" fmla="*/ 49 w 135"/>
                <a:gd name="T7" fmla="*/ 45 h 116"/>
                <a:gd name="T8" fmla="*/ 68 w 135"/>
                <a:gd name="T9" fmla="*/ 58 h 116"/>
                <a:gd name="T10" fmla="*/ 44 w 135"/>
                <a:gd name="T11" fmla="*/ 27 h 116"/>
                <a:gd name="T12" fmla="*/ 25 w 135"/>
                <a:gd name="T13" fmla="*/ 12 h 116"/>
                <a:gd name="T14" fmla="*/ 0 w 135"/>
                <a:gd name="T15" fmla="*/ 0 h 116"/>
                <a:gd name="T16" fmla="*/ 6 w 135"/>
                <a:gd name="T17" fmla="*/ 5 h 116"/>
                <a:gd name="T18" fmla="*/ 6 w 135"/>
                <a:gd name="T19" fmla="*/ 5 h 11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5"/>
                <a:gd name="T31" fmla="*/ 0 h 116"/>
                <a:gd name="T32" fmla="*/ 135 w 135"/>
                <a:gd name="T33" fmla="*/ 116 h 11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5" h="116">
                  <a:moveTo>
                    <a:pt x="12" y="9"/>
                  </a:moveTo>
                  <a:lnTo>
                    <a:pt x="31" y="40"/>
                  </a:lnTo>
                  <a:lnTo>
                    <a:pt x="19" y="61"/>
                  </a:lnTo>
                  <a:lnTo>
                    <a:pt x="97" y="89"/>
                  </a:lnTo>
                  <a:lnTo>
                    <a:pt x="135" y="116"/>
                  </a:lnTo>
                  <a:lnTo>
                    <a:pt x="88" y="53"/>
                  </a:lnTo>
                  <a:lnTo>
                    <a:pt x="50" y="23"/>
                  </a:lnTo>
                  <a:lnTo>
                    <a:pt x="0" y="0"/>
                  </a:lnTo>
                  <a:lnTo>
                    <a:pt x="12" y="9"/>
                  </a:lnTo>
                  <a:close/>
                </a:path>
              </a:pathLst>
            </a:custGeom>
            <a:solidFill>
              <a:srgbClr val="000000"/>
            </a:solidFill>
            <a:ln w="9525">
              <a:noFill/>
              <a:round/>
              <a:headEnd/>
              <a:tailEnd/>
            </a:ln>
          </p:spPr>
          <p:txBody>
            <a:bodyPr/>
            <a:lstStyle/>
            <a:p>
              <a:endParaRPr lang="id-ID"/>
            </a:p>
          </p:txBody>
        </p:sp>
        <p:sp>
          <p:nvSpPr>
            <p:cNvPr id="24630" name="Freeform 50"/>
            <p:cNvSpPr>
              <a:spLocks/>
            </p:cNvSpPr>
            <p:nvPr/>
          </p:nvSpPr>
          <p:spPr bwMode="auto">
            <a:xfrm>
              <a:off x="2776" y="1478"/>
              <a:ext cx="37" cy="57"/>
            </a:xfrm>
            <a:custGeom>
              <a:avLst/>
              <a:gdLst>
                <a:gd name="T0" fmla="*/ 37 w 74"/>
                <a:gd name="T1" fmla="*/ 37 h 114"/>
                <a:gd name="T2" fmla="*/ 22 w 74"/>
                <a:gd name="T3" fmla="*/ 34 h 114"/>
                <a:gd name="T4" fmla="*/ 0 w 74"/>
                <a:gd name="T5" fmla="*/ 57 h 114"/>
                <a:gd name="T6" fmla="*/ 9 w 74"/>
                <a:gd name="T7" fmla="*/ 21 h 114"/>
                <a:gd name="T8" fmla="*/ 28 w 74"/>
                <a:gd name="T9" fmla="*/ 0 h 114"/>
                <a:gd name="T10" fmla="*/ 28 w 74"/>
                <a:gd name="T11" fmla="*/ 26 h 114"/>
                <a:gd name="T12" fmla="*/ 37 w 74"/>
                <a:gd name="T13" fmla="*/ 37 h 114"/>
                <a:gd name="T14" fmla="*/ 37 w 74"/>
                <a:gd name="T15" fmla="*/ 37 h 114"/>
                <a:gd name="T16" fmla="*/ 0 60000 65536"/>
                <a:gd name="T17" fmla="*/ 0 60000 65536"/>
                <a:gd name="T18" fmla="*/ 0 60000 65536"/>
                <a:gd name="T19" fmla="*/ 0 60000 65536"/>
                <a:gd name="T20" fmla="*/ 0 60000 65536"/>
                <a:gd name="T21" fmla="*/ 0 60000 65536"/>
                <a:gd name="T22" fmla="*/ 0 60000 65536"/>
                <a:gd name="T23" fmla="*/ 0 60000 65536"/>
                <a:gd name="T24" fmla="*/ 0 w 74"/>
                <a:gd name="T25" fmla="*/ 0 h 114"/>
                <a:gd name="T26" fmla="*/ 74 w 74"/>
                <a:gd name="T27" fmla="*/ 114 h 11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4" h="114">
                  <a:moveTo>
                    <a:pt x="74" y="74"/>
                  </a:moveTo>
                  <a:lnTo>
                    <a:pt x="44" y="67"/>
                  </a:lnTo>
                  <a:lnTo>
                    <a:pt x="0" y="114"/>
                  </a:lnTo>
                  <a:lnTo>
                    <a:pt x="19" y="42"/>
                  </a:lnTo>
                  <a:lnTo>
                    <a:pt x="57" y="0"/>
                  </a:lnTo>
                  <a:lnTo>
                    <a:pt x="57" y="51"/>
                  </a:lnTo>
                  <a:lnTo>
                    <a:pt x="74" y="74"/>
                  </a:lnTo>
                  <a:close/>
                </a:path>
              </a:pathLst>
            </a:custGeom>
            <a:solidFill>
              <a:srgbClr val="000000"/>
            </a:solidFill>
            <a:ln w="9525">
              <a:noFill/>
              <a:round/>
              <a:headEnd/>
              <a:tailEnd/>
            </a:ln>
          </p:spPr>
          <p:txBody>
            <a:bodyPr/>
            <a:lstStyle/>
            <a:p>
              <a:endParaRPr lang="id-ID"/>
            </a:p>
          </p:txBody>
        </p:sp>
        <p:sp>
          <p:nvSpPr>
            <p:cNvPr id="24631" name="Freeform 51"/>
            <p:cNvSpPr>
              <a:spLocks/>
            </p:cNvSpPr>
            <p:nvPr/>
          </p:nvSpPr>
          <p:spPr bwMode="auto">
            <a:xfrm>
              <a:off x="2811" y="1496"/>
              <a:ext cx="82" cy="52"/>
            </a:xfrm>
            <a:custGeom>
              <a:avLst/>
              <a:gdLst>
                <a:gd name="T0" fmla="*/ 56 w 164"/>
                <a:gd name="T1" fmla="*/ 18 h 105"/>
                <a:gd name="T2" fmla="*/ 60 w 164"/>
                <a:gd name="T3" fmla="*/ 35 h 105"/>
                <a:gd name="T4" fmla="*/ 56 w 164"/>
                <a:gd name="T5" fmla="*/ 52 h 105"/>
                <a:gd name="T6" fmla="*/ 43 w 164"/>
                <a:gd name="T7" fmla="*/ 50 h 105"/>
                <a:gd name="T8" fmla="*/ 41 w 164"/>
                <a:gd name="T9" fmla="*/ 36 h 105"/>
                <a:gd name="T10" fmla="*/ 25 w 164"/>
                <a:gd name="T11" fmla="*/ 24 h 105"/>
                <a:gd name="T12" fmla="*/ 7 w 164"/>
                <a:gd name="T13" fmla="*/ 22 h 105"/>
                <a:gd name="T14" fmla="*/ 0 w 164"/>
                <a:gd name="T15" fmla="*/ 19 h 105"/>
                <a:gd name="T16" fmla="*/ 1 w 164"/>
                <a:gd name="T17" fmla="*/ 11 h 105"/>
                <a:gd name="T18" fmla="*/ 6 w 164"/>
                <a:gd name="T19" fmla="*/ 9 h 105"/>
                <a:gd name="T20" fmla="*/ 17 w 164"/>
                <a:gd name="T21" fmla="*/ 9 h 105"/>
                <a:gd name="T22" fmla="*/ 28 w 164"/>
                <a:gd name="T23" fmla="*/ 12 h 105"/>
                <a:gd name="T24" fmla="*/ 45 w 164"/>
                <a:gd name="T25" fmla="*/ 8 h 105"/>
                <a:gd name="T26" fmla="*/ 58 w 164"/>
                <a:gd name="T27" fmla="*/ 2 h 105"/>
                <a:gd name="T28" fmla="*/ 79 w 164"/>
                <a:gd name="T29" fmla="*/ 0 h 105"/>
                <a:gd name="T30" fmla="*/ 82 w 164"/>
                <a:gd name="T31" fmla="*/ 7 h 105"/>
                <a:gd name="T32" fmla="*/ 74 w 164"/>
                <a:gd name="T33" fmla="*/ 11 h 105"/>
                <a:gd name="T34" fmla="*/ 56 w 164"/>
                <a:gd name="T35" fmla="*/ 18 h 105"/>
                <a:gd name="T36" fmla="*/ 56 w 164"/>
                <a:gd name="T37" fmla="*/ 18 h 10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64"/>
                <a:gd name="T58" fmla="*/ 0 h 105"/>
                <a:gd name="T59" fmla="*/ 164 w 164"/>
                <a:gd name="T60" fmla="*/ 105 h 10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64" h="105">
                  <a:moveTo>
                    <a:pt x="112" y="36"/>
                  </a:moveTo>
                  <a:lnTo>
                    <a:pt x="120" y="71"/>
                  </a:lnTo>
                  <a:lnTo>
                    <a:pt x="112" y="105"/>
                  </a:lnTo>
                  <a:lnTo>
                    <a:pt x="86" y="101"/>
                  </a:lnTo>
                  <a:lnTo>
                    <a:pt x="82" y="73"/>
                  </a:lnTo>
                  <a:lnTo>
                    <a:pt x="50" y="48"/>
                  </a:lnTo>
                  <a:lnTo>
                    <a:pt x="15" y="44"/>
                  </a:lnTo>
                  <a:lnTo>
                    <a:pt x="0" y="38"/>
                  </a:lnTo>
                  <a:lnTo>
                    <a:pt x="2" y="23"/>
                  </a:lnTo>
                  <a:lnTo>
                    <a:pt x="12" y="19"/>
                  </a:lnTo>
                  <a:lnTo>
                    <a:pt x="34" y="19"/>
                  </a:lnTo>
                  <a:lnTo>
                    <a:pt x="57" y="25"/>
                  </a:lnTo>
                  <a:lnTo>
                    <a:pt x="90" y="17"/>
                  </a:lnTo>
                  <a:lnTo>
                    <a:pt x="116" y="4"/>
                  </a:lnTo>
                  <a:lnTo>
                    <a:pt x="158" y="0"/>
                  </a:lnTo>
                  <a:lnTo>
                    <a:pt x="164" y="14"/>
                  </a:lnTo>
                  <a:lnTo>
                    <a:pt x="147" y="23"/>
                  </a:lnTo>
                  <a:lnTo>
                    <a:pt x="112" y="36"/>
                  </a:lnTo>
                  <a:close/>
                </a:path>
              </a:pathLst>
            </a:custGeom>
            <a:solidFill>
              <a:srgbClr val="000000"/>
            </a:solidFill>
            <a:ln w="9525">
              <a:noFill/>
              <a:round/>
              <a:headEnd/>
              <a:tailEnd/>
            </a:ln>
          </p:spPr>
          <p:txBody>
            <a:bodyPr/>
            <a:lstStyle/>
            <a:p>
              <a:endParaRPr lang="id-ID"/>
            </a:p>
          </p:txBody>
        </p:sp>
        <p:sp>
          <p:nvSpPr>
            <p:cNvPr id="24632" name="Freeform 52"/>
            <p:cNvSpPr>
              <a:spLocks/>
            </p:cNvSpPr>
            <p:nvPr/>
          </p:nvSpPr>
          <p:spPr bwMode="auto">
            <a:xfrm>
              <a:off x="2792" y="1539"/>
              <a:ext cx="154" cy="55"/>
            </a:xfrm>
            <a:custGeom>
              <a:avLst/>
              <a:gdLst>
                <a:gd name="T0" fmla="*/ 135 w 308"/>
                <a:gd name="T1" fmla="*/ 0 h 108"/>
                <a:gd name="T2" fmla="*/ 146 w 308"/>
                <a:gd name="T3" fmla="*/ 11 h 108"/>
                <a:gd name="T4" fmla="*/ 154 w 308"/>
                <a:gd name="T5" fmla="*/ 18 h 108"/>
                <a:gd name="T6" fmla="*/ 132 w 308"/>
                <a:gd name="T7" fmla="*/ 15 h 108"/>
                <a:gd name="T8" fmla="*/ 106 w 308"/>
                <a:gd name="T9" fmla="*/ 22 h 108"/>
                <a:gd name="T10" fmla="*/ 86 w 308"/>
                <a:gd name="T11" fmla="*/ 31 h 108"/>
                <a:gd name="T12" fmla="*/ 70 w 308"/>
                <a:gd name="T13" fmla="*/ 32 h 108"/>
                <a:gd name="T14" fmla="*/ 28 w 308"/>
                <a:gd name="T15" fmla="*/ 34 h 108"/>
                <a:gd name="T16" fmla="*/ 55 w 308"/>
                <a:gd name="T17" fmla="*/ 55 h 108"/>
                <a:gd name="T18" fmla="*/ 16 w 308"/>
                <a:gd name="T19" fmla="*/ 27 h 108"/>
                <a:gd name="T20" fmla="*/ 2 w 308"/>
                <a:gd name="T21" fmla="*/ 38 h 108"/>
                <a:gd name="T22" fmla="*/ 0 w 308"/>
                <a:gd name="T23" fmla="*/ 22 h 108"/>
                <a:gd name="T24" fmla="*/ 7 w 308"/>
                <a:gd name="T25" fmla="*/ 7 h 108"/>
                <a:gd name="T26" fmla="*/ 19 w 308"/>
                <a:gd name="T27" fmla="*/ 24 h 108"/>
                <a:gd name="T28" fmla="*/ 44 w 308"/>
                <a:gd name="T29" fmla="*/ 16 h 108"/>
                <a:gd name="T30" fmla="*/ 72 w 308"/>
                <a:gd name="T31" fmla="*/ 20 h 108"/>
                <a:gd name="T32" fmla="*/ 98 w 308"/>
                <a:gd name="T33" fmla="*/ 12 h 108"/>
                <a:gd name="T34" fmla="*/ 135 w 308"/>
                <a:gd name="T35" fmla="*/ 8 h 108"/>
                <a:gd name="T36" fmla="*/ 135 w 308"/>
                <a:gd name="T37" fmla="*/ 0 h 108"/>
                <a:gd name="T38" fmla="*/ 135 w 308"/>
                <a:gd name="T39" fmla="*/ 0 h 10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08"/>
                <a:gd name="T61" fmla="*/ 0 h 108"/>
                <a:gd name="T62" fmla="*/ 308 w 308"/>
                <a:gd name="T63" fmla="*/ 108 h 10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08" h="108">
                  <a:moveTo>
                    <a:pt x="270" y="0"/>
                  </a:moveTo>
                  <a:lnTo>
                    <a:pt x="291" y="21"/>
                  </a:lnTo>
                  <a:lnTo>
                    <a:pt x="308" y="36"/>
                  </a:lnTo>
                  <a:lnTo>
                    <a:pt x="264" y="30"/>
                  </a:lnTo>
                  <a:lnTo>
                    <a:pt x="213" y="43"/>
                  </a:lnTo>
                  <a:lnTo>
                    <a:pt x="173" y="61"/>
                  </a:lnTo>
                  <a:lnTo>
                    <a:pt x="139" y="62"/>
                  </a:lnTo>
                  <a:lnTo>
                    <a:pt x="57" y="66"/>
                  </a:lnTo>
                  <a:lnTo>
                    <a:pt x="110" y="108"/>
                  </a:lnTo>
                  <a:lnTo>
                    <a:pt x="32" y="53"/>
                  </a:lnTo>
                  <a:lnTo>
                    <a:pt x="4" y="74"/>
                  </a:lnTo>
                  <a:lnTo>
                    <a:pt x="0" y="43"/>
                  </a:lnTo>
                  <a:lnTo>
                    <a:pt x="15" y="13"/>
                  </a:lnTo>
                  <a:lnTo>
                    <a:pt x="38" y="47"/>
                  </a:lnTo>
                  <a:lnTo>
                    <a:pt x="88" y="32"/>
                  </a:lnTo>
                  <a:lnTo>
                    <a:pt x="143" y="40"/>
                  </a:lnTo>
                  <a:lnTo>
                    <a:pt x="196" y="24"/>
                  </a:lnTo>
                  <a:lnTo>
                    <a:pt x="270" y="15"/>
                  </a:lnTo>
                  <a:lnTo>
                    <a:pt x="270" y="0"/>
                  </a:lnTo>
                  <a:close/>
                </a:path>
              </a:pathLst>
            </a:custGeom>
            <a:solidFill>
              <a:srgbClr val="000000"/>
            </a:solidFill>
            <a:ln w="9525">
              <a:noFill/>
              <a:round/>
              <a:headEnd/>
              <a:tailEnd/>
            </a:ln>
          </p:spPr>
          <p:txBody>
            <a:bodyPr/>
            <a:lstStyle/>
            <a:p>
              <a:endParaRPr lang="id-ID"/>
            </a:p>
          </p:txBody>
        </p:sp>
        <p:sp>
          <p:nvSpPr>
            <p:cNvPr id="24633" name="Freeform 53"/>
            <p:cNvSpPr>
              <a:spLocks/>
            </p:cNvSpPr>
            <p:nvPr/>
          </p:nvSpPr>
          <p:spPr bwMode="auto">
            <a:xfrm>
              <a:off x="2809" y="1568"/>
              <a:ext cx="85" cy="41"/>
            </a:xfrm>
            <a:custGeom>
              <a:avLst/>
              <a:gdLst>
                <a:gd name="T0" fmla="*/ 84 w 170"/>
                <a:gd name="T1" fmla="*/ 16 h 81"/>
                <a:gd name="T2" fmla="*/ 44 w 170"/>
                <a:gd name="T3" fmla="*/ 22 h 81"/>
                <a:gd name="T4" fmla="*/ 27 w 170"/>
                <a:gd name="T5" fmla="*/ 15 h 81"/>
                <a:gd name="T6" fmla="*/ 0 w 170"/>
                <a:gd name="T7" fmla="*/ 0 h 81"/>
                <a:gd name="T8" fmla="*/ 24 w 170"/>
                <a:gd name="T9" fmla="*/ 26 h 81"/>
                <a:gd name="T10" fmla="*/ 27 w 170"/>
                <a:gd name="T11" fmla="*/ 41 h 81"/>
                <a:gd name="T12" fmla="*/ 47 w 170"/>
                <a:gd name="T13" fmla="*/ 35 h 81"/>
                <a:gd name="T14" fmla="*/ 85 w 170"/>
                <a:gd name="T15" fmla="*/ 30 h 81"/>
                <a:gd name="T16" fmla="*/ 72 w 170"/>
                <a:gd name="T17" fmla="*/ 27 h 81"/>
                <a:gd name="T18" fmla="*/ 84 w 170"/>
                <a:gd name="T19" fmla="*/ 16 h 81"/>
                <a:gd name="T20" fmla="*/ 84 w 170"/>
                <a:gd name="T21" fmla="*/ 16 h 8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0"/>
                <a:gd name="T34" fmla="*/ 0 h 81"/>
                <a:gd name="T35" fmla="*/ 170 w 170"/>
                <a:gd name="T36" fmla="*/ 81 h 8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0" h="81">
                  <a:moveTo>
                    <a:pt x="168" y="32"/>
                  </a:moveTo>
                  <a:lnTo>
                    <a:pt x="88" y="43"/>
                  </a:lnTo>
                  <a:lnTo>
                    <a:pt x="54" y="30"/>
                  </a:lnTo>
                  <a:lnTo>
                    <a:pt x="0" y="0"/>
                  </a:lnTo>
                  <a:lnTo>
                    <a:pt x="48" y="51"/>
                  </a:lnTo>
                  <a:lnTo>
                    <a:pt x="54" y="81"/>
                  </a:lnTo>
                  <a:lnTo>
                    <a:pt x="94" y="70"/>
                  </a:lnTo>
                  <a:lnTo>
                    <a:pt x="170" y="59"/>
                  </a:lnTo>
                  <a:lnTo>
                    <a:pt x="143" y="53"/>
                  </a:lnTo>
                  <a:lnTo>
                    <a:pt x="168" y="32"/>
                  </a:lnTo>
                  <a:close/>
                </a:path>
              </a:pathLst>
            </a:custGeom>
            <a:solidFill>
              <a:srgbClr val="000000"/>
            </a:solidFill>
            <a:ln w="9525">
              <a:noFill/>
              <a:round/>
              <a:headEnd/>
              <a:tailEnd/>
            </a:ln>
          </p:spPr>
          <p:txBody>
            <a:bodyPr/>
            <a:lstStyle/>
            <a:p>
              <a:endParaRPr lang="id-ID"/>
            </a:p>
          </p:txBody>
        </p:sp>
        <p:sp>
          <p:nvSpPr>
            <p:cNvPr id="24634" name="Freeform 54"/>
            <p:cNvSpPr>
              <a:spLocks/>
            </p:cNvSpPr>
            <p:nvPr/>
          </p:nvSpPr>
          <p:spPr bwMode="auto">
            <a:xfrm>
              <a:off x="2897" y="1813"/>
              <a:ext cx="109" cy="64"/>
            </a:xfrm>
            <a:custGeom>
              <a:avLst/>
              <a:gdLst>
                <a:gd name="T0" fmla="*/ 20 w 219"/>
                <a:gd name="T1" fmla="*/ 0 h 128"/>
                <a:gd name="T2" fmla="*/ 109 w 219"/>
                <a:gd name="T3" fmla="*/ 59 h 128"/>
                <a:gd name="T4" fmla="*/ 36 w 219"/>
                <a:gd name="T5" fmla="*/ 31 h 128"/>
                <a:gd name="T6" fmla="*/ 0 w 219"/>
                <a:gd name="T7" fmla="*/ 64 h 128"/>
                <a:gd name="T8" fmla="*/ 20 w 219"/>
                <a:gd name="T9" fmla="*/ 0 h 128"/>
                <a:gd name="T10" fmla="*/ 20 w 219"/>
                <a:gd name="T11" fmla="*/ 0 h 128"/>
                <a:gd name="T12" fmla="*/ 0 60000 65536"/>
                <a:gd name="T13" fmla="*/ 0 60000 65536"/>
                <a:gd name="T14" fmla="*/ 0 60000 65536"/>
                <a:gd name="T15" fmla="*/ 0 60000 65536"/>
                <a:gd name="T16" fmla="*/ 0 60000 65536"/>
                <a:gd name="T17" fmla="*/ 0 60000 65536"/>
                <a:gd name="T18" fmla="*/ 0 w 219"/>
                <a:gd name="T19" fmla="*/ 0 h 128"/>
                <a:gd name="T20" fmla="*/ 219 w 219"/>
                <a:gd name="T21" fmla="*/ 128 h 128"/>
              </a:gdLst>
              <a:ahLst/>
              <a:cxnLst>
                <a:cxn ang="T12">
                  <a:pos x="T0" y="T1"/>
                </a:cxn>
                <a:cxn ang="T13">
                  <a:pos x="T2" y="T3"/>
                </a:cxn>
                <a:cxn ang="T14">
                  <a:pos x="T4" y="T5"/>
                </a:cxn>
                <a:cxn ang="T15">
                  <a:pos x="T6" y="T7"/>
                </a:cxn>
                <a:cxn ang="T16">
                  <a:pos x="T8" y="T9"/>
                </a:cxn>
                <a:cxn ang="T17">
                  <a:pos x="T10" y="T11"/>
                </a:cxn>
              </a:cxnLst>
              <a:rect l="T18" t="T19" r="T20" b="T21"/>
              <a:pathLst>
                <a:path w="219" h="128">
                  <a:moveTo>
                    <a:pt x="40" y="0"/>
                  </a:moveTo>
                  <a:lnTo>
                    <a:pt x="219" y="118"/>
                  </a:lnTo>
                  <a:lnTo>
                    <a:pt x="73" y="63"/>
                  </a:lnTo>
                  <a:lnTo>
                    <a:pt x="0" y="128"/>
                  </a:lnTo>
                  <a:lnTo>
                    <a:pt x="40" y="0"/>
                  </a:lnTo>
                  <a:close/>
                </a:path>
              </a:pathLst>
            </a:custGeom>
            <a:solidFill>
              <a:srgbClr val="000000"/>
            </a:solidFill>
            <a:ln w="9525">
              <a:noFill/>
              <a:round/>
              <a:headEnd/>
              <a:tailEnd/>
            </a:ln>
          </p:spPr>
          <p:txBody>
            <a:bodyPr/>
            <a:lstStyle/>
            <a:p>
              <a:endParaRPr lang="id-ID"/>
            </a:p>
          </p:txBody>
        </p:sp>
        <p:sp>
          <p:nvSpPr>
            <p:cNvPr id="24635" name="Freeform 55"/>
            <p:cNvSpPr>
              <a:spLocks/>
            </p:cNvSpPr>
            <p:nvPr/>
          </p:nvSpPr>
          <p:spPr bwMode="auto">
            <a:xfrm>
              <a:off x="2788" y="1822"/>
              <a:ext cx="106" cy="69"/>
            </a:xfrm>
            <a:custGeom>
              <a:avLst/>
              <a:gdLst>
                <a:gd name="T0" fmla="*/ 74 w 211"/>
                <a:gd name="T1" fmla="*/ 0 h 139"/>
                <a:gd name="T2" fmla="*/ 106 w 211"/>
                <a:gd name="T3" fmla="*/ 46 h 139"/>
                <a:gd name="T4" fmla="*/ 71 w 211"/>
                <a:gd name="T5" fmla="*/ 26 h 139"/>
                <a:gd name="T6" fmla="*/ 0 w 211"/>
                <a:gd name="T7" fmla="*/ 69 h 139"/>
                <a:gd name="T8" fmla="*/ 37 w 211"/>
                <a:gd name="T9" fmla="*/ 0 h 139"/>
                <a:gd name="T10" fmla="*/ 74 w 211"/>
                <a:gd name="T11" fmla="*/ 0 h 139"/>
                <a:gd name="T12" fmla="*/ 74 w 211"/>
                <a:gd name="T13" fmla="*/ 0 h 139"/>
                <a:gd name="T14" fmla="*/ 0 60000 65536"/>
                <a:gd name="T15" fmla="*/ 0 60000 65536"/>
                <a:gd name="T16" fmla="*/ 0 60000 65536"/>
                <a:gd name="T17" fmla="*/ 0 60000 65536"/>
                <a:gd name="T18" fmla="*/ 0 60000 65536"/>
                <a:gd name="T19" fmla="*/ 0 60000 65536"/>
                <a:gd name="T20" fmla="*/ 0 60000 65536"/>
                <a:gd name="T21" fmla="*/ 0 w 211"/>
                <a:gd name="T22" fmla="*/ 0 h 139"/>
                <a:gd name="T23" fmla="*/ 211 w 211"/>
                <a:gd name="T24" fmla="*/ 139 h 1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1" h="139">
                  <a:moveTo>
                    <a:pt x="148" y="0"/>
                  </a:moveTo>
                  <a:lnTo>
                    <a:pt x="211" y="93"/>
                  </a:lnTo>
                  <a:lnTo>
                    <a:pt x="142" y="52"/>
                  </a:lnTo>
                  <a:lnTo>
                    <a:pt x="0" y="139"/>
                  </a:lnTo>
                  <a:lnTo>
                    <a:pt x="74" y="0"/>
                  </a:lnTo>
                  <a:lnTo>
                    <a:pt x="148" y="0"/>
                  </a:lnTo>
                  <a:close/>
                </a:path>
              </a:pathLst>
            </a:custGeom>
            <a:solidFill>
              <a:srgbClr val="000000"/>
            </a:solidFill>
            <a:ln w="9525">
              <a:noFill/>
              <a:round/>
              <a:headEnd/>
              <a:tailEnd/>
            </a:ln>
          </p:spPr>
          <p:txBody>
            <a:bodyPr/>
            <a:lstStyle/>
            <a:p>
              <a:endParaRPr lang="id-ID"/>
            </a:p>
          </p:txBody>
        </p:sp>
        <p:sp>
          <p:nvSpPr>
            <p:cNvPr id="24636" name="Freeform 56"/>
            <p:cNvSpPr>
              <a:spLocks/>
            </p:cNvSpPr>
            <p:nvPr/>
          </p:nvSpPr>
          <p:spPr bwMode="auto">
            <a:xfrm>
              <a:off x="2837" y="1935"/>
              <a:ext cx="151" cy="850"/>
            </a:xfrm>
            <a:custGeom>
              <a:avLst/>
              <a:gdLst>
                <a:gd name="T0" fmla="*/ 75 w 302"/>
                <a:gd name="T1" fmla="*/ 7 h 1702"/>
                <a:gd name="T2" fmla="*/ 94 w 302"/>
                <a:gd name="T3" fmla="*/ 0 h 1702"/>
                <a:gd name="T4" fmla="*/ 126 w 302"/>
                <a:gd name="T5" fmla="*/ 310 h 1702"/>
                <a:gd name="T6" fmla="*/ 151 w 302"/>
                <a:gd name="T7" fmla="*/ 487 h 1702"/>
                <a:gd name="T8" fmla="*/ 146 w 302"/>
                <a:gd name="T9" fmla="*/ 717 h 1702"/>
                <a:gd name="T10" fmla="*/ 105 w 302"/>
                <a:gd name="T11" fmla="*/ 800 h 1702"/>
                <a:gd name="T12" fmla="*/ 59 w 302"/>
                <a:gd name="T13" fmla="*/ 850 h 1702"/>
                <a:gd name="T14" fmla="*/ 0 w 302"/>
                <a:gd name="T15" fmla="*/ 722 h 1702"/>
                <a:gd name="T16" fmla="*/ 63 w 302"/>
                <a:gd name="T17" fmla="*/ 795 h 1702"/>
                <a:gd name="T18" fmla="*/ 121 w 302"/>
                <a:gd name="T19" fmla="*/ 685 h 1702"/>
                <a:gd name="T20" fmla="*/ 130 w 302"/>
                <a:gd name="T21" fmla="*/ 494 h 1702"/>
                <a:gd name="T22" fmla="*/ 59 w 302"/>
                <a:gd name="T23" fmla="*/ 16 h 1702"/>
                <a:gd name="T24" fmla="*/ 75 w 302"/>
                <a:gd name="T25" fmla="*/ 7 h 1702"/>
                <a:gd name="T26" fmla="*/ 75 w 302"/>
                <a:gd name="T27" fmla="*/ 7 h 170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02"/>
                <a:gd name="T43" fmla="*/ 0 h 1702"/>
                <a:gd name="T44" fmla="*/ 302 w 302"/>
                <a:gd name="T45" fmla="*/ 1702 h 170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02" h="1702">
                  <a:moveTo>
                    <a:pt x="150" y="14"/>
                  </a:moveTo>
                  <a:lnTo>
                    <a:pt x="188" y="0"/>
                  </a:lnTo>
                  <a:lnTo>
                    <a:pt x="252" y="620"/>
                  </a:lnTo>
                  <a:lnTo>
                    <a:pt x="302" y="976"/>
                  </a:lnTo>
                  <a:lnTo>
                    <a:pt x="292" y="1436"/>
                  </a:lnTo>
                  <a:lnTo>
                    <a:pt x="211" y="1601"/>
                  </a:lnTo>
                  <a:lnTo>
                    <a:pt x="119" y="1702"/>
                  </a:lnTo>
                  <a:lnTo>
                    <a:pt x="0" y="1445"/>
                  </a:lnTo>
                  <a:lnTo>
                    <a:pt x="127" y="1591"/>
                  </a:lnTo>
                  <a:lnTo>
                    <a:pt x="243" y="1371"/>
                  </a:lnTo>
                  <a:lnTo>
                    <a:pt x="260" y="989"/>
                  </a:lnTo>
                  <a:lnTo>
                    <a:pt x="119" y="33"/>
                  </a:lnTo>
                  <a:lnTo>
                    <a:pt x="150" y="14"/>
                  </a:lnTo>
                  <a:close/>
                </a:path>
              </a:pathLst>
            </a:custGeom>
            <a:solidFill>
              <a:srgbClr val="000000"/>
            </a:solidFill>
            <a:ln w="9525">
              <a:noFill/>
              <a:round/>
              <a:headEnd/>
              <a:tailEnd/>
            </a:ln>
          </p:spPr>
          <p:txBody>
            <a:bodyPr/>
            <a:lstStyle/>
            <a:p>
              <a:endParaRPr lang="id-ID"/>
            </a:p>
          </p:txBody>
        </p:sp>
        <p:sp>
          <p:nvSpPr>
            <p:cNvPr id="24637" name="Freeform 57"/>
            <p:cNvSpPr>
              <a:spLocks/>
            </p:cNvSpPr>
            <p:nvPr/>
          </p:nvSpPr>
          <p:spPr bwMode="auto">
            <a:xfrm>
              <a:off x="2829" y="1943"/>
              <a:ext cx="83" cy="748"/>
            </a:xfrm>
            <a:custGeom>
              <a:avLst/>
              <a:gdLst>
                <a:gd name="T0" fmla="*/ 48 w 166"/>
                <a:gd name="T1" fmla="*/ 14 h 1496"/>
                <a:gd name="T2" fmla="*/ 83 w 166"/>
                <a:gd name="T3" fmla="*/ 0 h 1496"/>
                <a:gd name="T4" fmla="*/ 75 w 166"/>
                <a:gd name="T5" fmla="*/ 412 h 1496"/>
                <a:gd name="T6" fmla="*/ 27 w 166"/>
                <a:gd name="T7" fmla="*/ 748 h 1496"/>
                <a:gd name="T8" fmla="*/ 0 w 166"/>
                <a:gd name="T9" fmla="*/ 716 h 1496"/>
                <a:gd name="T10" fmla="*/ 55 w 166"/>
                <a:gd name="T11" fmla="*/ 386 h 1496"/>
                <a:gd name="T12" fmla="*/ 48 w 166"/>
                <a:gd name="T13" fmla="*/ 14 h 1496"/>
                <a:gd name="T14" fmla="*/ 48 w 166"/>
                <a:gd name="T15" fmla="*/ 14 h 1496"/>
                <a:gd name="T16" fmla="*/ 0 60000 65536"/>
                <a:gd name="T17" fmla="*/ 0 60000 65536"/>
                <a:gd name="T18" fmla="*/ 0 60000 65536"/>
                <a:gd name="T19" fmla="*/ 0 60000 65536"/>
                <a:gd name="T20" fmla="*/ 0 60000 65536"/>
                <a:gd name="T21" fmla="*/ 0 60000 65536"/>
                <a:gd name="T22" fmla="*/ 0 60000 65536"/>
                <a:gd name="T23" fmla="*/ 0 60000 65536"/>
                <a:gd name="T24" fmla="*/ 0 w 166"/>
                <a:gd name="T25" fmla="*/ 0 h 1496"/>
                <a:gd name="T26" fmla="*/ 166 w 166"/>
                <a:gd name="T27" fmla="*/ 1496 h 149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6" h="1496">
                  <a:moveTo>
                    <a:pt x="97" y="28"/>
                  </a:moveTo>
                  <a:lnTo>
                    <a:pt x="166" y="0"/>
                  </a:lnTo>
                  <a:lnTo>
                    <a:pt x="149" y="825"/>
                  </a:lnTo>
                  <a:lnTo>
                    <a:pt x="55" y="1496"/>
                  </a:lnTo>
                  <a:lnTo>
                    <a:pt x="0" y="1431"/>
                  </a:lnTo>
                  <a:lnTo>
                    <a:pt x="111" y="773"/>
                  </a:lnTo>
                  <a:lnTo>
                    <a:pt x="97" y="28"/>
                  </a:lnTo>
                  <a:close/>
                </a:path>
              </a:pathLst>
            </a:custGeom>
            <a:solidFill>
              <a:srgbClr val="000000"/>
            </a:solidFill>
            <a:ln w="9525">
              <a:noFill/>
              <a:round/>
              <a:headEnd/>
              <a:tailEnd/>
            </a:ln>
          </p:spPr>
          <p:txBody>
            <a:bodyPr/>
            <a:lstStyle/>
            <a:p>
              <a:endParaRPr lang="id-ID"/>
            </a:p>
          </p:txBody>
        </p:sp>
        <p:sp>
          <p:nvSpPr>
            <p:cNvPr id="24638" name="Freeform 58"/>
            <p:cNvSpPr>
              <a:spLocks/>
            </p:cNvSpPr>
            <p:nvPr/>
          </p:nvSpPr>
          <p:spPr bwMode="auto">
            <a:xfrm>
              <a:off x="2784" y="1909"/>
              <a:ext cx="105" cy="523"/>
            </a:xfrm>
            <a:custGeom>
              <a:avLst/>
              <a:gdLst>
                <a:gd name="T0" fmla="*/ 73 w 211"/>
                <a:gd name="T1" fmla="*/ 11 h 1046"/>
                <a:gd name="T2" fmla="*/ 2 w 211"/>
                <a:gd name="T3" fmla="*/ 235 h 1046"/>
                <a:gd name="T4" fmla="*/ 11 w 211"/>
                <a:gd name="T5" fmla="*/ 426 h 1046"/>
                <a:gd name="T6" fmla="*/ 0 w 211"/>
                <a:gd name="T7" fmla="*/ 497 h 1046"/>
                <a:gd name="T8" fmla="*/ 43 w 211"/>
                <a:gd name="T9" fmla="*/ 523 h 1046"/>
                <a:gd name="T10" fmla="*/ 62 w 211"/>
                <a:gd name="T11" fmla="*/ 403 h 1046"/>
                <a:gd name="T12" fmla="*/ 53 w 211"/>
                <a:gd name="T13" fmla="*/ 235 h 1046"/>
                <a:gd name="T14" fmla="*/ 105 w 211"/>
                <a:gd name="T15" fmla="*/ 69 h 1046"/>
                <a:gd name="T16" fmla="*/ 94 w 211"/>
                <a:gd name="T17" fmla="*/ 46 h 1046"/>
                <a:gd name="T18" fmla="*/ 39 w 211"/>
                <a:gd name="T19" fmla="*/ 235 h 1046"/>
                <a:gd name="T20" fmla="*/ 42 w 211"/>
                <a:gd name="T21" fmla="*/ 463 h 1046"/>
                <a:gd name="T22" fmla="*/ 21 w 211"/>
                <a:gd name="T23" fmla="*/ 235 h 1046"/>
                <a:gd name="T24" fmla="*/ 84 w 211"/>
                <a:gd name="T25" fmla="*/ 33 h 1046"/>
                <a:gd name="T26" fmla="*/ 81 w 211"/>
                <a:gd name="T27" fmla="*/ 0 h 1046"/>
                <a:gd name="T28" fmla="*/ 73 w 211"/>
                <a:gd name="T29" fmla="*/ 11 h 1046"/>
                <a:gd name="T30" fmla="*/ 73 w 211"/>
                <a:gd name="T31" fmla="*/ 11 h 104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11"/>
                <a:gd name="T49" fmla="*/ 0 h 1046"/>
                <a:gd name="T50" fmla="*/ 211 w 211"/>
                <a:gd name="T51" fmla="*/ 1046 h 104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11" h="1046">
                  <a:moveTo>
                    <a:pt x="146" y="23"/>
                  </a:moveTo>
                  <a:lnTo>
                    <a:pt x="4" y="470"/>
                  </a:lnTo>
                  <a:lnTo>
                    <a:pt x="23" y="852"/>
                  </a:lnTo>
                  <a:lnTo>
                    <a:pt x="0" y="994"/>
                  </a:lnTo>
                  <a:lnTo>
                    <a:pt x="87" y="1046"/>
                  </a:lnTo>
                  <a:lnTo>
                    <a:pt x="124" y="806"/>
                  </a:lnTo>
                  <a:lnTo>
                    <a:pt x="107" y="470"/>
                  </a:lnTo>
                  <a:lnTo>
                    <a:pt x="211" y="139"/>
                  </a:lnTo>
                  <a:lnTo>
                    <a:pt x="188" y="93"/>
                  </a:lnTo>
                  <a:lnTo>
                    <a:pt x="78" y="470"/>
                  </a:lnTo>
                  <a:lnTo>
                    <a:pt x="84" y="926"/>
                  </a:lnTo>
                  <a:lnTo>
                    <a:pt x="42" y="470"/>
                  </a:lnTo>
                  <a:lnTo>
                    <a:pt x="169" y="65"/>
                  </a:lnTo>
                  <a:lnTo>
                    <a:pt x="162" y="0"/>
                  </a:lnTo>
                  <a:lnTo>
                    <a:pt x="146" y="23"/>
                  </a:lnTo>
                  <a:close/>
                </a:path>
              </a:pathLst>
            </a:custGeom>
            <a:solidFill>
              <a:srgbClr val="000000"/>
            </a:solidFill>
            <a:ln w="9525">
              <a:noFill/>
              <a:round/>
              <a:headEnd/>
              <a:tailEnd/>
            </a:ln>
          </p:spPr>
          <p:txBody>
            <a:bodyPr/>
            <a:lstStyle/>
            <a:p>
              <a:endParaRPr lang="id-ID"/>
            </a:p>
          </p:txBody>
        </p:sp>
        <p:sp>
          <p:nvSpPr>
            <p:cNvPr id="24639" name="Freeform 59"/>
            <p:cNvSpPr>
              <a:spLocks/>
            </p:cNvSpPr>
            <p:nvPr/>
          </p:nvSpPr>
          <p:spPr bwMode="auto">
            <a:xfrm>
              <a:off x="2855" y="1904"/>
              <a:ext cx="83" cy="68"/>
            </a:xfrm>
            <a:custGeom>
              <a:avLst/>
              <a:gdLst>
                <a:gd name="T0" fmla="*/ 83 w 165"/>
                <a:gd name="T1" fmla="*/ 0 h 135"/>
                <a:gd name="T2" fmla="*/ 30 w 165"/>
                <a:gd name="T3" fmla="*/ 39 h 135"/>
                <a:gd name="T4" fmla="*/ 0 w 165"/>
                <a:gd name="T5" fmla="*/ 3 h 135"/>
                <a:gd name="T6" fmla="*/ 7 w 165"/>
                <a:gd name="T7" fmla="*/ 39 h 135"/>
                <a:gd name="T8" fmla="*/ 30 w 165"/>
                <a:gd name="T9" fmla="*/ 68 h 135"/>
                <a:gd name="T10" fmla="*/ 78 w 165"/>
                <a:gd name="T11" fmla="*/ 39 h 135"/>
                <a:gd name="T12" fmla="*/ 83 w 165"/>
                <a:gd name="T13" fmla="*/ 0 h 135"/>
                <a:gd name="T14" fmla="*/ 83 w 165"/>
                <a:gd name="T15" fmla="*/ 0 h 135"/>
                <a:gd name="T16" fmla="*/ 0 60000 65536"/>
                <a:gd name="T17" fmla="*/ 0 60000 65536"/>
                <a:gd name="T18" fmla="*/ 0 60000 65536"/>
                <a:gd name="T19" fmla="*/ 0 60000 65536"/>
                <a:gd name="T20" fmla="*/ 0 60000 65536"/>
                <a:gd name="T21" fmla="*/ 0 60000 65536"/>
                <a:gd name="T22" fmla="*/ 0 60000 65536"/>
                <a:gd name="T23" fmla="*/ 0 60000 65536"/>
                <a:gd name="T24" fmla="*/ 0 w 165"/>
                <a:gd name="T25" fmla="*/ 0 h 135"/>
                <a:gd name="T26" fmla="*/ 165 w 165"/>
                <a:gd name="T27" fmla="*/ 135 h 13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5" h="135">
                  <a:moveTo>
                    <a:pt x="165" y="0"/>
                  </a:moveTo>
                  <a:lnTo>
                    <a:pt x="59" y="78"/>
                  </a:lnTo>
                  <a:lnTo>
                    <a:pt x="0" y="5"/>
                  </a:lnTo>
                  <a:lnTo>
                    <a:pt x="13" y="78"/>
                  </a:lnTo>
                  <a:lnTo>
                    <a:pt x="59" y="135"/>
                  </a:lnTo>
                  <a:lnTo>
                    <a:pt x="156" y="78"/>
                  </a:lnTo>
                  <a:lnTo>
                    <a:pt x="165" y="0"/>
                  </a:lnTo>
                  <a:close/>
                </a:path>
              </a:pathLst>
            </a:custGeom>
            <a:solidFill>
              <a:srgbClr val="000000"/>
            </a:solidFill>
            <a:ln w="9525">
              <a:noFill/>
              <a:round/>
              <a:headEnd/>
              <a:tailEnd/>
            </a:ln>
          </p:spPr>
          <p:txBody>
            <a:bodyPr/>
            <a:lstStyle/>
            <a:p>
              <a:endParaRPr lang="id-ID"/>
            </a:p>
          </p:txBody>
        </p:sp>
        <p:sp>
          <p:nvSpPr>
            <p:cNvPr id="24640" name="Freeform 60"/>
            <p:cNvSpPr>
              <a:spLocks/>
            </p:cNvSpPr>
            <p:nvPr/>
          </p:nvSpPr>
          <p:spPr bwMode="auto">
            <a:xfrm>
              <a:off x="2926" y="1840"/>
              <a:ext cx="44" cy="116"/>
            </a:xfrm>
            <a:custGeom>
              <a:avLst/>
              <a:gdLst>
                <a:gd name="T0" fmla="*/ 2 w 88"/>
                <a:gd name="T1" fmla="*/ 70 h 232"/>
                <a:gd name="T2" fmla="*/ 18 w 88"/>
                <a:gd name="T3" fmla="*/ 0 h 232"/>
                <a:gd name="T4" fmla="*/ 44 w 88"/>
                <a:gd name="T5" fmla="*/ 19 h 232"/>
                <a:gd name="T6" fmla="*/ 0 w 88"/>
                <a:gd name="T7" fmla="*/ 116 h 232"/>
                <a:gd name="T8" fmla="*/ 2 w 88"/>
                <a:gd name="T9" fmla="*/ 70 h 232"/>
                <a:gd name="T10" fmla="*/ 2 w 88"/>
                <a:gd name="T11" fmla="*/ 70 h 232"/>
                <a:gd name="T12" fmla="*/ 0 60000 65536"/>
                <a:gd name="T13" fmla="*/ 0 60000 65536"/>
                <a:gd name="T14" fmla="*/ 0 60000 65536"/>
                <a:gd name="T15" fmla="*/ 0 60000 65536"/>
                <a:gd name="T16" fmla="*/ 0 60000 65536"/>
                <a:gd name="T17" fmla="*/ 0 60000 65536"/>
                <a:gd name="T18" fmla="*/ 0 w 88"/>
                <a:gd name="T19" fmla="*/ 0 h 232"/>
                <a:gd name="T20" fmla="*/ 88 w 88"/>
                <a:gd name="T21" fmla="*/ 232 h 232"/>
              </a:gdLst>
              <a:ahLst/>
              <a:cxnLst>
                <a:cxn ang="T12">
                  <a:pos x="T0" y="T1"/>
                </a:cxn>
                <a:cxn ang="T13">
                  <a:pos x="T2" y="T3"/>
                </a:cxn>
                <a:cxn ang="T14">
                  <a:pos x="T4" y="T5"/>
                </a:cxn>
                <a:cxn ang="T15">
                  <a:pos x="T6" y="T7"/>
                </a:cxn>
                <a:cxn ang="T16">
                  <a:pos x="T8" y="T9"/>
                </a:cxn>
                <a:cxn ang="T17">
                  <a:pos x="T10" y="T11"/>
                </a:cxn>
              </a:cxnLst>
              <a:rect l="T18" t="T19" r="T20" b="T21"/>
              <a:pathLst>
                <a:path w="88" h="232">
                  <a:moveTo>
                    <a:pt x="4" y="139"/>
                  </a:moveTo>
                  <a:lnTo>
                    <a:pt x="36" y="0"/>
                  </a:lnTo>
                  <a:lnTo>
                    <a:pt x="88" y="38"/>
                  </a:lnTo>
                  <a:lnTo>
                    <a:pt x="0" y="232"/>
                  </a:lnTo>
                  <a:lnTo>
                    <a:pt x="4" y="139"/>
                  </a:lnTo>
                  <a:close/>
                </a:path>
              </a:pathLst>
            </a:custGeom>
            <a:solidFill>
              <a:srgbClr val="000000"/>
            </a:solidFill>
            <a:ln w="9525">
              <a:noFill/>
              <a:round/>
              <a:headEnd/>
              <a:tailEnd/>
            </a:ln>
          </p:spPr>
          <p:txBody>
            <a:bodyPr/>
            <a:lstStyle/>
            <a:p>
              <a:endParaRPr lang="id-ID"/>
            </a:p>
          </p:txBody>
        </p:sp>
        <p:sp>
          <p:nvSpPr>
            <p:cNvPr id="24641" name="Freeform 61"/>
            <p:cNvSpPr>
              <a:spLocks/>
            </p:cNvSpPr>
            <p:nvPr/>
          </p:nvSpPr>
          <p:spPr bwMode="auto">
            <a:xfrm>
              <a:off x="2816" y="1831"/>
              <a:ext cx="60" cy="101"/>
            </a:xfrm>
            <a:custGeom>
              <a:avLst/>
              <a:gdLst>
                <a:gd name="T0" fmla="*/ 60 w 119"/>
                <a:gd name="T1" fmla="*/ 76 h 202"/>
                <a:gd name="T2" fmla="*/ 11 w 119"/>
                <a:gd name="T3" fmla="*/ 0 h 202"/>
                <a:gd name="T4" fmla="*/ 0 w 119"/>
                <a:gd name="T5" fmla="*/ 35 h 202"/>
                <a:gd name="T6" fmla="*/ 55 w 119"/>
                <a:gd name="T7" fmla="*/ 101 h 202"/>
                <a:gd name="T8" fmla="*/ 60 w 119"/>
                <a:gd name="T9" fmla="*/ 76 h 202"/>
                <a:gd name="T10" fmla="*/ 60 w 119"/>
                <a:gd name="T11" fmla="*/ 76 h 202"/>
                <a:gd name="T12" fmla="*/ 0 60000 65536"/>
                <a:gd name="T13" fmla="*/ 0 60000 65536"/>
                <a:gd name="T14" fmla="*/ 0 60000 65536"/>
                <a:gd name="T15" fmla="*/ 0 60000 65536"/>
                <a:gd name="T16" fmla="*/ 0 60000 65536"/>
                <a:gd name="T17" fmla="*/ 0 60000 65536"/>
                <a:gd name="T18" fmla="*/ 0 w 119"/>
                <a:gd name="T19" fmla="*/ 0 h 202"/>
                <a:gd name="T20" fmla="*/ 119 w 119"/>
                <a:gd name="T21" fmla="*/ 202 h 202"/>
              </a:gdLst>
              <a:ahLst/>
              <a:cxnLst>
                <a:cxn ang="T12">
                  <a:pos x="T0" y="T1"/>
                </a:cxn>
                <a:cxn ang="T13">
                  <a:pos x="T2" y="T3"/>
                </a:cxn>
                <a:cxn ang="T14">
                  <a:pos x="T4" y="T5"/>
                </a:cxn>
                <a:cxn ang="T15">
                  <a:pos x="T6" y="T7"/>
                </a:cxn>
                <a:cxn ang="T16">
                  <a:pos x="T8" y="T9"/>
                </a:cxn>
                <a:cxn ang="T17">
                  <a:pos x="T10" y="T11"/>
                </a:cxn>
              </a:cxnLst>
              <a:rect l="T18" t="T19" r="T20" b="T21"/>
              <a:pathLst>
                <a:path w="119" h="202">
                  <a:moveTo>
                    <a:pt x="119" y="152"/>
                  </a:moveTo>
                  <a:lnTo>
                    <a:pt x="22" y="0"/>
                  </a:lnTo>
                  <a:lnTo>
                    <a:pt x="0" y="69"/>
                  </a:lnTo>
                  <a:lnTo>
                    <a:pt x="110" y="202"/>
                  </a:lnTo>
                  <a:lnTo>
                    <a:pt x="119" y="152"/>
                  </a:lnTo>
                  <a:close/>
                </a:path>
              </a:pathLst>
            </a:custGeom>
            <a:solidFill>
              <a:srgbClr val="000000"/>
            </a:solidFill>
            <a:ln w="9525">
              <a:noFill/>
              <a:round/>
              <a:headEnd/>
              <a:tailEnd/>
            </a:ln>
          </p:spPr>
          <p:txBody>
            <a:bodyPr/>
            <a:lstStyle/>
            <a:p>
              <a:endParaRPr lang="id-ID"/>
            </a:p>
          </p:txBody>
        </p:sp>
        <p:sp>
          <p:nvSpPr>
            <p:cNvPr id="24642" name="Freeform 62"/>
            <p:cNvSpPr>
              <a:spLocks/>
            </p:cNvSpPr>
            <p:nvPr/>
          </p:nvSpPr>
          <p:spPr bwMode="auto">
            <a:xfrm>
              <a:off x="2864" y="1882"/>
              <a:ext cx="72" cy="38"/>
            </a:xfrm>
            <a:custGeom>
              <a:avLst/>
              <a:gdLst>
                <a:gd name="T0" fmla="*/ 4 w 142"/>
                <a:gd name="T1" fmla="*/ 30 h 78"/>
                <a:gd name="T2" fmla="*/ 34 w 142"/>
                <a:gd name="T3" fmla="*/ 16 h 78"/>
                <a:gd name="T4" fmla="*/ 64 w 142"/>
                <a:gd name="T5" fmla="*/ 38 h 78"/>
                <a:gd name="T6" fmla="*/ 72 w 142"/>
                <a:gd name="T7" fmla="*/ 18 h 78"/>
                <a:gd name="T8" fmla="*/ 46 w 142"/>
                <a:gd name="T9" fmla="*/ 0 h 78"/>
                <a:gd name="T10" fmla="*/ 0 w 142"/>
                <a:gd name="T11" fmla="*/ 16 h 78"/>
                <a:gd name="T12" fmla="*/ 4 w 142"/>
                <a:gd name="T13" fmla="*/ 30 h 78"/>
                <a:gd name="T14" fmla="*/ 4 w 142"/>
                <a:gd name="T15" fmla="*/ 30 h 78"/>
                <a:gd name="T16" fmla="*/ 0 60000 65536"/>
                <a:gd name="T17" fmla="*/ 0 60000 65536"/>
                <a:gd name="T18" fmla="*/ 0 60000 65536"/>
                <a:gd name="T19" fmla="*/ 0 60000 65536"/>
                <a:gd name="T20" fmla="*/ 0 60000 65536"/>
                <a:gd name="T21" fmla="*/ 0 60000 65536"/>
                <a:gd name="T22" fmla="*/ 0 60000 65536"/>
                <a:gd name="T23" fmla="*/ 0 60000 65536"/>
                <a:gd name="T24" fmla="*/ 0 w 142"/>
                <a:gd name="T25" fmla="*/ 0 h 78"/>
                <a:gd name="T26" fmla="*/ 142 w 142"/>
                <a:gd name="T27" fmla="*/ 78 h 7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2" h="78">
                  <a:moveTo>
                    <a:pt x="7" y="61"/>
                  </a:moveTo>
                  <a:lnTo>
                    <a:pt x="68" y="32"/>
                  </a:lnTo>
                  <a:lnTo>
                    <a:pt x="127" y="78"/>
                  </a:lnTo>
                  <a:lnTo>
                    <a:pt x="142" y="36"/>
                  </a:lnTo>
                  <a:lnTo>
                    <a:pt x="91" y="0"/>
                  </a:lnTo>
                  <a:lnTo>
                    <a:pt x="0" y="32"/>
                  </a:lnTo>
                  <a:lnTo>
                    <a:pt x="7" y="61"/>
                  </a:lnTo>
                  <a:close/>
                </a:path>
              </a:pathLst>
            </a:custGeom>
            <a:solidFill>
              <a:srgbClr val="000000"/>
            </a:solidFill>
            <a:ln w="9525">
              <a:noFill/>
              <a:round/>
              <a:headEnd/>
              <a:tailEnd/>
            </a:ln>
          </p:spPr>
          <p:txBody>
            <a:bodyPr/>
            <a:lstStyle/>
            <a:p>
              <a:endParaRPr lang="id-ID"/>
            </a:p>
          </p:txBody>
        </p:sp>
        <p:sp>
          <p:nvSpPr>
            <p:cNvPr id="24643" name="Freeform 63"/>
            <p:cNvSpPr>
              <a:spLocks/>
            </p:cNvSpPr>
            <p:nvPr/>
          </p:nvSpPr>
          <p:spPr bwMode="auto">
            <a:xfrm>
              <a:off x="2765" y="1633"/>
              <a:ext cx="39" cy="260"/>
            </a:xfrm>
            <a:custGeom>
              <a:avLst/>
              <a:gdLst>
                <a:gd name="T0" fmla="*/ 5 w 78"/>
                <a:gd name="T1" fmla="*/ 39 h 519"/>
                <a:gd name="T2" fmla="*/ 16 w 78"/>
                <a:gd name="T3" fmla="*/ 260 h 519"/>
                <a:gd name="T4" fmla="*/ 39 w 78"/>
                <a:gd name="T5" fmla="*/ 242 h 519"/>
                <a:gd name="T6" fmla="*/ 11 w 78"/>
                <a:gd name="T7" fmla="*/ 46 h 519"/>
                <a:gd name="T8" fmla="*/ 0 w 78"/>
                <a:gd name="T9" fmla="*/ 0 h 519"/>
                <a:gd name="T10" fmla="*/ 5 w 78"/>
                <a:gd name="T11" fmla="*/ 39 h 519"/>
                <a:gd name="T12" fmla="*/ 5 w 78"/>
                <a:gd name="T13" fmla="*/ 39 h 519"/>
                <a:gd name="T14" fmla="*/ 0 60000 65536"/>
                <a:gd name="T15" fmla="*/ 0 60000 65536"/>
                <a:gd name="T16" fmla="*/ 0 60000 65536"/>
                <a:gd name="T17" fmla="*/ 0 60000 65536"/>
                <a:gd name="T18" fmla="*/ 0 60000 65536"/>
                <a:gd name="T19" fmla="*/ 0 60000 65536"/>
                <a:gd name="T20" fmla="*/ 0 60000 65536"/>
                <a:gd name="T21" fmla="*/ 0 w 78"/>
                <a:gd name="T22" fmla="*/ 0 h 519"/>
                <a:gd name="T23" fmla="*/ 78 w 78"/>
                <a:gd name="T24" fmla="*/ 519 h 5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8" h="519">
                  <a:moveTo>
                    <a:pt x="11" y="78"/>
                  </a:moveTo>
                  <a:lnTo>
                    <a:pt x="32" y="519"/>
                  </a:lnTo>
                  <a:lnTo>
                    <a:pt x="78" y="483"/>
                  </a:lnTo>
                  <a:lnTo>
                    <a:pt x="23" y="91"/>
                  </a:lnTo>
                  <a:lnTo>
                    <a:pt x="0" y="0"/>
                  </a:lnTo>
                  <a:lnTo>
                    <a:pt x="11" y="78"/>
                  </a:lnTo>
                  <a:close/>
                </a:path>
              </a:pathLst>
            </a:custGeom>
            <a:solidFill>
              <a:srgbClr val="000000"/>
            </a:solidFill>
            <a:ln w="9525">
              <a:noFill/>
              <a:round/>
              <a:headEnd/>
              <a:tailEnd/>
            </a:ln>
          </p:spPr>
          <p:txBody>
            <a:bodyPr/>
            <a:lstStyle/>
            <a:p>
              <a:endParaRPr lang="id-ID"/>
            </a:p>
          </p:txBody>
        </p:sp>
        <p:sp>
          <p:nvSpPr>
            <p:cNvPr id="24644" name="Freeform 64"/>
            <p:cNvSpPr>
              <a:spLocks/>
            </p:cNvSpPr>
            <p:nvPr/>
          </p:nvSpPr>
          <p:spPr bwMode="auto">
            <a:xfrm>
              <a:off x="3589" y="2450"/>
              <a:ext cx="65" cy="529"/>
            </a:xfrm>
            <a:custGeom>
              <a:avLst/>
              <a:gdLst>
                <a:gd name="T0" fmla="*/ 5 w 131"/>
                <a:gd name="T1" fmla="*/ 529 h 1058"/>
                <a:gd name="T2" fmla="*/ 0 w 131"/>
                <a:gd name="T3" fmla="*/ 390 h 1058"/>
                <a:gd name="T4" fmla="*/ 20 w 131"/>
                <a:gd name="T5" fmla="*/ 284 h 1058"/>
                <a:gd name="T6" fmla="*/ 45 w 131"/>
                <a:gd name="T7" fmla="*/ 130 h 1058"/>
                <a:gd name="T8" fmla="*/ 38 w 131"/>
                <a:gd name="T9" fmla="*/ 0 h 1058"/>
                <a:gd name="T10" fmla="*/ 65 w 131"/>
                <a:gd name="T11" fmla="*/ 78 h 1058"/>
                <a:gd name="T12" fmla="*/ 59 w 131"/>
                <a:gd name="T13" fmla="*/ 191 h 1058"/>
                <a:gd name="T14" fmla="*/ 13 w 131"/>
                <a:gd name="T15" fmla="*/ 382 h 1058"/>
                <a:gd name="T16" fmla="*/ 5 w 131"/>
                <a:gd name="T17" fmla="*/ 529 h 1058"/>
                <a:gd name="T18" fmla="*/ 5 w 131"/>
                <a:gd name="T19" fmla="*/ 529 h 10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1"/>
                <a:gd name="T31" fmla="*/ 0 h 1058"/>
                <a:gd name="T32" fmla="*/ 131 w 131"/>
                <a:gd name="T33" fmla="*/ 1058 h 105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1" h="1058">
                  <a:moveTo>
                    <a:pt x="10" y="1058"/>
                  </a:moveTo>
                  <a:lnTo>
                    <a:pt x="0" y="781"/>
                  </a:lnTo>
                  <a:lnTo>
                    <a:pt x="40" y="568"/>
                  </a:lnTo>
                  <a:lnTo>
                    <a:pt x="91" y="260"/>
                  </a:lnTo>
                  <a:lnTo>
                    <a:pt x="76" y="0"/>
                  </a:lnTo>
                  <a:lnTo>
                    <a:pt x="131" y="156"/>
                  </a:lnTo>
                  <a:lnTo>
                    <a:pt x="118" y="382"/>
                  </a:lnTo>
                  <a:lnTo>
                    <a:pt x="27" y="764"/>
                  </a:lnTo>
                  <a:lnTo>
                    <a:pt x="10" y="1058"/>
                  </a:lnTo>
                  <a:close/>
                </a:path>
              </a:pathLst>
            </a:custGeom>
            <a:solidFill>
              <a:srgbClr val="000000"/>
            </a:solidFill>
            <a:ln w="9525">
              <a:noFill/>
              <a:round/>
              <a:headEnd/>
              <a:tailEnd/>
            </a:ln>
          </p:spPr>
          <p:txBody>
            <a:bodyPr/>
            <a:lstStyle/>
            <a:p>
              <a:endParaRPr lang="id-ID"/>
            </a:p>
          </p:txBody>
        </p:sp>
        <p:sp>
          <p:nvSpPr>
            <p:cNvPr id="24645" name="Freeform 65"/>
            <p:cNvSpPr>
              <a:spLocks/>
            </p:cNvSpPr>
            <p:nvPr/>
          </p:nvSpPr>
          <p:spPr bwMode="auto">
            <a:xfrm>
              <a:off x="3420" y="2371"/>
              <a:ext cx="129" cy="561"/>
            </a:xfrm>
            <a:custGeom>
              <a:avLst/>
              <a:gdLst>
                <a:gd name="T0" fmla="*/ 52 w 256"/>
                <a:gd name="T1" fmla="*/ 561 h 1121"/>
                <a:gd name="T2" fmla="*/ 84 w 256"/>
                <a:gd name="T3" fmla="*/ 533 h 1121"/>
                <a:gd name="T4" fmla="*/ 78 w 256"/>
                <a:gd name="T5" fmla="*/ 520 h 1121"/>
                <a:gd name="T6" fmla="*/ 94 w 256"/>
                <a:gd name="T7" fmla="*/ 381 h 1121"/>
                <a:gd name="T8" fmla="*/ 58 w 256"/>
                <a:gd name="T9" fmla="*/ 231 h 1121"/>
                <a:gd name="T10" fmla="*/ 58 w 256"/>
                <a:gd name="T11" fmla="*/ 104 h 1121"/>
                <a:gd name="T12" fmla="*/ 129 w 256"/>
                <a:gd name="T13" fmla="*/ 91 h 1121"/>
                <a:gd name="T14" fmla="*/ 15 w 256"/>
                <a:gd name="T15" fmla="*/ 72 h 1121"/>
                <a:gd name="T16" fmla="*/ 0 w 256"/>
                <a:gd name="T17" fmla="*/ 0 h 1121"/>
                <a:gd name="T18" fmla="*/ 19 w 256"/>
                <a:gd name="T19" fmla="*/ 117 h 1121"/>
                <a:gd name="T20" fmla="*/ 24 w 256"/>
                <a:gd name="T21" fmla="*/ 221 h 1121"/>
                <a:gd name="T22" fmla="*/ 63 w 256"/>
                <a:gd name="T23" fmla="*/ 348 h 1121"/>
                <a:gd name="T24" fmla="*/ 63 w 256"/>
                <a:gd name="T25" fmla="*/ 352 h 1121"/>
                <a:gd name="T26" fmla="*/ 63 w 256"/>
                <a:gd name="T27" fmla="*/ 358 h 1121"/>
                <a:gd name="T28" fmla="*/ 63 w 256"/>
                <a:gd name="T29" fmla="*/ 364 h 1121"/>
                <a:gd name="T30" fmla="*/ 63 w 256"/>
                <a:gd name="T31" fmla="*/ 368 h 1121"/>
                <a:gd name="T32" fmla="*/ 62 w 256"/>
                <a:gd name="T33" fmla="*/ 372 h 1121"/>
                <a:gd name="T34" fmla="*/ 62 w 256"/>
                <a:gd name="T35" fmla="*/ 373 h 1121"/>
                <a:gd name="T36" fmla="*/ 62 w 256"/>
                <a:gd name="T37" fmla="*/ 374 h 1121"/>
                <a:gd name="T38" fmla="*/ 62 w 256"/>
                <a:gd name="T39" fmla="*/ 377 h 1121"/>
                <a:gd name="T40" fmla="*/ 62 w 256"/>
                <a:gd name="T41" fmla="*/ 380 h 1121"/>
                <a:gd name="T42" fmla="*/ 62 w 256"/>
                <a:gd name="T43" fmla="*/ 391 h 1121"/>
                <a:gd name="T44" fmla="*/ 62 w 256"/>
                <a:gd name="T45" fmla="*/ 393 h 1121"/>
                <a:gd name="T46" fmla="*/ 62 w 256"/>
                <a:gd name="T47" fmla="*/ 396 h 1121"/>
                <a:gd name="T48" fmla="*/ 61 w 256"/>
                <a:gd name="T49" fmla="*/ 400 h 1121"/>
                <a:gd name="T50" fmla="*/ 60 w 256"/>
                <a:gd name="T51" fmla="*/ 439 h 1121"/>
                <a:gd name="T52" fmla="*/ 59 w 256"/>
                <a:gd name="T53" fmla="*/ 455 h 1121"/>
                <a:gd name="T54" fmla="*/ 59 w 256"/>
                <a:gd name="T55" fmla="*/ 463 h 1121"/>
                <a:gd name="T56" fmla="*/ 57 w 256"/>
                <a:gd name="T57" fmla="*/ 543 h 1121"/>
                <a:gd name="T58" fmla="*/ 52 w 256"/>
                <a:gd name="T59" fmla="*/ 561 h 1121"/>
                <a:gd name="T60" fmla="*/ 52 w 256"/>
                <a:gd name="T61" fmla="*/ 561 h 112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56"/>
                <a:gd name="T94" fmla="*/ 0 h 1121"/>
                <a:gd name="T95" fmla="*/ 256 w 256"/>
                <a:gd name="T96" fmla="*/ 1121 h 112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56" h="1121">
                  <a:moveTo>
                    <a:pt x="104" y="1121"/>
                  </a:moveTo>
                  <a:lnTo>
                    <a:pt x="167" y="1066"/>
                  </a:lnTo>
                  <a:lnTo>
                    <a:pt x="154" y="1040"/>
                  </a:lnTo>
                  <a:lnTo>
                    <a:pt x="186" y="762"/>
                  </a:lnTo>
                  <a:lnTo>
                    <a:pt x="116" y="462"/>
                  </a:lnTo>
                  <a:lnTo>
                    <a:pt x="116" y="207"/>
                  </a:lnTo>
                  <a:lnTo>
                    <a:pt x="256" y="181"/>
                  </a:lnTo>
                  <a:lnTo>
                    <a:pt x="30" y="144"/>
                  </a:lnTo>
                  <a:lnTo>
                    <a:pt x="0" y="0"/>
                  </a:lnTo>
                  <a:lnTo>
                    <a:pt x="38" y="234"/>
                  </a:lnTo>
                  <a:lnTo>
                    <a:pt x="47" y="441"/>
                  </a:lnTo>
                  <a:lnTo>
                    <a:pt x="125" y="696"/>
                  </a:lnTo>
                  <a:lnTo>
                    <a:pt x="125" y="703"/>
                  </a:lnTo>
                  <a:lnTo>
                    <a:pt x="125" y="715"/>
                  </a:lnTo>
                  <a:lnTo>
                    <a:pt x="125" y="728"/>
                  </a:lnTo>
                  <a:lnTo>
                    <a:pt x="125" y="736"/>
                  </a:lnTo>
                  <a:lnTo>
                    <a:pt x="123" y="743"/>
                  </a:lnTo>
                  <a:lnTo>
                    <a:pt x="123" y="745"/>
                  </a:lnTo>
                  <a:lnTo>
                    <a:pt x="123" y="747"/>
                  </a:lnTo>
                  <a:lnTo>
                    <a:pt x="123" y="753"/>
                  </a:lnTo>
                  <a:lnTo>
                    <a:pt x="123" y="760"/>
                  </a:lnTo>
                  <a:lnTo>
                    <a:pt x="123" y="781"/>
                  </a:lnTo>
                  <a:lnTo>
                    <a:pt x="123" y="785"/>
                  </a:lnTo>
                  <a:lnTo>
                    <a:pt x="123" y="791"/>
                  </a:lnTo>
                  <a:lnTo>
                    <a:pt x="121" y="800"/>
                  </a:lnTo>
                  <a:lnTo>
                    <a:pt x="119" y="878"/>
                  </a:lnTo>
                  <a:lnTo>
                    <a:pt x="118" y="909"/>
                  </a:lnTo>
                  <a:lnTo>
                    <a:pt x="118" y="926"/>
                  </a:lnTo>
                  <a:lnTo>
                    <a:pt x="114" y="1085"/>
                  </a:lnTo>
                  <a:lnTo>
                    <a:pt x="104" y="1121"/>
                  </a:lnTo>
                  <a:close/>
                </a:path>
              </a:pathLst>
            </a:custGeom>
            <a:solidFill>
              <a:srgbClr val="000000"/>
            </a:solidFill>
            <a:ln w="9525">
              <a:noFill/>
              <a:round/>
              <a:headEnd/>
              <a:tailEnd/>
            </a:ln>
          </p:spPr>
          <p:txBody>
            <a:bodyPr/>
            <a:lstStyle/>
            <a:p>
              <a:endParaRPr lang="id-ID"/>
            </a:p>
          </p:txBody>
        </p:sp>
        <p:sp>
          <p:nvSpPr>
            <p:cNvPr id="24646" name="Freeform 66"/>
            <p:cNvSpPr>
              <a:spLocks/>
            </p:cNvSpPr>
            <p:nvPr/>
          </p:nvSpPr>
          <p:spPr bwMode="auto">
            <a:xfrm>
              <a:off x="3443" y="2897"/>
              <a:ext cx="153" cy="241"/>
            </a:xfrm>
            <a:custGeom>
              <a:avLst/>
              <a:gdLst>
                <a:gd name="T0" fmla="*/ 153 w 306"/>
                <a:gd name="T1" fmla="*/ 80 h 481"/>
                <a:gd name="T2" fmla="*/ 123 w 306"/>
                <a:gd name="T3" fmla="*/ 135 h 481"/>
                <a:gd name="T4" fmla="*/ 99 w 306"/>
                <a:gd name="T5" fmla="*/ 157 h 481"/>
                <a:gd name="T6" fmla="*/ 65 w 306"/>
                <a:gd name="T7" fmla="*/ 221 h 481"/>
                <a:gd name="T8" fmla="*/ 26 w 306"/>
                <a:gd name="T9" fmla="*/ 237 h 481"/>
                <a:gd name="T10" fmla="*/ 0 w 306"/>
                <a:gd name="T11" fmla="*/ 241 h 481"/>
                <a:gd name="T12" fmla="*/ 7 w 306"/>
                <a:gd name="T13" fmla="*/ 224 h 481"/>
                <a:gd name="T14" fmla="*/ 56 w 306"/>
                <a:gd name="T15" fmla="*/ 212 h 481"/>
                <a:gd name="T16" fmla="*/ 78 w 306"/>
                <a:gd name="T17" fmla="*/ 174 h 481"/>
                <a:gd name="T18" fmla="*/ 99 w 306"/>
                <a:gd name="T19" fmla="*/ 133 h 481"/>
                <a:gd name="T20" fmla="*/ 98 w 306"/>
                <a:gd name="T21" fmla="*/ 149 h 481"/>
                <a:gd name="T22" fmla="*/ 121 w 306"/>
                <a:gd name="T23" fmla="*/ 124 h 481"/>
                <a:gd name="T24" fmla="*/ 133 w 306"/>
                <a:gd name="T25" fmla="*/ 78 h 481"/>
                <a:gd name="T26" fmla="*/ 152 w 306"/>
                <a:gd name="T27" fmla="*/ 0 h 481"/>
                <a:gd name="T28" fmla="*/ 153 w 306"/>
                <a:gd name="T29" fmla="*/ 80 h 481"/>
                <a:gd name="T30" fmla="*/ 153 w 306"/>
                <a:gd name="T31" fmla="*/ 80 h 48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06"/>
                <a:gd name="T49" fmla="*/ 0 h 481"/>
                <a:gd name="T50" fmla="*/ 306 w 306"/>
                <a:gd name="T51" fmla="*/ 481 h 48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06" h="481">
                  <a:moveTo>
                    <a:pt x="306" y="160"/>
                  </a:moveTo>
                  <a:lnTo>
                    <a:pt x="247" y="270"/>
                  </a:lnTo>
                  <a:lnTo>
                    <a:pt x="198" y="314"/>
                  </a:lnTo>
                  <a:lnTo>
                    <a:pt x="130" y="441"/>
                  </a:lnTo>
                  <a:lnTo>
                    <a:pt x="52" y="473"/>
                  </a:lnTo>
                  <a:lnTo>
                    <a:pt x="0" y="481"/>
                  </a:lnTo>
                  <a:lnTo>
                    <a:pt x="14" y="447"/>
                  </a:lnTo>
                  <a:lnTo>
                    <a:pt x="112" y="424"/>
                  </a:lnTo>
                  <a:lnTo>
                    <a:pt x="156" y="348"/>
                  </a:lnTo>
                  <a:lnTo>
                    <a:pt x="198" y="266"/>
                  </a:lnTo>
                  <a:lnTo>
                    <a:pt x="196" y="297"/>
                  </a:lnTo>
                  <a:lnTo>
                    <a:pt x="242" y="247"/>
                  </a:lnTo>
                  <a:lnTo>
                    <a:pt x="266" y="156"/>
                  </a:lnTo>
                  <a:lnTo>
                    <a:pt x="303" y="0"/>
                  </a:lnTo>
                  <a:lnTo>
                    <a:pt x="306" y="160"/>
                  </a:lnTo>
                  <a:close/>
                </a:path>
              </a:pathLst>
            </a:custGeom>
            <a:solidFill>
              <a:srgbClr val="000000"/>
            </a:solidFill>
            <a:ln w="9525">
              <a:noFill/>
              <a:round/>
              <a:headEnd/>
              <a:tailEnd/>
            </a:ln>
          </p:spPr>
          <p:txBody>
            <a:bodyPr/>
            <a:lstStyle/>
            <a:p>
              <a:endParaRPr lang="id-ID"/>
            </a:p>
          </p:txBody>
        </p:sp>
        <p:sp>
          <p:nvSpPr>
            <p:cNvPr id="24647" name="Freeform 67"/>
            <p:cNvSpPr>
              <a:spLocks/>
            </p:cNvSpPr>
            <p:nvPr/>
          </p:nvSpPr>
          <p:spPr bwMode="auto">
            <a:xfrm>
              <a:off x="3450" y="2968"/>
              <a:ext cx="96" cy="165"/>
            </a:xfrm>
            <a:custGeom>
              <a:avLst/>
              <a:gdLst>
                <a:gd name="T0" fmla="*/ 92 w 192"/>
                <a:gd name="T1" fmla="*/ 20 h 330"/>
                <a:gd name="T2" fmla="*/ 73 w 192"/>
                <a:gd name="T3" fmla="*/ 66 h 330"/>
                <a:gd name="T4" fmla="*/ 42 w 192"/>
                <a:gd name="T5" fmla="*/ 85 h 330"/>
                <a:gd name="T6" fmla="*/ 29 w 192"/>
                <a:gd name="T7" fmla="*/ 130 h 330"/>
                <a:gd name="T8" fmla="*/ 0 w 192"/>
                <a:gd name="T9" fmla="*/ 165 h 330"/>
                <a:gd name="T10" fmla="*/ 24 w 192"/>
                <a:gd name="T11" fmla="*/ 105 h 330"/>
                <a:gd name="T12" fmla="*/ 31 w 192"/>
                <a:gd name="T13" fmla="*/ 85 h 330"/>
                <a:gd name="T14" fmla="*/ 59 w 192"/>
                <a:gd name="T15" fmla="*/ 59 h 330"/>
                <a:gd name="T16" fmla="*/ 73 w 192"/>
                <a:gd name="T17" fmla="*/ 20 h 330"/>
                <a:gd name="T18" fmla="*/ 96 w 192"/>
                <a:gd name="T19" fmla="*/ 0 h 330"/>
                <a:gd name="T20" fmla="*/ 92 w 192"/>
                <a:gd name="T21" fmla="*/ 20 h 330"/>
                <a:gd name="T22" fmla="*/ 92 w 192"/>
                <a:gd name="T23" fmla="*/ 20 h 33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92"/>
                <a:gd name="T37" fmla="*/ 0 h 330"/>
                <a:gd name="T38" fmla="*/ 192 w 192"/>
                <a:gd name="T39" fmla="*/ 330 h 33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92" h="330">
                  <a:moveTo>
                    <a:pt x="184" y="40"/>
                  </a:moveTo>
                  <a:lnTo>
                    <a:pt x="146" y="131"/>
                  </a:lnTo>
                  <a:lnTo>
                    <a:pt x="83" y="171"/>
                  </a:lnTo>
                  <a:lnTo>
                    <a:pt x="59" y="260"/>
                  </a:lnTo>
                  <a:lnTo>
                    <a:pt x="0" y="330"/>
                  </a:lnTo>
                  <a:lnTo>
                    <a:pt x="47" y="211"/>
                  </a:lnTo>
                  <a:lnTo>
                    <a:pt x="62" y="171"/>
                  </a:lnTo>
                  <a:lnTo>
                    <a:pt x="118" y="118"/>
                  </a:lnTo>
                  <a:lnTo>
                    <a:pt x="146" y="40"/>
                  </a:lnTo>
                  <a:lnTo>
                    <a:pt x="192" y="0"/>
                  </a:lnTo>
                  <a:lnTo>
                    <a:pt x="184" y="40"/>
                  </a:lnTo>
                  <a:close/>
                </a:path>
              </a:pathLst>
            </a:custGeom>
            <a:solidFill>
              <a:srgbClr val="000000"/>
            </a:solidFill>
            <a:ln w="9525">
              <a:noFill/>
              <a:round/>
              <a:headEnd/>
              <a:tailEnd/>
            </a:ln>
          </p:spPr>
          <p:txBody>
            <a:bodyPr/>
            <a:lstStyle/>
            <a:p>
              <a:endParaRPr lang="id-ID"/>
            </a:p>
          </p:txBody>
        </p:sp>
        <p:sp>
          <p:nvSpPr>
            <p:cNvPr id="24648" name="Freeform 68"/>
            <p:cNvSpPr>
              <a:spLocks/>
            </p:cNvSpPr>
            <p:nvPr/>
          </p:nvSpPr>
          <p:spPr bwMode="auto">
            <a:xfrm>
              <a:off x="3436" y="2895"/>
              <a:ext cx="50" cy="149"/>
            </a:xfrm>
            <a:custGeom>
              <a:avLst/>
              <a:gdLst>
                <a:gd name="T0" fmla="*/ 46 w 101"/>
                <a:gd name="T1" fmla="*/ 32 h 299"/>
                <a:gd name="T2" fmla="*/ 24 w 101"/>
                <a:gd name="T3" fmla="*/ 83 h 299"/>
                <a:gd name="T4" fmla="*/ 0 w 101"/>
                <a:gd name="T5" fmla="*/ 149 h 299"/>
                <a:gd name="T6" fmla="*/ 4 w 101"/>
                <a:gd name="T7" fmla="*/ 93 h 299"/>
                <a:gd name="T8" fmla="*/ 29 w 101"/>
                <a:gd name="T9" fmla="*/ 32 h 299"/>
                <a:gd name="T10" fmla="*/ 50 w 101"/>
                <a:gd name="T11" fmla="*/ 0 h 299"/>
                <a:gd name="T12" fmla="*/ 46 w 101"/>
                <a:gd name="T13" fmla="*/ 32 h 299"/>
                <a:gd name="T14" fmla="*/ 46 w 101"/>
                <a:gd name="T15" fmla="*/ 32 h 299"/>
                <a:gd name="T16" fmla="*/ 0 60000 65536"/>
                <a:gd name="T17" fmla="*/ 0 60000 65536"/>
                <a:gd name="T18" fmla="*/ 0 60000 65536"/>
                <a:gd name="T19" fmla="*/ 0 60000 65536"/>
                <a:gd name="T20" fmla="*/ 0 60000 65536"/>
                <a:gd name="T21" fmla="*/ 0 60000 65536"/>
                <a:gd name="T22" fmla="*/ 0 60000 65536"/>
                <a:gd name="T23" fmla="*/ 0 60000 65536"/>
                <a:gd name="T24" fmla="*/ 0 w 101"/>
                <a:gd name="T25" fmla="*/ 0 h 299"/>
                <a:gd name="T26" fmla="*/ 101 w 101"/>
                <a:gd name="T27" fmla="*/ 299 h 29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1" h="299">
                  <a:moveTo>
                    <a:pt x="93" y="65"/>
                  </a:moveTo>
                  <a:lnTo>
                    <a:pt x="48" y="166"/>
                  </a:lnTo>
                  <a:lnTo>
                    <a:pt x="0" y="299"/>
                  </a:lnTo>
                  <a:lnTo>
                    <a:pt x="8" y="187"/>
                  </a:lnTo>
                  <a:lnTo>
                    <a:pt x="59" y="65"/>
                  </a:lnTo>
                  <a:lnTo>
                    <a:pt x="101" y="0"/>
                  </a:lnTo>
                  <a:lnTo>
                    <a:pt x="93" y="65"/>
                  </a:lnTo>
                  <a:close/>
                </a:path>
              </a:pathLst>
            </a:custGeom>
            <a:solidFill>
              <a:srgbClr val="000000"/>
            </a:solidFill>
            <a:ln w="9525">
              <a:noFill/>
              <a:round/>
              <a:headEnd/>
              <a:tailEnd/>
            </a:ln>
          </p:spPr>
          <p:txBody>
            <a:bodyPr/>
            <a:lstStyle/>
            <a:p>
              <a:endParaRPr lang="id-ID"/>
            </a:p>
          </p:txBody>
        </p:sp>
        <p:sp>
          <p:nvSpPr>
            <p:cNvPr id="24649" name="Freeform 69"/>
            <p:cNvSpPr>
              <a:spLocks/>
            </p:cNvSpPr>
            <p:nvPr/>
          </p:nvSpPr>
          <p:spPr bwMode="auto">
            <a:xfrm>
              <a:off x="3123" y="1709"/>
              <a:ext cx="554" cy="751"/>
            </a:xfrm>
            <a:custGeom>
              <a:avLst/>
              <a:gdLst>
                <a:gd name="T0" fmla="*/ 518 w 1108"/>
                <a:gd name="T1" fmla="*/ 751 h 1502"/>
                <a:gd name="T2" fmla="*/ 526 w 1108"/>
                <a:gd name="T3" fmla="*/ 614 h 1502"/>
                <a:gd name="T4" fmla="*/ 454 w 1108"/>
                <a:gd name="T5" fmla="*/ 446 h 1502"/>
                <a:gd name="T6" fmla="*/ 379 w 1108"/>
                <a:gd name="T7" fmla="*/ 303 h 1502"/>
                <a:gd name="T8" fmla="*/ 286 w 1108"/>
                <a:gd name="T9" fmla="*/ 104 h 1502"/>
                <a:gd name="T10" fmla="*/ 0 w 1108"/>
                <a:gd name="T11" fmla="*/ 0 h 1502"/>
                <a:gd name="T12" fmla="*/ 233 w 1108"/>
                <a:gd name="T13" fmla="*/ 102 h 1502"/>
                <a:gd name="T14" fmla="*/ 232 w 1108"/>
                <a:gd name="T15" fmla="*/ 108 h 1502"/>
                <a:gd name="T16" fmla="*/ 232 w 1108"/>
                <a:gd name="T17" fmla="*/ 118 h 1502"/>
                <a:gd name="T18" fmla="*/ 232 w 1108"/>
                <a:gd name="T19" fmla="*/ 124 h 1502"/>
                <a:gd name="T20" fmla="*/ 231 w 1108"/>
                <a:gd name="T21" fmla="*/ 131 h 1502"/>
                <a:gd name="T22" fmla="*/ 230 w 1108"/>
                <a:gd name="T23" fmla="*/ 146 h 1502"/>
                <a:gd name="T24" fmla="*/ 229 w 1108"/>
                <a:gd name="T25" fmla="*/ 154 h 1502"/>
                <a:gd name="T26" fmla="*/ 229 w 1108"/>
                <a:gd name="T27" fmla="*/ 154 h 1502"/>
                <a:gd name="T28" fmla="*/ 228 w 1108"/>
                <a:gd name="T29" fmla="*/ 156 h 1502"/>
                <a:gd name="T30" fmla="*/ 228 w 1108"/>
                <a:gd name="T31" fmla="*/ 163 h 1502"/>
                <a:gd name="T32" fmla="*/ 226 w 1108"/>
                <a:gd name="T33" fmla="*/ 176 h 1502"/>
                <a:gd name="T34" fmla="*/ 226 w 1108"/>
                <a:gd name="T35" fmla="*/ 179 h 1502"/>
                <a:gd name="T36" fmla="*/ 226 w 1108"/>
                <a:gd name="T37" fmla="*/ 185 h 1502"/>
                <a:gd name="T38" fmla="*/ 225 w 1108"/>
                <a:gd name="T39" fmla="*/ 188 h 1502"/>
                <a:gd name="T40" fmla="*/ 225 w 1108"/>
                <a:gd name="T41" fmla="*/ 193 h 1502"/>
                <a:gd name="T42" fmla="*/ 224 w 1108"/>
                <a:gd name="T43" fmla="*/ 197 h 1502"/>
                <a:gd name="T44" fmla="*/ 224 w 1108"/>
                <a:gd name="T45" fmla="*/ 198 h 1502"/>
                <a:gd name="T46" fmla="*/ 224 w 1108"/>
                <a:gd name="T47" fmla="*/ 202 h 1502"/>
                <a:gd name="T48" fmla="*/ 222 w 1108"/>
                <a:gd name="T49" fmla="*/ 215 h 1502"/>
                <a:gd name="T50" fmla="*/ 222 w 1108"/>
                <a:gd name="T51" fmla="*/ 220 h 1502"/>
                <a:gd name="T52" fmla="*/ 221 w 1108"/>
                <a:gd name="T53" fmla="*/ 224 h 1502"/>
                <a:gd name="T54" fmla="*/ 220 w 1108"/>
                <a:gd name="T55" fmla="*/ 241 h 1502"/>
                <a:gd name="T56" fmla="*/ 219 w 1108"/>
                <a:gd name="T57" fmla="*/ 245 h 1502"/>
                <a:gd name="T58" fmla="*/ 219 w 1108"/>
                <a:gd name="T59" fmla="*/ 248 h 1502"/>
                <a:gd name="T60" fmla="*/ 219 w 1108"/>
                <a:gd name="T61" fmla="*/ 251 h 1502"/>
                <a:gd name="T62" fmla="*/ 218 w 1108"/>
                <a:gd name="T63" fmla="*/ 255 h 1502"/>
                <a:gd name="T64" fmla="*/ 217 w 1108"/>
                <a:gd name="T65" fmla="*/ 263 h 1502"/>
                <a:gd name="T66" fmla="*/ 267 w 1108"/>
                <a:gd name="T67" fmla="*/ 109 h 1502"/>
                <a:gd name="T68" fmla="*/ 327 w 1108"/>
                <a:gd name="T69" fmla="*/ 277 h 1502"/>
                <a:gd name="T70" fmla="*/ 405 w 1108"/>
                <a:gd name="T71" fmla="*/ 459 h 1502"/>
                <a:gd name="T72" fmla="*/ 451 w 1108"/>
                <a:gd name="T73" fmla="*/ 584 h 1502"/>
                <a:gd name="T74" fmla="*/ 473 w 1108"/>
                <a:gd name="T75" fmla="*/ 627 h 1502"/>
                <a:gd name="T76" fmla="*/ 503 w 1108"/>
                <a:gd name="T77" fmla="*/ 667 h 1502"/>
                <a:gd name="T78" fmla="*/ 439 w 1108"/>
                <a:gd name="T79" fmla="*/ 737 h 1502"/>
                <a:gd name="T80" fmla="*/ 360 w 1108"/>
                <a:gd name="T81" fmla="*/ 751 h 150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08"/>
                <a:gd name="T124" fmla="*/ 0 h 1502"/>
                <a:gd name="T125" fmla="*/ 1108 w 1108"/>
                <a:gd name="T126" fmla="*/ 1502 h 150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08" h="1502">
                  <a:moveTo>
                    <a:pt x="720" y="1502"/>
                  </a:moveTo>
                  <a:lnTo>
                    <a:pt x="1036" y="1502"/>
                  </a:lnTo>
                  <a:lnTo>
                    <a:pt x="1108" y="1416"/>
                  </a:lnTo>
                  <a:lnTo>
                    <a:pt x="1051" y="1228"/>
                  </a:lnTo>
                  <a:lnTo>
                    <a:pt x="960" y="1167"/>
                  </a:lnTo>
                  <a:lnTo>
                    <a:pt x="908" y="893"/>
                  </a:lnTo>
                  <a:lnTo>
                    <a:pt x="827" y="798"/>
                  </a:lnTo>
                  <a:lnTo>
                    <a:pt x="758" y="606"/>
                  </a:lnTo>
                  <a:lnTo>
                    <a:pt x="711" y="426"/>
                  </a:lnTo>
                  <a:lnTo>
                    <a:pt x="572" y="209"/>
                  </a:lnTo>
                  <a:lnTo>
                    <a:pt x="376" y="89"/>
                  </a:lnTo>
                  <a:lnTo>
                    <a:pt x="0" y="0"/>
                  </a:lnTo>
                  <a:lnTo>
                    <a:pt x="467" y="200"/>
                  </a:lnTo>
                  <a:lnTo>
                    <a:pt x="467" y="205"/>
                  </a:lnTo>
                  <a:lnTo>
                    <a:pt x="467" y="209"/>
                  </a:lnTo>
                  <a:lnTo>
                    <a:pt x="465" y="217"/>
                  </a:lnTo>
                  <a:lnTo>
                    <a:pt x="465" y="226"/>
                  </a:lnTo>
                  <a:lnTo>
                    <a:pt x="464" y="236"/>
                  </a:lnTo>
                  <a:lnTo>
                    <a:pt x="464" y="243"/>
                  </a:lnTo>
                  <a:lnTo>
                    <a:pt x="464" y="249"/>
                  </a:lnTo>
                  <a:lnTo>
                    <a:pt x="462" y="255"/>
                  </a:lnTo>
                  <a:lnTo>
                    <a:pt x="462" y="262"/>
                  </a:lnTo>
                  <a:lnTo>
                    <a:pt x="460" y="276"/>
                  </a:lnTo>
                  <a:lnTo>
                    <a:pt x="460" y="291"/>
                  </a:lnTo>
                  <a:lnTo>
                    <a:pt x="458" y="300"/>
                  </a:lnTo>
                  <a:lnTo>
                    <a:pt x="458" y="308"/>
                  </a:lnTo>
                  <a:lnTo>
                    <a:pt x="458" y="310"/>
                  </a:lnTo>
                  <a:lnTo>
                    <a:pt x="456" y="312"/>
                  </a:lnTo>
                  <a:lnTo>
                    <a:pt x="456" y="315"/>
                  </a:lnTo>
                  <a:lnTo>
                    <a:pt x="456" y="325"/>
                  </a:lnTo>
                  <a:lnTo>
                    <a:pt x="454" y="342"/>
                  </a:lnTo>
                  <a:lnTo>
                    <a:pt x="452" y="352"/>
                  </a:lnTo>
                  <a:lnTo>
                    <a:pt x="452" y="355"/>
                  </a:lnTo>
                  <a:lnTo>
                    <a:pt x="452" y="357"/>
                  </a:lnTo>
                  <a:lnTo>
                    <a:pt x="452" y="359"/>
                  </a:lnTo>
                  <a:lnTo>
                    <a:pt x="452" y="369"/>
                  </a:lnTo>
                  <a:lnTo>
                    <a:pt x="450" y="373"/>
                  </a:lnTo>
                  <a:lnTo>
                    <a:pt x="450" y="376"/>
                  </a:lnTo>
                  <a:lnTo>
                    <a:pt x="450" y="378"/>
                  </a:lnTo>
                  <a:lnTo>
                    <a:pt x="450" y="386"/>
                  </a:lnTo>
                  <a:lnTo>
                    <a:pt x="448" y="395"/>
                  </a:lnTo>
                  <a:lnTo>
                    <a:pt x="448" y="397"/>
                  </a:lnTo>
                  <a:lnTo>
                    <a:pt x="448" y="401"/>
                  </a:lnTo>
                  <a:lnTo>
                    <a:pt x="448" y="405"/>
                  </a:lnTo>
                  <a:lnTo>
                    <a:pt x="446" y="414"/>
                  </a:lnTo>
                  <a:lnTo>
                    <a:pt x="445" y="431"/>
                  </a:lnTo>
                  <a:lnTo>
                    <a:pt x="445" y="435"/>
                  </a:lnTo>
                  <a:lnTo>
                    <a:pt x="445" y="441"/>
                  </a:lnTo>
                  <a:lnTo>
                    <a:pt x="445" y="445"/>
                  </a:lnTo>
                  <a:lnTo>
                    <a:pt x="443" y="449"/>
                  </a:lnTo>
                  <a:lnTo>
                    <a:pt x="443" y="466"/>
                  </a:lnTo>
                  <a:lnTo>
                    <a:pt x="441" y="483"/>
                  </a:lnTo>
                  <a:lnTo>
                    <a:pt x="439" y="487"/>
                  </a:lnTo>
                  <a:lnTo>
                    <a:pt x="439" y="490"/>
                  </a:lnTo>
                  <a:lnTo>
                    <a:pt x="439" y="494"/>
                  </a:lnTo>
                  <a:lnTo>
                    <a:pt x="439" y="496"/>
                  </a:lnTo>
                  <a:lnTo>
                    <a:pt x="439" y="498"/>
                  </a:lnTo>
                  <a:lnTo>
                    <a:pt x="439" y="502"/>
                  </a:lnTo>
                  <a:lnTo>
                    <a:pt x="437" y="506"/>
                  </a:lnTo>
                  <a:lnTo>
                    <a:pt x="437" y="511"/>
                  </a:lnTo>
                  <a:lnTo>
                    <a:pt x="437" y="519"/>
                  </a:lnTo>
                  <a:lnTo>
                    <a:pt x="435" y="525"/>
                  </a:lnTo>
                  <a:lnTo>
                    <a:pt x="429" y="574"/>
                  </a:lnTo>
                  <a:lnTo>
                    <a:pt x="534" y="219"/>
                  </a:lnTo>
                  <a:lnTo>
                    <a:pt x="654" y="449"/>
                  </a:lnTo>
                  <a:lnTo>
                    <a:pt x="654" y="553"/>
                  </a:lnTo>
                  <a:lnTo>
                    <a:pt x="779" y="798"/>
                  </a:lnTo>
                  <a:lnTo>
                    <a:pt x="811" y="918"/>
                  </a:lnTo>
                  <a:lnTo>
                    <a:pt x="878" y="969"/>
                  </a:lnTo>
                  <a:lnTo>
                    <a:pt x="903" y="1167"/>
                  </a:lnTo>
                  <a:lnTo>
                    <a:pt x="770" y="1247"/>
                  </a:lnTo>
                  <a:lnTo>
                    <a:pt x="946" y="1253"/>
                  </a:lnTo>
                  <a:lnTo>
                    <a:pt x="821" y="1334"/>
                  </a:lnTo>
                  <a:lnTo>
                    <a:pt x="1007" y="1334"/>
                  </a:lnTo>
                  <a:lnTo>
                    <a:pt x="1022" y="1429"/>
                  </a:lnTo>
                  <a:lnTo>
                    <a:pt x="878" y="1473"/>
                  </a:lnTo>
                  <a:lnTo>
                    <a:pt x="720" y="1502"/>
                  </a:lnTo>
                  <a:close/>
                </a:path>
              </a:pathLst>
            </a:custGeom>
            <a:solidFill>
              <a:srgbClr val="000000"/>
            </a:solidFill>
            <a:ln w="9525">
              <a:noFill/>
              <a:round/>
              <a:headEnd/>
              <a:tailEnd/>
            </a:ln>
          </p:spPr>
          <p:txBody>
            <a:bodyPr/>
            <a:lstStyle/>
            <a:p>
              <a:endParaRPr lang="id-ID"/>
            </a:p>
          </p:txBody>
        </p:sp>
        <p:sp>
          <p:nvSpPr>
            <p:cNvPr id="24650" name="Freeform 70"/>
            <p:cNvSpPr>
              <a:spLocks/>
            </p:cNvSpPr>
            <p:nvPr/>
          </p:nvSpPr>
          <p:spPr bwMode="auto">
            <a:xfrm>
              <a:off x="3366" y="2336"/>
              <a:ext cx="265" cy="164"/>
            </a:xfrm>
            <a:custGeom>
              <a:avLst/>
              <a:gdLst>
                <a:gd name="T0" fmla="*/ 93 w 531"/>
                <a:gd name="T1" fmla="*/ 164 h 328"/>
                <a:gd name="T2" fmla="*/ 41 w 531"/>
                <a:gd name="T3" fmla="*/ 145 h 328"/>
                <a:gd name="T4" fmla="*/ 0 w 531"/>
                <a:gd name="T5" fmla="*/ 79 h 328"/>
                <a:gd name="T6" fmla="*/ 50 w 531"/>
                <a:gd name="T7" fmla="*/ 19 h 328"/>
                <a:gd name="T8" fmla="*/ 98 w 531"/>
                <a:gd name="T9" fmla="*/ 0 h 328"/>
                <a:gd name="T10" fmla="*/ 65 w 531"/>
                <a:gd name="T11" fmla="*/ 55 h 328"/>
                <a:gd name="T12" fmla="*/ 93 w 531"/>
                <a:gd name="T13" fmla="*/ 105 h 328"/>
                <a:gd name="T14" fmla="*/ 265 w 531"/>
                <a:gd name="T15" fmla="*/ 118 h 328"/>
                <a:gd name="T16" fmla="*/ 93 w 531"/>
                <a:gd name="T17" fmla="*/ 164 h 328"/>
                <a:gd name="T18" fmla="*/ 93 w 531"/>
                <a:gd name="T19" fmla="*/ 164 h 3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31"/>
                <a:gd name="T31" fmla="*/ 0 h 328"/>
                <a:gd name="T32" fmla="*/ 531 w 531"/>
                <a:gd name="T33" fmla="*/ 328 h 32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31" h="328">
                  <a:moveTo>
                    <a:pt x="187" y="328"/>
                  </a:moveTo>
                  <a:lnTo>
                    <a:pt x="82" y="290"/>
                  </a:lnTo>
                  <a:lnTo>
                    <a:pt x="0" y="157"/>
                  </a:lnTo>
                  <a:lnTo>
                    <a:pt x="101" y="38"/>
                  </a:lnTo>
                  <a:lnTo>
                    <a:pt x="196" y="0"/>
                  </a:lnTo>
                  <a:lnTo>
                    <a:pt x="130" y="110"/>
                  </a:lnTo>
                  <a:lnTo>
                    <a:pt x="187" y="211"/>
                  </a:lnTo>
                  <a:lnTo>
                    <a:pt x="531" y="237"/>
                  </a:lnTo>
                  <a:lnTo>
                    <a:pt x="187" y="328"/>
                  </a:lnTo>
                  <a:close/>
                </a:path>
              </a:pathLst>
            </a:custGeom>
            <a:solidFill>
              <a:srgbClr val="000000"/>
            </a:solidFill>
            <a:ln w="9525">
              <a:noFill/>
              <a:round/>
              <a:headEnd/>
              <a:tailEnd/>
            </a:ln>
          </p:spPr>
          <p:txBody>
            <a:bodyPr/>
            <a:lstStyle/>
            <a:p>
              <a:endParaRPr lang="id-ID"/>
            </a:p>
          </p:txBody>
        </p:sp>
        <p:sp>
          <p:nvSpPr>
            <p:cNvPr id="24651" name="Freeform 71"/>
            <p:cNvSpPr>
              <a:spLocks/>
            </p:cNvSpPr>
            <p:nvPr/>
          </p:nvSpPr>
          <p:spPr bwMode="auto">
            <a:xfrm>
              <a:off x="3230" y="2005"/>
              <a:ext cx="187" cy="467"/>
            </a:xfrm>
            <a:custGeom>
              <a:avLst/>
              <a:gdLst>
                <a:gd name="T0" fmla="*/ 155 w 372"/>
                <a:gd name="T1" fmla="*/ 367 h 933"/>
                <a:gd name="T2" fmla="*/ 130 w 372"/>
                <a:gd name="T3" fmla="*/ 266 h 933"/>
                <a:gd name="T4" fmla="*/ 185 w 372"/>
                <a:gd name="T5" fmla="*/ 259 h 933"/>
                <a:gd name="T6" fmla="*/ 124 w 372"/>
                <a:gd name="T7" fmla="*/ 188 h 933"/>
                <a:gd name="T8" fmla="*/ 124 w 372"/>
                <a:gd name="T9" fmla="*/ 0 h 933"/>
                <a:gd name="T10" fmla="*/ 81 w 372"/>
                <a:gd name="T11" fmla="*/ 169 h 933"/>
                <a:gd name="T12" fmla="*/ 69 w 372"/>
                <a:gd name="T13" fmla="*/ 314 h 933"/>
                <a:gd name="T14" fmla="*/ 0 w 372"/>
                <a:gd name="T15" fmla="*/ 467 h 933"/>
                <a:gd name="T16" fmla="*/ 76 w 372"/>
                <a:gd name="T17" fmla="*/ 422 h 933"/>
                <a:gd name="T18" fmla="*/ 94 w 372"/>
                <a:gd name="T19" fmla="*/ 211 h 933"/>
                <a:gd name="T20" fmla="*/ 125 w 372"/>
                <a:gd name="T21" fmla="*/ 353 h 933"/>
                <a:gd name="T22" fmla="*/ 160 w 372"/>
                <a:gd name="T23" fmla="*/ 400 h 933"/>
                <a:gd name="T24" fmla="*/ 187 w 372"/>
                <a:gd name="T25" fmla="*/ 377 h 933"/>
                <a:gd name="T26" fmla="*/ 155 w 372"/>
                <a:gd name="T27" fmla="*/ 367 h 933"/>
                <a:gd name="T28" fmla="*/ 155 w 372"/>
                <a:gd name="T29" fmla="*/ 367 h 9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72"/>
                <a:gd name="T46" fmla="*/ 0 h 933"/>
                <a:gd name="T47" fmla="*/ 372 w 372"/>
                <a:gd name="T48" fmla="*/ 933 h 93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72" h="933">
                  <a:moveTo>
                    <a:pt x="309" y="734"/>
                  </a:moveTo>
                  <a:lnTo>
                    <a:pt x="258" y="532"/>
                  </a:lnTo>
                  <a:lnTo>
                    <a:pt x="368" y="517"/>
                  </a:lnTo>
                  <a:lnTo>
                    <a:pt x="247" y="376"/>
                  </a:lnTo>
                  <a:lnTo>
                    <a:pt x="247" y="0"/>
                  </a:lnTo>
                  <a:lnTo>
                    <a:pt x="161" y="337"/>
                  </a:lnTo>
                  <a:lnTo>
                    <a:pt x="138" y="627"/>
                  </a:lnTo>
                  <a:lnTo>
                    <a:pt x="0" y="933"/>
                  </a:lnTo>
                  <a:lnTo>
                    <a:pt x="152" y="844"/>
                  </a:lnTo>
                  <a:lnTo>
                    <a:pt x="186" y="422"/>
                  </a:lnTo>
                  <a:lnTo>
                    <a:pt x="249" y="705"/>
                  </a:lnTo>
                  <a:lnTo>
                    <a:pt x="319" y="800"/>
                  </a:lnTo>
                  <a:lnTo>
                    <a:pt x="372" y="753"/>
                  </a:lnTo>
                  <a:lnTo>
                    <a:pt x="309" y="734"/>
                  </a:lnTo>
                  <a:close/>
                </a:path>
              </a:pathLst>
            </a:custGeom>
            <a:solidFill>
              <a:srgbClr val="000000"/>
            </a:solidFill>
            <a:ln w="9525">
              <a:noFill/>
              <a:round/>
              <a:headEnd/>
              <a:tailEnd/>
            </a:ln>
          </p:spPr>
          <p:txBody>
            <a:bodyPr/>
            <a:lstStyle/>
            <a:p>
              <a:endParaRPr lang="id-ID"/>
            </a:p>
          </p:txBody>
        </p:sp>
        <p:sp>
          <p:nvSpPr>
            <p:cNvPr id="24652" name="Freeform 72"/>
            <p:cNvSpPr>
              <a:spLocks/>
            </p:cNvSpPr>
            <p:nvPr/>
          </p:nvSpPr>
          <p:spPr bwMode="auto">
            <a:xfrm>
              <a:off x="2067" y="2340"/>
              <a:ext cx="246" cy="497"/>
            </a:xfrm>
            <a:custGeom>
              <a:avLst/>
              <a:gdLst>
                <a:gd name="T0" fmla="*/ 0 w 492"/>
                <a:gd name="T1" fmla="*/ 451 h 994"/>
                <a:gd name="T2" fmla="*/ 6 w 492"/>
                <a:gd name="T3" fmla="*/ 301 h 994"/>
                <a:gd name="T4" fmla="*/ 49 w 492"/>
                <a:gd name="T5" fmla="*/ 122 h 994"/>
                <a:gd name="T6" fmla="*/ 88 w 492"/>
                <a:gd name="T7" fmla="*/ 9 h 994"/>
                <a:gd name="T8" fmla="*/ 164 w 492"/>
                <a:gd name="T9" fmla="*/ 0 h 994"/>
                <a:gd name="T10" fmla="*/ 246 w 492"/>
                <a:gd name="T11" fmla="*/ 46 h 994"/>
                <a:gd name="T12" fmla="*/ 123 w 492"/>
                <a:gd name="T13" fmla="*/ 27 h 994"/>
                <a:gd name="T14" fmla="*/ 89 w 492"/>
                <a:gd name="T15" fmla="*/ 73 h 994"/>
                <a:gd name="T16" fmla="*/ 29 w 492"/>
                <a:gd name="T17" fmla="*/ 255 h 994"/>
                <a:gd name="T18" fmla="*/ 20 w 492"/>
                <a:gd name="T19" fmla="*/ 396 h 994"/>
                <a:gd name="T20" fmla="*/ 20 w 492"/>
                <a:gd name="T21" fmla="*/ 421 h 994"/>
                <a:gd name="T22" fmla="*/ 1 w 492"/>
                <a:gd name="T23" fmla="*/ 497 h 994"/>
                <a:gd name="T24" fmla="*/ 0 w 492"/>
                <a:gd name="T25" fmla="*/ 451 h 994"/>
                <a:gd name="T26" fmla="*/ 0 w 492"/>
                <a:gd name="T27" fmla="*/ 451 h 99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92"/>
                <a:gd name="T43" fmla="*/ 0 h 994"/>
                <a:gd name="T44" fmla="*/ 492 w 492"/>
                <a:gd name="T45" fmla="*/ 994 h 99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92" h="994">
                  <a:moveTo>
                    <a:pt x="0" y="901"/>
                  </a:moveTo>
                  <a:lnTo>
                    <a:pt x="11" y="601"/>
                  </a:lnTo>
                  <a:lnTo>
                    <a:pt x="97" y="244"/>
                  </a:lnTo>
                  <a:lnTo>
                    <a:pt x="175" y="17"/>
                  </a:lnTo>
                  <a:lnTo>
                    <a:pt x="327" y="0"/>
                  </a:lnTo>
                  <a:lnTo>
                    <a:pt x="492" y="91"/>
                  </a:lnTo>
                  <a:lnTo>
                    <a:pt x="247" y="53"/>
                  </a:lnTo>
                  <a:lnTo>
                    <a:pt x="178" y="145"/>
                  </a:lnTo>
                  <a:lnTo>
                    <a:pt x="57" y="510"/>
                  </a:lnTo>
                  <a:lnTo>
                    <a:pt x="40" y="791"/>
                  </a:lnTo>
                  <a:lnTo>
                    <a:pt x="40" y="842"/>
                  </a:lnTo>
                  <a:lnTo>
                    <a:pt x="2" y="994"/>
                  </a:lnTo>
                  <a:lnTo>
                    <a:pt x="0" y="901"/>
                  </a:lnTo>
                  <a:close/>
                </a:path>
              </a:pathLst>
            </a:custGeom>
            <a:solidFill>
              <a:srgbClr val="000000"/>
            </a:solidFill>
            <a:ln w="9525">
              <a:noFill/>
              <a:round/>
              <a:headEnd/>
              <a:tailEnd/>
            </a:ln>
          </p:spPr>
          <p:txBody>
            <a:bodyPr/>
            <a:lstStyle/>
            <a:p>
              <a:endParaRPr lang="id-ID"/>
            </a:p>
          </p:txBody>
        </p:sp>
        <p:sp>
          <p:nvSpPr>
            <p:cNvPr id="24653" name="Freeform 73"/>
            <p:cNvSpPr>
              <a:spLocks/>
            </p:cNvSpPr>
            <p:nvPr/>
          </p:nvSpPr>
          <p:spPr bwMode="auto">
            <a:xfrm>
              <a:off x="2159" y="2397"/>
              <a:ext cx="260" cy="438"/>
            </a:xfrm>
            <a:custGeom>
              <a:avLst/>
              <a:gdLst>
                <a:gd name="T0" fmla="*/ 9 w 519"/>
                <a:gd name="T1" fmla="*/ 385 h 877"/>
                <a:gd name="T2" fmla="*/ 4 w 519"/>
                <a:gd name="T3" fmla="*/ 398 h 877"/>
                <a:gd name="T4" fmla="*/ 20 w 519"/>
                <a:gd name="T5" fmla="*/ 407 h 877"/>
                <a:gd name="T6" fmla="*/ 48 w 519"/>
                <a:gd name="T7" fmla="*/ 438 h 877"/>
                <a:gd name="T8" fmla="*/ 39 w 519"/>
                <a:gd name="T9" fmla="*/ 389 h 877"/>
                <a:gd name="T10" fmla="*/ 72 w 519"/>
                <a:gd name="T11" fmla="*/ 296 h 877"/>
                <a:gd name="T12" fmla="*/ 163 w 519"/>
                <a:gd name="T13" fmla="*/ 136 h 877"/>
                <a:gd name="T14" fmla="*/ 188 w 519"/>
                <a:gd name="T15" fmla="*/ 48 h 877"/>
                <a:gd name="T16" fmla="*/ 260 w 519"/>
                <a:gd name="T17" fmla="*/ 0 h 877"/>
                <a:gd name="T18" fmla="*/ 103 w 519"/>
                <a:gd name="T19" fmla="*/ 11 h 877"/>
                <a:gd name="T20" fmla="*/ 140 w 519"/>
                <a:gd name="T21" fmla="*/ 71 h 877"/>
                <a:gd name="T22" fmla="*/ 124 w 519"/>
                <a:gd name="T23" fmla="*/ 125 h 877"/>
                <a:gd name="T24" fmla="*/ 61 w 519"/>
                <a:gd name="T25" fmla="*/ 232 h 877"/>
                <a:gd name="T26" fmla="*/ 0 w 519"/>
                <a:gd name="T27" fmla="*/ 359 h 877"/>
                <a:gd name="T28" fmla="*/ 9 w 519"/>
                <a:gd name="T29" fmla="*/ 385 h 877"/>
                <a:gd name="T30" fmla="*/ 9 w 519"/>
                <a:gd name="T31" fmla="*/ 385 h 87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19"/>
                <a:gd name="T49" fmla="*/ 0 h 877"/>
                <a:gd name="T50" fmla="*/ 519 w 519"/>
                <a:gd name="T51" fmla="*/ 877 h 87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19" h="877">
                  <a:moveTo>
                    <a:pt x="17" y="770"/>
                  </a:moveTo>
                  <a:lnTo>
                    <a:pt x="8" y="797"/>
                  </a:lnTo>
                  <a:lnTo>
                    <a:pt x="40" y="814"/>
                  </a:lnTo>
                  <a:lnTo>
                    <a:pt x="95" y="877"/>
                  </a:lnTo>
                  <a:lnTo>
                    <a:pt x="78" y="778"/>
                  </a:lnTo>
                  <a:lnTo>
                    <a:pt x="143" y="593"/>
                  </a:lnTo>
                  <a:lnTo>
                    <a:pt x="325" y="272"/>
                  </a:lnTo>
                  <a:lnTo>
                    <a:pt x="376" y="97"/>
                  </a:lnTo>
                  <a:lnTo>
                    <a:pt x="519" y="0"/>
                  </a:lnTo>
                  <a:lnTo>
                    <a:pt x="205" y="23"/>
                  </a:lnTo>
                  <a:lnTo>
                    <a:pt x="280" y="143"/>
                  </a:lnTo>
                  <a:lnTo>
                    <a:pt x="247" y="251"/>
                  </a:lnTo>
                  <a:lnTo>
                    <a:pt x="122" y="464"/>
                  </a:lnTo>
                  <a:lnTo>
                    <a:pt x="0" y="719"/>
                  </a:lnTo>
                  <a:lnTo>
                    <a:pt x="17" y="770"/>
                  </a:lnTo>
                  <a:close/>
                </a:path>
              </a:pathLst>
            </a:custGeom>
            <a:solidFill>
              <a:srgbClr val="000000"/>
            </a:solidFill>
            <a:ln w="9525">
              <a:noFill/>
              <a:round/>
              <a:headEnd/>
              <a:tailEnd/>
            </a:ln>
          </p:spPr>
          <p:txBody>
            <a:bodyPr/>
            <a:lstStyle/>
            <a:p>
              <a:endParaRPr lang="id-ID"/>
            </a:p>
          </p:txBody>
        </p:sp>
        <p:sp>
          <p:nvSpPr>
            <p:cNvPr id="24654" name="Freeform 74"/>
            <p:cNvSpPr>
              <a:spLocks/>
            </p:cNvSpPr>
            <p:nvPr/>
          </p:nvSpPr>
          <p:spPr bwMode="auto">
            <a:xfrm>
              <a:off x="2107" y="1696"/>
              <a:ext cx="675" cy="740"/>
            </a:xfrm>
            <a:custGeom>
              <a:avLst/>
              <a:gdLst>
                <a:gd name="T0" fmla="*/ 202 w 1349"/>
                <a:gd name="T1" fmla="*/ 740 h 1479"/>
                <a:gd name="T2" fmla="*/ 109 w 1349"/>
                <a:gd name="T3" fmla="*/ 670 h 1479"/>
                <a:gd name="T4" fmla="*/ 44 w 1349"/>
                <a:gd name="T5" fmla="*/ 662 h 1479"/>
                <a:gd name="T6" fmla="*/ 20 w 1349"/>
                <a:gd name="T7" fmla="*/ 587 h 1479"/>
                <a:gd name="T8" fmla="*/ 52 w 1349"/>
                <a:gd name="T9" fmla="*/ 529 h 1479"/>
                <a:gd name="T10" fmla="*/ 113 w 1349"/>
                <a:gd name="T11" fmla="*/ 503 h 1479"/>
                <a:gd name="T12" fmla="*/ 84 w 1349"/>
                <a:gd name="T13" fmla="*/ 488 h 1479"/>
                <a:gd name="T14" fmla="*/ 176 w 1349"/>
                <a:gd name="T15" fmla="*/ 448 h 1479"/>
                <a:gd name="T16" fmla="*/ 202 w 1349"/>
                <a:gd name="T17" fmla="*/ 347 h 1479"/>
                <a:gd name="T18" fmla="*/ 240 w 1349"/>
                <a:gd name="T19" fmla="*/ 255 h 1479"/>
                <a:gd name="T20" fmla="*/ 277 w 1349"/>
                <a:gd name="T21" fmla="*/ 261 h 1479"/>
                <a:gd name="T22" fmla="*/ 285 w 1349"/>
                <a:gd name="T23" fmla="*/ 162 h 1479"/>
                <a:gd name="T24" fmla="*/ 354 w 1349"/>
                <a:gd name="T25" fmla="*/ 83 h 1479"/>
                <a:gd name="T26" fmla="*/ 669 w 1349"/>
                <a:gd name="T27" fmla="*/ 18 h 1479"/>
                <a:gd name="T28" fmla="*/ 675 w 1349"/>
                <a:gd name="T29" fmla="*/ 0 h 1479"/>
                <a:gd name="T30" fmla="*/ 372 w 1349"/>
                <a:gd name="T31" fmla="*/ 53 h 1479"/>
                <a:gd name="T32" fmla="*/ 283 w 1349"/>
                <a:gd name="T33" fmla="*/ 126 h 1479"/>
                <a:gd name="T34" fmla="*/ 248 w 1349"/>
                <a:gd name="T35" fmla="*/ 203 h 1479"/>
                <a:gd name="T36" fmla="*/ 182 w 1349"/>
                <a:gd name="T37" fmla="*/ 312 h 1479"/>
                <a:gd name="T38" fmla="*/ 142 w 1349"/>
                <a:gd name="T39" fmla="*/ 434 h 1479"/>
                <a:gd name="T40" fmla="*/ 41 w 1349"/>
                <a:gd name="T41" fmla="*/ 477 h 1479"/>
                <a:gd name="T42" fmla="*/ 0 w 1349"/>
                <a:gd name="T43" fmla="*/ 612 h 1479"/>
                <a:gd name="T44" fmla="*/ 38 w 1349"/>
                <a:gd name="T45" fmla="*/ 696 h 1479"/>
                <a:gd name="T46" fmla="*/ 122 w 1349"/>
                <a:gd name="T47" fmla="*/ 699 h 1479"/>
                <a:gd name="T48" fmla="*/ 202 w 1349"/>
                <a:gd name="T49" fmla="*/ 740 h 1479"/>
                <a:gd name="T50" fmla="*/ 202 w 1349"/>
                <a:gd name="T51" fmla="*/ 740 h 147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49"/>
                <a:gd name="T79" fmla="*/ 0 h 1479"/>
                <a:gd name="T80" fmla="*/ 1349 w 1349"/>
                <a:gd name="T81" fmla="*/ 1479 h 147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49" h="1479">
                  <a:moveTo>
                    <a:pt x="404" y="1479"/>
                  </a:moveTo>
                  <a:lnTo>
                    <a:pt x="218" y="1340"/>
                  </a:lnTo>
                  <a:lnTo>
                    <a:pt x="87" y="1323"/>
                  </a:lnTo>
                  <a:lnTo>
                    <a:pt x="39" y="1173"/>
                  </a:lnTo>
                  <a:lnTo>
                    <a:pt x="104" y="1057"/>
                  </a:lnTo>
                  <a:lnTo>
                    <a:pt x="226" y="1006"/>
                  </a:lnTo>
                  <a:lnTo>
                    <a:pt x="167" y="975"/>
                  </a:lnTo>
                  <a:lnTo>
                    <a:pt x="351" y="896"/>
                  </a:lnTo>
                  <a:lnTo>
                    <a:pt x="404" y="694"/>
                  </a:lnTo>
                  <a:lnTo>
                    <a:pt x="479" y="510"/>
                  </a:lnTo>
                  <a:lnTo>
                    <a:pt x="553" y="521"/>
                  </a:lnTo>
                  <a:lnTo>
                    <a:pt x="570" y="323"/>
                  </a:lnTo>
                  <a:lnTo>
                    <a:pt x="707" y="166"/>
                  </a:lnTo>
                  <a:lnTo>
                    <a:pt x="1338" y="36"/>
                  </a:lnTo>
                  <a:lnTo>
                    <a:pt x="1349" y="0"/>
                  </a:lnTo>
                  <a:lnTo>
                    <a:pt x="743" y="105"/>
                  </a:lnTo>
                  <a:lnTo>
                    <a:pt x="566" y="251"/>
                  </a:lnTo>
                  <a:lnTo>
                    <a:pt x="496" y="405"/>
                  </a:lnTo>
                  <a:lnTo>
                    <a:pt x="363" y="624"/>
                  </a:lnTo>
                  <a:lnTo>
                    <a:pt x="283" y="867"/>
                  </a:lnTo>
                  <a:lnTo>
                    <a:pt x="81" y="953"/>
                  </a:lnTo>
                  <a:lnTo>
                    <a:pt x="0" y="1224"/>
                  </a:lnTo>
                  <a:lnTo>
                    <a:pt x="76" y="1392"/>
                  </a:lnTo>
                  <a:lnTo>
                    <a:pt x="243" y="1397"/>
                  </a:lnTo>
                  <a:lnTo>
                    <a:pt x="404" y="1479"/>
                  </a:lnTo>
                  <a:close/>
                </a:path>
              </a:pathLst>
            </a:custGeom>
            <a:solidFill>
              <a:srgbClr val="000000"/>
            </a:solidFill>
            <a:ln w="9525">
              <a:noFill/>
              <a:round/>
              <a:headEnd/>
              <a:tailEnd/>
            </a:ln>
          </p:spPr>
          <p:txBody>
            <a:bodyPr/>
            <a:lstStyle/>
            <a:p>
              <a:endParaRPr lang="id-ID"/>
            </a:p>
          </p:txBody>
        </p:sp>
        <p:sp>
          <p:nvSpPr>
            <p:cNvPr id="24655" name="Freeform 75"/>
            <p:cNvSpPr>
              <a:spLocks/>
            </p:cNvSpPr>
            <p:nvPr/>
          </p:nvSpPr>
          <p:spPr bwMode="auto">
            <a:xfrm>
              <a:off x="2436" y="2441"/>
              <a:ext cx="173" cy="591"/>
            </a:xfrm>
            <a:custGeom>
              <a:avLst/>
              <a:gdLst>
                <a:gd name="T0" fmla="*/ 28 w 346"/>
                <a:gd name="T1" fmla="*/ 588 h 1182"/>
                <a:gd name="T2" fmla="*/ 112 w 346"/>
                <a:gd name="T3" fmla="*/ 260 h 1182"/>
                <a:gd name="T4" fmla="*/ 173 w 346"/>
                <a:gd name="T5" fmla="*/ 11 h 1182"/>
                <a:gd name="T6" fmla="*/ 142 w 346"/>
                <a:gd name="T7" fmla="*/ 0 h 1182"/>
                <a:gd name="T8" fmla="*/ 55 w 346"/>
                <a:gd name="T9" fmla="*/ 418 h 1182"/>
                <a:gd name="T10" fmla="*/ 0 w 346"/>
                <a:gd name="T11" fmla="*/ 591 h 1182"/>
                <a:gd name="T12" fmla="*/ 28 w 346"/>
                <a:gd name="T13" fmla="*/ 588 h 1182"/>
                <a:gd name="T14" fmla="*/ 28 w 346"/>
                <a:gd name="T15" fmla="*/ 588 h 1182"/>
                <a:gd name="T16" fmla="*/ 0 60000 65536"/>
                <a:gd name="T17" fmla="*/ 0 60000 65536"/>
                <a:gd name="T18" fmla="*/ 0 60000 65536"/>
                <a:gd name="T19" fmla="*/ 0 60000 65536"/>
                <a:gd name="T20" fmla="*/ 0 60000 65536"/>
                <a:gd name="T21" fmla="*/ 0 60000 65536"/>
                <a:gd name="T22" fmla="*/ 0 60000 65536"/>
                <a:gd name="T23" fmla="*/ 0 60000 65536"/>
                <a:gd name="T24" fmla="*/ 0 w 346"/>
                <a:gd name="T25" fmla="*/ 0 h 1182"/>
                <a:gd name="T26" fmla="*/ 346 w 346"/>
                <a:gd name="T27" fmla="*/ 1182 h 118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46" h="1182">
                  <a:moveTo>
                    <a:pt x="57" y="1176"/>
                  </a:moveTo>
                  <a:lnTo>
                    <a:pt x="225" y="519"/>
                  </a:lnTo>
                  <a:lnTo>
                    <a:pt x="346" y="22"/>
                  </a:lnTo>
                  <a:lnTo>
                    <a:pt x="284" y="0"/>
                  </a:lnTo>
                  <a:lnTo>
                    <a:pt x="111" y="836"/>
                  </a:lnTo>
                  <a:lnTo>
                    <a:pt x="0" y="1182"/>
                  </a:lnTo>
                  <a:lnTo>
                    <a:pt x="57" y="1176"/>
                  </a:lnTo>
                  <a:close/>
                </a:path>
              </a:pathLst>
            </a:custGeom>
            <a:solidFill>
              <a:srgbClr val="000000"/>
            </a:solidFill>
            <a:ln w="9525">
              <a:noFill/>
              <a:round/>
              <a:headEnd/>
              <a:tailEnd/>
            </a:ln>
          </p:spPr>
          <p:txBody>
            <a:bodyPr/>
            <a:lstStyle/>
            <a:p>
              <a:endParaRPr lang="id-ID"/>
            </a:p>
          </p:txBody>
        </p:sp>
        <p:sp>
          <p:nvSpPr>
            <p:cNvPr id="24656" name="Freeform 76"/>
            <p:cNvSpPr>
              <a:spLocks/>
            </p:cNvSpPr>
            <p:nvPr/>
          </p:nvSpPr>
          <p:spPr bwMode="auto">
            <a:xfrm>
              <a:off x="2554" y="2842"/>
              <a:ext cx="514" cy="44"/>
            </a:xfrm>
            <a:custGeom>
              <a:avLst/>
              <a:gdLst>
                <a:gd name="T0" fmla="*/ 452 w 1028"/>
                <a:gd name="T1" fmla="*/ 0 h 87"/>
                <a:gd name="T2" fmla="*/ 300 w 1028"/>
                <a:gd name="T3" fmla="*/ 20 h 87"/>
                <a:gd name="T4" fmla="*/ 0 w 1028"/>
                <a:gd name="T5" fmla="*/ 5 h 87"/>
                <a:gd name="T6" fmla="*/ 179 w 1028"/>
                <a:gd name="T7" fmla="*/ 44 h 87"/>
                <a:gd name="T8" fmla="*/ 514 w 1028"/>
                <a:gd name="T9" fmla="*/ 16 h 87"/>
                <a:gd name="T10" fmla="*/ 452 w 1028"/>
                <a:gd name="T11" fmla="*/ 0 h 87"/>
                <a:gd name="T12" fmla="*/ 452 w 1028"/>
                <a:gd name="T13" fmla="*/ 0 h 87"/>
                <a:gd name="T14" fmla="*/ 0 60000 65536"/>
                <a:gd name="T15" fmla="*/ 0 60000 65536"/>
                <a:gd name="T16" fmla="*/ 0 60000 65536"/>
                <a:gd name="T17" fmla="*/ 0 60000 65536"/>
                <a:gd name="T18" fmla="*/ 0 60000 65536"/>
                <a:gd name="T19" fmla="*/ 0 60000 65536"/>
                <a:gd name="T20" fmla="*/ 0 60000 65536"/>
                <a:gd name="T21" fmla="*/ 0 w 1028"/>
                <a:gd name="T22" fmla="*/ 0 h 87"/>
                <a:gd name="T23" fmla="*/ 1028 w 1028"/>
                <a:gd name="T24" fmla="*/ 87 h 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8" h="87">
                  <a:moveTo>
                    <a:pt x="905" y="0"/>
                  </a:moveTo>
                  <a:lnTo>
                    <a:pt x="601" y="40"/>
                  </a:lnTo>
                  <a:lnTo>
                    <a:pt x="0" y="9"/>
                  </a:lnTo>
                  <a:lnTo>
                    <a:pt x="359" y="87"/>
                  </a:lnTo>
                  <a:lnTo>
                    <a:pt x="1028" y="32"/>
                  </a:lnTo>
                  <a:lnTo>
                    <a:pt x="905" y="0"/>
                  </a:lnTo>
                  <a:close/>
                </a:path>
              </a:pathLst>
            </a:custGeom>
            <a:solidFill>
              <a:srgbClr val="000000"/>
            </a:solidFill>
            <a:ln w="9525">
              <a:noFill/>
              <a:round/>
              <a:headEnd/>
              <a:tailEnd/>
            </a:ln>
          </p:spPr>
          <p:txBody>
            <a:bodyPr/>
            <a:lstStyle/>
            <a:p>
              <a:endParaRPr lang="id-ID"/>
            </a:p>
          </p:txBody>
        </p:sp>
        <p:sp>
          <p:nvSpPr>
            <p:cNvPr id="24657" name="Freeform 77"/>
            <p:cNvSpPr>
              <a:spLocks/>
            </p:cNvSpPr>
            <p:nvPr/>
          </p:nvSpPr>
          <p:spPr bwMode="auto">
            <a:xfrm>
              <a:off x="2779" y="2865"/>
              <a:ext cx="132" cy="93"/>
            </a:xfrm>
            <a:custGeom>
              <a:avLst/>
              <a:gdLst>
                <a:gd name="T0" fmla="*/ 117 w 264"/>
                <a:gd name="T1" fmla="*/ 0 h 187"/>
                <a:gd name="T2" fmla="*/ 132 w 264"/>
                <a:gd name="T3" fmla="*/ 72 h 187"/>
                <a:gd name="T4" fmla="*/ 57 w 264"/>
                <a:gd name="T5" fmla="*/ 93 h 187"/>
                <a:gd name="T6" fmla="*/ 5 w 264"/>
                <a:gd name="T7" fmla="*/ 84 h 187"/>
                <a:gd name="T8" fmla="*/ 0 w 264"/>
                <a:gd name="T9" fmla="*/ 0 h 187"/>
                <a:gd name="T10" fmla="*/ 19 w 264"/>
                <a:gd name="T11" fmla="*/ 58 h 187"/>
                <a:gd name="T12" fmla="*/ 75 w 264"/>
                <a:gd name="T13" fmla="*/ 61 h 187"/>
                <a:gd name="T14" fmla="*/ 34 w 264"/>
                <a:gd name="T15" fmla="*/ 47 h 187"/>
                <a:gd name="T16" fmla="*/ 34 w 264"/>
                <a:gd name="T17" fmla="*/ 0 h 187"/>
                <a:gd name="T18" fmla="*/ 75 w 264"/>
                <a:gd name="T19" fmla="*/ 0 h 187"/>
                <a:gd name="T20" fmla="*/ 103 w 264"/>
                <a:gd name="T21" fmla="*/ 61 h 187"/>
                <a:gd name="T22" fmla="*/ 103 w 264"/>
                <a:gd name="T23" fmla="*/ 3 h 187"/>
                <a:gd name="T24" fmla="*/ 117 w 264"/>
                <a:gd name="T25" fmla="*/ 0 h 187"/>
                <a:gd name="T26" fmla="*/ 117 w 264"/>
                <a:gd name="T27" fmla="*/ 0 h 18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64"/>
                <a:gd name="T43" fmla="*/ 0 h 187"/>
                <a:gd name="T44" fmla="*/ 264 w 264"/>
                <a:gd name="T45" fmla="*/ 187 h 18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64" h="187">
                  <a:moveTo>
                    <a:pt x="235" y="0"/>
                  </a:moveTo>
                  <a:lnTo>
                    <a:pt x="264" y="145"/>
                  </a:lnTo>
                  <a:lnTo>
                    <a:pt x="114" y="187"/>
                  </a:lnTo>
                  <a:lnTo>
                    <a:pt x="11" y="168"/>
                  </a:lnTo>
                  <a:lnTo>
                    <a:pt x="0" y="0"/>
                  </a:lnTo>
                  <a:lnTo>
                    <a:pt x="39" y="116"/>
                  </a:lnTo>
                  <a:lnTo>
                    <a:pt x="150" y="122"/>
                  </a:lnTo>
                  <a:lnTo>
                    <a:pt x="68" y="94"/>
                  </a:lnTo>
                  <a:lnTo>
                    <a:pt x="68" y="0"/>
                  </a:lnTo>
                  <a:lnTo>
                    <a:pt x="150" y="0"/>
                  </a:lnTo>
                  <a:lnTo>
                    <a:pt x="207" y="122"/>
                  </a:lnTo>
                  <a:lnTo>
                    <a:pt x="207" y="6"/>
                  </a:lnTo>
                  <a:lnTo>
                    <a:pt x="235" y="0"/>
                  </a:lnTo>
                  <a:close/>
                </a:path>
              </a:pathLst>
            </a:custGeom>
            <a:solidFill>
              <a:srgbClr val="000000"/>
            </a:solidFill>
            <a:ln w="9525">
              <a:noFill/>
              <a:round/>
              <a:headEnd/>
              <a:tailEnd/>
            </a:ln>
          </p:spPr>
          <p:txBody>
            <a:bodyPr/>
            <a:lstStyle/>
            <a:p>
              <a:endParaRPr lang="id-ID"/>
            </a:p>
          </p:txBody>
        </p:sp>
        <p:sp>
          <p:nvSpPr>
            <p:cNvPr id="24658" name="Freeform 78"/>
            <p:cNvSpPr>
              <a:spLocks/>
            </p:cNvSpPr>
            <p:nvPr/>
          </p:nvSpPr>
          <p:spPr bwMode="auto">
            <a:xfrm>
              <a:off x="2617" y="2923"/>
              <a:ext cx="490" cy="63"/>
            </a:xfrm>
            <a:custGeom>
              <a:avLst/>
              <a:gdLst>
                <a:gd name="T0" fmla="*/ 490 w 979"/>
                <a:gd name="T1" fmla="*/ 6 h 126"/>
                <a:gd name="T2" fmla="*/ 490 w 979"/>
                <a:gd name="T3" fmla="*/ 63 h 126"/>
                <a:gd name="T4" fmla="*/ 0 w 979"/>
                <a:gd name="T5" fmla="*/ 0 h 126"/>
                <a:gd name="T6" fmla="*/ 490 w 979"/>
                <a:gd name="T7" fmla="*/ 6 h 126"/>
                <a:gd name="T8" fmla="*/ 490 w 979"/>
                <a:gd name="T9" fmla="*/ 6 h 126"/>
                <a:gd name="T10" fmla="*/ 0 60000 65536"/>
                <a:gd name="T11" fmla="*/ 0 60000 65536"/>
                <a:gd name="T12" fmla="*/ 0 60000 65536"/>
                <a:gd name="T13" fmla="*/ 0 60000 65536"/>
                <a:gd name="T14" fmla="*/ 0 60000 65536"/>
                <a:gd name="T15" fmla="*/ 0 w 979"/>
                <a:gd name="T16" fmla="*/ 0 h 126"/>
                <a:gd name="T17" fmla="*/ 979 w 979"/>
                <a:gd name="T18" fmla="*/ 126 h 126"/>
              </a:gdLst>
              <a:ahLst/>
              <a:cxnLst>
                <a:cxn ang="T10">
                  <a:pos x="T0" y="T1"/>
                </a:cxn>
                <a:cxn ang="T11">
                  <a:pos x="T2" y="T3"/>
                </a:cxn>
                <a:cxn ang="T12">
                  <a:pos x="T4" y="T5"/>
                </a:cxn>
                <a:cxn ang="T13">
                  <a:pos x="T6" y="T7"/>
                </a:cxn>
                <a:cxn ang="T14">
                  <a:pos x="T8" y="T9"/>
                </a:cxn>
              </a:cxnLst>
              <a:rect l="T15" t="T16" r="T17" b="T18"/>
              <a:pathLst>
                <a:path w="979" h="126">
                  <a:moveTo>
                    <a:pt x="979" y="12"/>
                  </a:moveTo>
                  <a:lnTo>
                    <a:pt x="979" y="126"/>
                  </a:lnTo>
                  <a:lnTo>
                    <a:pt x="0" y="0"/>
                  </a:lnTo>
                  <a:lnTo>
                    <a:pt x="979" y="12"/>
                  </a:lnTo>
                  <a:close/>
                </a:path>
              </a:pathLst>
            </a:custGeom>
            <a:solidFill>
              <a:srgbClr val="000000"/>
            </a:solidFill>
            <a:ln w="9525">
              <a:noFill/>
              <a:round/>
              <a:headEnd/>
              <a:tailEnd/>
            </a:ln>
          </p:spPr>
          <p:txBody>
            <a:bodyPr/>
            <a:lstStyle/>
            <a:p>
              <a:endParaRPr lang="id-ID"/>
            </a:p>
          </p:txBody>
        </p:sp>
        <p:sp>
          <p:nvSpPr>
            <p:cNvPr id="24659" name="Freeform 79"/>
            <p:cNvSpPr>
              <a:spLocks/>
            </p:cNvSpPr>
            <p:nvPr/>
          </p:nvSpPr>
          <p:spPr bwMode="auto">
            <a:xfrm>
              <a:off x="2172" y="2819"/>
              <a:ext cx="157" cy="139"/>
            </a:xfrm>
            <a:custGeom>
              <a:avLst/>
              <a:gdLst>
                <a:gd name="T0" fmla="*/ 151 w 313"/>
                <a:gd name="T1" fmla="*/ 139 h 280"/>
                <a:gd name="T2" fmla="*/ 111 w 313"/>
                <a:gd name="T3" fmla="*/ 94 h 280"/>
                <a:gd name="T4" fmla="*/ 73 w 313"/>
                <a:gd name="T5" fmla="*/ 71 h 280"/>
                <a:gd name="T6" fmla="*/ 41 w 313"/>
                <a:gd name="T7" fmla="*/ 26 h 280"/>
                <a:gd name="T8" fmla="*/ 0 w 313"/>
                <a:gd name="T9" fmla="*/ 0 h 280"/>
                <a:gd name="T10" fmla="*/ 40 w 313"/>
                <a:gd name="T11" fmla="*/ 12 h 280"/>
                <a:gd name="T12" fmla="*/ 83 w 313"/>
                <a:gd name="T13" fmla="*/ 62 h 280"/>
                <a:gd name="T14" fmla="*/ 135 w 313"/>
                <a:gd name="T15" fmla="*/ 98 h 280"/>
                <a:gd name="T16" fmla="*/ 157 w 313"/>
                <a:gd name="T17" fmla="*/ 128 h 280"/>
                <a:gd name="T18" fmla="*/ 151 w 313"/>
                <a:gd name="T19" fmla="*/ 139 h 280"/>
                <a:gd name="T20" fmla="*/ 151 w 313"/>
                <a:gd name="T21" fmla="*/ 139 h 2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13"/>
                <a:gd name="T34" fmla="*/ 0 h 280"/>
                <a:gd name="T35" fmla="*/ 313 w 313"/>
                <a:gd name="T36" fmla="*/ 280 h 28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13" h="280">
                  <a:moveTo>
                    <a:pt x="302" y="280"/>
                  </a:moveTo>
                  <a:lnTo>
                    <a:pt x="222" y="190"/>
                  </a:lnTo>
                  <a:lnTo>
                    <a:pt x="146" y="143"/>
                  </a:lnTo>
                  <a:lnTo>
                    <a:pt x="81" y="52"/>
                  </a:lnTo>
                  <a:lnTo>
                    <a:pt x="0" y="0"/>
                  </a:lnTo>
                  <a:lnTo>
                    <a:pt x="80" y="25"/>
                  </a:lnTo>
                  <a:lnTo>
                    <a:pt x="165" y="124"/>
                  </a:lnTo>
                  <a:lnTo>
                    <a:pt x="270" y="198"/>
                  </a:lnTo>
                  <a:lnTo>
                    <a:pt x="313" y="257"/>
                  </a:lnTo>
                  <a:lnTo>
                    <a:pt x="302" y="280"/>
                  </a:lnTo>
                  <a:close/>
                </a:path>
              </a:pathLst>
            </a:custGeom>
            <a:solidFill>
              <a:srgbClr val="000000"/>
            </a:solidFill>
            <a:ln w="9525">
              <a:noFill/>
              <a:round/>
              <a:headEnd/>
              <a:tailEnd/>
            </a:ln>
          </p:spPr>
          <p:txBody>
            <a:bodyPr/>
            <a:lstStyle/>
            <a:p>
              <a:endParaRPr lang="id-ID"/>
            </a:p>
          </p:txBody>
        </p:sp>
        <p:sp>
          <p:nvSpPr>
            <p:cNvPr id="24660" name="Freeform 80"/>
            <p:cNvSpPr>
              <a:spLocks/>
            </p:cNvSpPr>
            <p:nvPr/>
          </p:nvSpPr>
          <p:spPr bwMode="auto">
            <a:xfrm>
              <a:off x="2188" y="2917"/>
              <a:ext cx="135" cy="68"/>
            </a:xfrm>
            <a:custGeom>
              <a:avLst/>
              <a:gdLst>
                <a:gd name="T0" fmla="*/ 111 w 270"/>
                <a:gd name="T1" fmla="*/ 45 h 135"/>
                <a:gd name="T2" fmla="*/ 85 w 270"/>
                <a:gd name="T3" fmla="*/ 40 h 135"/>
                <a:gd name="T4" fmla="*/ 37 w 270"/>
                <a:gd name="T5" fmla="*/ 9 h 135"/>
                <a:gd name="T6" fmla="*/ 47 w 270"/>
                <a:gd name="T7" fmla="*/ 24 h 135"/>
                <a:gd name="T8" fmla="*/ 0 w 270"/>
                <a:gd name="T9" fmla="*/ 6 h 135"/>
                <a:gd name="T10" fmla="*/ 44 w 270"/>
                <a:gd name="T11" fmla="*/ 37 h 135"/>
                <a:gd name="T12" fmla="*/ 33 w 270"/>
                <a:gd name="T13" fmla="*/ 54 h 135"/>
                <a:gd name="T14" fmla="*/ 77 w 270"/>
                <a:gd name="T15" fmla="*/ 54 h 135"/>
                <a:gd name="T16" fmla="*/ 121 w 270"/>
                <a:gd name="T17" fmla="*/ 68 h 135"/>
                <a:gd name="T18" fmla="*/ 135 w 270"/>
                <a:gd name="T19" fmla="*/ 38 h 135"/>
                <a:gd name="T20" fmla="*/ 111 w 270"/>
                <a:gd name="T21" fmla="*/ 0 h 135"/>
                <a:gd name="T22" fmla="*/ 121 w 270"/>
                <a:gd name="T23" fmla="*/ 36 h 135"/>
                <a:gd name="T24" fmla="*/ 111 w 270"/>
                <a:gd name="T25" fmla="*/ 45 h 135"/>
                <a:gd name="T26" fmla="*/ 111 w 270"/>
                <a:gd name="T27" fmla="*/ 45 h 13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70"/>
                <a:gd name="T43" fmla="*/ 0 h 135"/>
                <a:gd name="T44" fmla="*/ 270 w 270"/>
                <a:gd name="T45" fmla="*/ 135 h 13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70" h="135">
                  <a:moveTo>
                    <a:pt x="223" y="89"/>
                  </a:moveTo>
                  <a:lnTo>
                    <a:pt x="171" y="80"/>
                  </a:lnTo>
                  <a:lnTo>
                    <a:pt x="74" y="17"/>
                  </a:lnTo>
                  <a:lnTo>
                    <a:pt x="95" y="47"/>
                  </a:lnTo>
                  <a:lnTo>
                    <a:pt x="0" y="11"/>
                  </a:lnTo>
                  <a:lnTo>
                    <a:pt x="88" y="74"/>
                  </a:lnTo>
                  <a:lnTo>
                    <a:pt x="65" y="108"/>
                  </a:lnTo>
                  <a:lnTo>
                    <a:pt x="154" y="108"/>
                  </a:lnTo>
                  <a:lnTo>
                    <a:pt x="243" y="135"/>
                  </a:lnTo>
                  <a:lnTo>
                    <a:pt x="270" y="76"/>
                  </a:lnTo>
                  <a:lnTo>
                    <a:pt x="223" y="0"/>
                  </a:lnTo>
                  <a:lnTo>
                    <a:pt x="242" y="72"/>
                  </a:lnTo>
                  <a:lnTo>
                    <a:pt x="223" y="89"/>
                  </a:lnTo>
                  <a:close/>
                </a:path>
              </a:pathLst>
            </a:custGeom>
            <a:solidFill>
              <a:srgbClr val="000000"/>
            </a:solidFill>
            <a:ln w="9525">
              <a:noFill/>
              <a:round/>
              <a:headEnd/>
              <a:tailEnd/>
            </a:ln>
          </p:spPr>
          <p:txBody>
            <a:bodyPr/>
            <a:lstStyle/>
            <a:p>
              <a:endParaRPr lang="id-ID"/>
            </a:p>
          </p:txBody>
        </p:sp>
        <p:sp>
          <p:nvSpPr>
            <p:cNvPr id="24661" name="Freeform 81"/>
            <p:cNvSpPr>
              <a:spLocks/>
            </p:cNvSpPr>
            <p:nvPr/>
          </p:nvSpPr>
          <p:spPr bwMode="auto">
            <a:xfrm>
              <a:off x="3006" y="2112"/>
              <a:ext cx="220" cy="23"/>
            </a:xfrm>
            <a:custGeom>
              <a:avLst/>
              <a:gdLst>
                <a:gd name="T0" fmla="*/ 220 w 439"/>
                <a:gd name="T1" fmla="*/ 19 h 48"/>
                <a:gd name="T2" fmla="*/ 0 w 439"/>
                <a:gd name="T3" fmla="*/ 23 h 48"/>
                <a:gd name="T4" fmla="*/ 71 w 439"/>
                <a:gd name="T5" fmla="*/ 0 h 48"/>
                <a:gd name="T6" fmla="*/ 220 w 439"/>
                <a:gd name="T7" fmla="*/ 19 h 48"/>
                <a:gd name="T8" fmla="*/ 220 w 439"/>
                <a:gd name="T9" fmla="*/ 19 h 48"/>
                <a:gd name="T10" fmla="*/ 0 60000 65536"/>
                <a:gd name="T11" fmla="*/ 0 60000 65536"/>
                <a:gd name="T12" fmla="*/ 0 60000 65536"/>
                <a:gd name="T13" fmla="*/ 0 60000 65536"/>
                <a:gd name="T14" fmla="*/ 0 60000 65536"/>
                <a:gd name="T15" fmla="*/ 0 w 439"/>
                <a:gd name="T16" fmla="*/ 0 h 48"/>
                <a:gd name="T17" fmla="*/ 439 w 439"/>
                <a:gd name="T18" fmla="*/ 48 h 48"/>
              </a:gdLst>
              <a:ahLst/>
              <a:cxnLst>
                <a:cxn ang="T10">
                  <a:pos x="T0" y="T1"/>
                </a:cxn>
                <a:cxn ang="T11">
                  <a:pos x="T2" y="T3"/>
                </a:cxn>
                <a:cxn ang="T12">
                  <a:pos x="T4" y="T5"/>
                </a:cxn>
                <a:cxn ang="T13">
                  <a:pos x="T6" y="T7"/>
                </a:cxn>
                <a:cxn ang="T14">
                  <a:pos x="T8" y="T9"/>
                </a:cxn>
              </a:cxnLst>
              <a:rect l="T15" t="T16" r="T17" b="T18"/>
              <a:pathLst>
                <a:path w="439" h="48">
                  <a:moveTo>
                    <a:pt x="439" y="40"/>
                  </a:moveTo>
                  <a:lnTo>
                    <a:pt x="0" y="48"/>
                  </a:lnTo>
                  <a:lnTo>
                    <a:pt x="141" y="0"/>
                  </a:lnTo>
                  <a:lnTo>
                    <a:pt x="439" y="40"/>
                  </a:lnTo>
                  <a:close/>
                </a:path>
              </a:pathLst>
            </a:custGeom>
            <a:solidFill>
              <a:srgbClr val="000000"/>
            </a:solidFill>
            <a:ln w="9525">
              <a:noFill/>
              <a:round/>
              <a:headEnd/>
              <a:tailEnd/>
            </a:ln>
          </p:spPr>
          <p:txBody>
            <a:bodyPr/>
            <a:lstStyle/>
            <a:p>
              <a:endParaRPr lang="id-ID"/>
            </a:p>
          </p:txBody>
        </p:sp>
        <p:sp>
          <p:nvSpPr>
            <p:cNvPr id="24662" name="Freeform 82"/>
            <p:cNvSpPr>
              <a:spLocks/>
            </p:cNvSpPr>
            <p:nvPr/>
          </p:nvSpPr>
          <p:spPr bwMode="auto">
            <a:xfrm>
              <a:off x="3092" y="2167"/>
              <a:ext cx="137" cy="262"/>
            </a:xfrm>
            <a:custGeom>
              <a:avLst/>
              <a:gdLst>
                <a:gd name="T0" fmla="*/ 137 w 274"/>
                <a:gd name="T1" fmla="*/ 0 h 525"/>
                <a:gd name="T2" fmla="*/ 133 w 274"/>
                <a:gd name="T3" fmla="*/ 144 h 525"/>
                <a:gd name="T4" fmla="*/ 90 w 274"/>
                <a:gd name="T5" fmla="*/ 262 h 525"/>
                <a:gd name="T6" fmla="*/ 0 w 274"/>
                <a:gd name="T7" fmla="*/ 219 h 525"/>
                <a:gd name="T8" fmla="*/ 81 w 274"/>
                <a:gd name="T9" fmla="*/ 223 h 525"/>
                <a:gd name="T10" fmla="*/ 137 w 274"/>
                <a:gd name="T11" fmla="*/ 0 h 525"/>
                <a:gd name="T12" fmla="*/ 137 w 274"/>
                <a:gd name="T13" fmla="*/ 0 h 525"/>
                <a:gd name="T14" fmla="*/ 0 60000 65536"/>
                <a:gd name="T15" fmla="*/ 0 60000 65536"/>
                <a:gd name="T16" fmla="*/ 0 60000 65536"/>
                <a:gd name="T17" fmla="*/ 0 60000 65536"/>
                <a:gd name="T18" fmla="*/ 0 60000 65536"/>
                <a:gd name="T19" fmla="*/ 0 60000 65536"/>
                <a:gd name="T20" fmla="*/ 0 60000 65536"/>
                <a:gd name="T21" fmla="*/ 0 w 274"/>
                <a:gd name="T22" fmla="*/ 0 h 525"/>
                <a:gd name="T23" fmla="*/ 274 w 274"/>
                <a:gd name="T24" fmla="*/ 525 h 5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4" h="525">
                  <a:moveTo>
                    <a:pt x="274" y="0"/>
                  </a:moveTo>
                  <a:lnTo>
                    <a:pt x="266" y="289"/>
                  </a:lnTo>
                  <a:lnTo>
                    <a:pt x="180" y="525"/>
                  </a:lnTo>
                  <a:lnTo>
                    <a:pt x="0" y="439"/>
                  </a:lnTo>
                  <a:lnTo>
                    <a:pt x="163" y="447"/>
                  </a:lnTo>
                  <a:lnTo>
                    <a:pt x="274" y="0"/>
                  </a:lnTo>
                  <a:close/>
                </a:path>
              </a:pathLst>
            </a:custGeom>
            <a:solidFill>
              <a:srgbClr val="000000"/>
            </a:solidFill>
            <a:ln w="9525">
              <a:noFill/>
              <a:round/>
              <a:headEnd/>
              <a:tailEnd/>
            </a:ln>
          </p:spPr>
          <p:txBody>
            <a:bodyPr/>
            <a:lstStyle/>
            <a:p>
              <a:endParaRPr lang="id-ID"/>
            </a:p>
          </p:txBody>
        </p:sp>
        <p:sp>
          <p:nvSpPr>
            <p:cNvPr id="24663" name="Freeform 83"/>
            <p:cNvSpPr>
              <a:spLocks/>
            </p:cNvSpPr>
            <p:nvPr/>
          </p:nvSpPr>
          <p:spPr bwMode="auto">
            <a:xfrm>
              <a:off x="2505" y="2095"/>
              <a:ext cx="246" cy="264"/>
            </a:xfrm>
            <a:custGeom>
              <a:avLst/>
              <a:gdLst>
                <a:gd name="T0" fmla="*/ 246 w 492"/>
                <a:gd name="T1" fmla="*/ 264 h 526"/>
                <a:gd name="T2" fmla="*/ 93 w 492"/>
                <a:gd name="T3" fmla="*/ 248 h 526"/>
                <a:gd name="T4" fmla="*/ 0 w 492"/>
                <a:gd name="T5" fmla="*/ 94 h 526"/>
                <a:gd name="T6" fmla="*/ 3 w 492"/>
                <a:gd name="T7" fmla="*/ 0 h 526"/>
                <a:gd name="T8" fmla="*/ 132 w 492"/>
                <a:gd name="T9" fmla="*/ 51 h 526"/>
                <a:gd name="T10" fmla="*/ 47 w 492"/>
                <a:gd name="T11" fmla="*/ 48 h 526"/>
                <a:gd name="T12" fmla="*/ 110 w 492"/>
                <a:gd name="T13" fmla="*/ 216 h 526"/>
                <a:gd name="T14" fmla="*/ 246 w 492"/>
                <a:gd name="T15" fmla="*/ 264 h 526"/>
                <a:gd name="T16" fmla="*/ 246 w 492"/>
                <a:gd name="T17" fmla="*/ 264 h 5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92"/>
                <a:gd name="T28" fmla="*/ 0 h 526"/>
                <a:gd name="T29" fmla="*/ 492 w 492"/>
                <a:gd name="T30" fmla="*/ 526 h 52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92" h="526">
                  <a:moveTo>
                    <a:pt x="492" y="526"/>
                  </a:moveTo>
                  <a:lnTo>
                    <a:pt x="186" y="494"/>
                  </a:lnTo>
                  <a:lnTo>
                    <a:pt x="0" y="188"/>
                  </a:lnTo>
                  <a:lnTo>
                    <a:pt x="6" y="0"/>
                  </a:lnTo>
                  <a:lnTo>
                    <a:pt x="264" y="102"/>
                  </a:lnTo>
                  <a:lnTo>
                    <a:pt x="93" y="95"/>
                  </a:lnTo>
                  <a:lnTo>
                    <a:pt x="219" y="431"/>
                  </a:lnTo>
                  <a:lnTo>
                    <a:pt x="492" y="526"/>
                  </a:lnTo>
                  <a:close/>
                </a:path>
              </a:pathLst>
            </a:custGeom>
            <a:solidFill>
              <a:srgbClr val="000000"/>
            </a:solidFill>
            <a:ln w="9525">
              <a:noFill/>
              <a:round/>
              <a:headEnd/>
              <a:tailEnd/>
            </a:ln>
          </p:spPr>
          <p:txBody>
            <a:bodyPr/>
            <a:lstStyle/>
            <a:p>
              <a:endParaRPr lang="id-ID"/>
            </a:p>
          </p:txBody>
        </p:sp>
        <p:sp>
          <p:nvSpPr>
            <p:cNvPr id="24664" name="Freeform 84"/>
            <p:cNvSpPr>
              <a:spLocks/>
            </p:cNvSpPr>
            <p:nvPr/>
          </p:nvSpPr>
          <p:spPr bwMode="auto">
            <a:xfrm>
              <a:off x="2727" y="1942"/>
              <a:ext cx="48" cy="212"/>
            </a:xfrm>
            <a:custGeom>
              <a:avLst/>
              <a:gdLst>
                <a:gd name="T0" fmla="*/ 44 w 95"/>
                <a:gd name="T1" fmla="*/ 197 h 424"/>
                <a:gd name="T2" fmla="*/ 0 w 95"/>
                <a:gd name="T3" fmla="*/ 212 h 424"/>
                <a:gd name="T4" fmla="*/ 24 w 95"/>
                <a:gd name="T5" fmla="*/ 117 h 424"/>
                <a:gd name="T6" fmla="*/ 48 w 95"/>
                <a:gd name="T7" fmla="*/ 0 h 424"/>
                <a:gd name="T8" fmla="*/ 44 w 95"/>
                <a:gd name="T9" fmla="*/ 138 h 424"/>
                <a:gd name="T10" fmla="*/ 44 w 95"/>
                <a:gd name="T11" fmla="*/ 197 h 424"/>
                <a:gd name="T12" fmla="*/ 44 w 95"/>
                <a:gd name="T13" fmla="*/ 197 h 424"/>
                <a:gd name="T14" fmla="*/ 0 60000 65536"/>
                <a:gd name="T15" fmla="*/ 0 60000 65536"/>
                <a:gd name="T16" fmla="*/ 0 60000 65536"/>
                <a:gd name="T17" fmla="*/ 0 60000 65536"/>
                <a:gd name="T18" fmla="*/ 0 60000 65536"/>
                <a:gd name="T19" fmla="*/ 0 60000 65536"/>
                <a:gd name="T20" fmla="*/ 0 60000 65536"/>
                <a:gd name="T21" fmla="*/ 0 w 95"/>
                <a:gd name="T22" fmla="*/ 0 h 424"/>
                <a:gd name="T23" fmla="*/ 95 w 95"/>
                <a:gd name="T24" fmla="*/ 424 h 4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5" h="424">
                  <a:moveTo>
                    <a:pt x="87" y="393"/>
                  </a:moveTo>
                  <a:lnTo>
                    <a:pt x="0" y="424"/>
                  </a:lnTo>
                  <a:lnTo>
                    <a:pt x="47" y="235"/>
                  </a:lnTo>
                  <a:lnTo>
                    <a:pt x="95" y="0"/>
                  </a:lnTo>
                  <a:lnTo>
                    <a:pt x="87" y="275"/>
                  </a:lnTo>
                  <a:lnTo>
                    <a:pt x="87" y="393"/>
                  </a:lnTo>
                  <a:close/>
                </a:path>
              </a:pathLst>
            </a:custGeom>
            <a:solidFill>
              <a:srgbClr val="000000"/>
            </a:solidFill>
            <a:ln w="9525">
              <a:noFill/>
              <a:round/>
              <a:headEnd/>
              <a:tailEnd/>
            </a:ln>
          </p:spPr>
          <p:txBody>
            <a:bodyPr/>
            <a:lstStyle/>
            <a:p>
              <a:endParaRPr lang="id-ID"/>
            </a:p>
          </p:txBody>
        </p:sp>
        <p:sp>
          <p:nvSpPr>
            <p:cNvPr id="24665" name="Freeform 85"/>
            <p:cNvSpPr>
              <a:spLocks/>
            </p:cNvSpPr>
            <p:nvPr/>
          </p:nvSpPr>
          <p:spPr bwMode="auto">
            <a:xfrm>
              <a:off x="2301" y="1825"/>
              <a:ext cx="215" cy="443"/>
            </a:xfrm>
            <a:custGeom>
              <a:avLst/>
              <a:gdLst>
                <a:gd name="T0" fmla="*/ 171 w 432"/>
                <a:gd name="T1" fmla="*/ 0 h 886"/>
                <a:gd name="T2" fmla="*/ 215 w 432"/>
                <a:gd name="T3" fmla="*/ 121 h 886"/>
                <a:gd name="T4" fmla="*/ 211 w 432"/>
                <a:gd name="T5" fmla="*/ 274 h 886"/>
                <a:gd name="T6" fmla="*/ 215 w 432"/>
                <a:gd name="T7" fmla="*/ 443 h 886"/>
                <a:gd name="T8" fmla="*/ 149 w 432"/>
                <a:gd name="T9" fmla="*/ 416 h 886"/>
                <a:gd name="T10" fmla="*/ 0 w 432"/>
                <a:gd name="T11" fmla="*/ 376 h 886"/>
                <a:gd name="T12" fmla="*/ 129 w 432"/>
                <a:gd name="T13" fmla="*/ 364 h 886"/>
                <a:gd name="T14" fmla="*/ 98 w 432"/>
                <a:gd name="T15" fmla="*/ 259 h 886"/>
                <a:gd name="T16" fmla="*/ 164 w 432"/>
                <a:gd name="T17" fmla="*/ 329 h 886"/>
                <a:gd name="T18" fmla="*/ 149 w 432"/>
                <a:gd name="T19" fmla="*/ 223 h 886"/>
                <a:gd name="T20" fmla="*/ 113 w 432"/>
                <a:gd name="T21" fmla="*/ 141 h 886"/>
                <a:gd name="T22" fmla="*/ 164 w 432"/>
                <a:gd name="T23" fmla="*/ 181 h 886"/>
                <a:gd name="T24" fmla="*/ 168 w 432"/>
                <a:gd name="T25" fmla="*/ 94 h 886"/>
                <a:gd name="T26" fmla="*/ 169 w 432"/>
                <a:gd name="T27" fmla="*/ 14 h 886"/>
                <a:gd name="T28" fmla="*/ 171 w 432"/>
                <a:gd name="T29" fmla="*/ 0 h 886"/>
                <a:gd name="T30" fmla="*/ 171 w 432"/>
                <a:gd name="T31" fmla="*/ 0 h 88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32"/>
                <a:gd name="T49" fmla="*/ 0 h 886"/>
                <a:gd name="T50" fmla="*/ 432 w 432"/>
                <a:gd name="T51" fmla="*/ 886 h 88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32" h="886">
                  <a:moveTo>
                    <a:pt x="344" y="0"/>
                  </a:moveTo>
                  <a:lnTo>
                    <a:pt x="432" y="243"/>
                  </a:lnTo>
                  <a:lnTo>
                    <a:pt x="424" y="547"/>
                  </a:lnTo>
                  <a:lnTo>
                    <a:pt x="432" y="886"/>
                  </a:lnTo>
                  <a:lnTo>
                    <a:pt x="299" y="831"/>
                  </a:lnTo>
                  <a:lnTo>
                    <a:pt x="0" y="751"/>
                  </a:lnTo>
                  <a:lnTo>
                    <a:pt x="259" y="728"/>
                  </a:lnTo>
                  <a:lnTo>
                    <a:pt x="196" y="517"/>
                  </a:lnTo>
                  <a:lnTo>
                    <a:pt x="329" y="658"/>
                  </a:lnTo>
                  <a:lnTo>
                    <a:pt x="299" y="447"/>
                  </a:lnTo>
                  <a:lnTo>
                    <a:pt x="228" y="281"/>
                  </a:lnTo>
                  <a:lnTo>
                    <a:pt x="329" y="361"/>
                  </a:lnTo>
                  <a:lnTo>
                    <a:pt x="337" y="188"/>
                  </a:lnTo>
                  <a:lnTo>
                    <a:pt x="339" y="28"/>
                  </a:lnTo>
                  <a:lnTo>
                    <a:pt x="344" y="0"/>
                  </a:lnTo>
                  <a:close/>
                </a:path>
              </a:pathLst>
            </a:custGeom>
            <a:solidFill>
              <a:srgbClr val="000000"/>
            </a:solidFill>
            <a:ln w="9525">
              <a:noFill/>
              <a:round/>
              <a:headEnd/>
              <a:tailEnd/>
            </a:ln>
          </p:spPr>
          <p:txBody>
            <a:bodyPr/>
            <a:lstStyle/>
            <a:p>
              <a:endParaRPr lang="id-ID"/>
            </a:p>
          </p:txBody>
        </p:sp>
        <p:sp>
          <p:nvSpPr>
            <p:cNvPr id="24666" name="Freeform 86"/>
            <p:cNvSpPr>
              <a:spLocks/>
            </p:cNvSpPr>
            <p:nvPr/>
          </p:nvSpPr>
          <p:spPr bwMode="auto">
            <a:xfrm>
              <a:off x="3006" y="1622"/>
              <a:ext cx="109" cy="239"/>
            </a:xfrm>
            <a:custGeom>
              <a:avLst/>
              <a:gdLst>
                <a:gd name="T0" fmla="*/ 82 w 218"/>
                <a:gd name="T1" fmla="*/ 55 h 477"/>
                <a:gd name="T2" fmla="*/ 109 w 218"/>
                <a:gd name="T3" fmla="*/ 86 h 477"/>
                <a:gd name="T4" fmla="*/ 0 w 218"/>
                <a:gd name="T5" fmla="*/ 239 h 477"/>
                <a:gd name="T6" fmla="*/ 79 w 218"/>
                <a:gd name="T7" fmla="*/ 83 h 477"/>
                <a:gd name="T8" fmla="*/ 48 w 218"/>
                <a:gd name="T9" fmla="*/ 0 h 477"/>
                <a:gd name="T10" fmla="*/ 82 w 218"/>
                <a:gd name="T11" fmla="*/ 55 h 477"/>
                <a:gd name="T12" fmla="*/ 82 w 218"/>
                <a:gd name="T13" fmla="*/ 55 h 477"/>
                <a:gd name="T14" fmla="*/ 0 60000 65536"/>
                <a:gd name="T15" fmla="*/ 0 60000 65536"/>
                <a:gd name="T16" fmla="*/ 0 60000 65536"/>
                <a:gd name="T17" fmla="*/ 0 60000 65536"/>
                <a:gd name="T18" fmla="*/ 0 60000 65536"/>
                <a:gd name="T19" fmla="*/ 0 60000 65536"/>
                <a:gd name="T20" fmla="*/ 0 60000 65536"/>
                <a:gd name="T21" fmla="*/ 0 w 218"/>
                <a:gd name="T22" fmla="*/ 0 h 477"/>
                <a:gd name="T23" fmla="*/ 218 w 218"/>
                <a:gd name="T24" fmla="*/ 477 h 47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8" h="477">
                  <a:moveTo>
                    <a:pt x="163" y="110"/>
                  </a:moveTo>
                  <a:lnTo>
                    <a:pt x="218" y="171"/>
                  </a:lnTo>
                  <a:lnTo>
                    <a:pt x="0" y="477"/>
                  </a:lnTo>
                  <a:lnTo>
                    <a:pt x="158" y="165"/>
                  </a:lnTo>
                  <a:lnTo>
                    <a:pt x="95" y="0"/>
                  </a:lnTo>
                  <a:lnTo>
                    <a:pt x="163" y="110"/>
                  </a:lnTo>
                  <a:close/>
                </a:path>
              </a:pathLst>
            </a:custGeom>
            <a:solidFill>
              <a:srgbClr val="000000"/>
            </a:solidFill>
            <a:ln w="9525">
              <a:noFill/>
              <a:round/>
              <a:headEnd/>
              <a:tailEnd/>
            </a:ln>
          </p:spPr>
          <p:txBody>
            <a:bodyPr/>
            <a:lstStyle/>
            <a:p>
              <a:endParaRPr lang="id-ID"/>
            </a:p>
          </p:txBody>
        </p:sp>
        <p:sp>
          <p:nvSpPr>
            <p:cNvPr id="24667" name="Freeform 87"/>
            <p:cNvSpPr>
              <a:spLocks/>
            </p:cNvSpPr>
            <p:nvPr/>
          </p:nvSpPr>
          <p:spPr bwMode="auto">
            <a:xfrm>
              <a:off x="2761" y="2662"/>
              <a:ext cx="125" cy="212"/>
            </a:xfrm>
            <a:custGeom>
              <a:avLst/>
              <a:gdLst>
                <a:gd name="T0" fmla="*/ 0 w 251"/>
                <a:gd name="T1" fmla="*/ 212 h 423"/>
                <a:gd name="T2" fmla="*/ 31 w 251"/>
                <a:gd name="T3" fmla="*/ 149 h 423"/>
                <a:gd name="T4" fmla="*/ 75 w 251"/>
                <a:gd name="T5" fmla="*/ 0 h 423"/>
                <a:gd name="T6" fmla="*/ 79 w 251"/>
                <a:gd name="T7" fmla="*/ 145 h 423"/>
                <a:gd name="T8" fmla="*/ 125 w 251"/>
                <a:gd name="T9" fmla="*/ 193 h 423"/>
                <a:gd name="T10" fmla="*/ 0 w 251"/>
                <a:gd name="T11" fmla="*/ 212 h 423"/>
                <a:gd name="T12" fmla="*/ 0 w 251"/>
                <a:gd name="T13" fmla="*/ 212 h 423"/>
                <a:gd name="T14" fmla="*/ 0 60000 65536"/>
                <a:gd name="T15" fmla="*/ 0 60000 65536"/>
                <a:gd name="T16" fmla="*/ 0 60000 65536"/>
                <a:gd name="T17" fmla="*/ 0 60000 65536"/>
                <a:gd name="T18" fmla="*/ 0 60000 65536"/>
                <a:gd name="T19" fmla="*/ 0 60000 65536"/>
                <a:gd name="T20" fmla="*/ 0 60000 65536"/>
                <a:gd name="T21" fmla="*/ 0 w 251"/>
                <a:gd name="T22" fmla="*/ 0 h 423"/>
                <a:gd name="T23" fmla="*/ 251 w 251"/>
                <a:gd name="T24" fmla="*/ 423 h 42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51" h="423">
                  <a:moveTo>
                    <a:pt x="0" y="423"/>
                  </a:moveTo>
                  <a:lnTo>
                    <a:pt x="63" y="298"/>
                  </a:lnTo>
                  <a:lnTo>
                    <a:pt x="151" y="0"/>
                  </a:lnTo>
                  <a:lnTo>
                    <a:pt x="158" y="290"/>
                  </a:lnTo>
                  <a:lnTo>
                    <a:pt x="251" y="385"/>
                  </a:lnTo>
                  <a:lnTo>
                    <a:pt x="0" y="423"/>
                  </a:lnTo>
                  <a:close/>
                </a:path>
              </a:pathLst>
            </a:custGeom>
            <a:solidFill>
              <a:srgbClr val="000000"/>
            </a:solidFill>
            <a:ln w="9525">
              <a:noFill/>
              <a:round/>
              <a:headEnd/>
              <a:tailEnd/>
            </a:ln>
          </p:spPr>
          <p:txBody>
            <a:bodyPr/>
            <a:lstStyle/>
            <a:p>
              <a:endParaRPr lang="id-ID"/>
            </a:p>
          </p:txBody>
        </p:sp>
        <p:sp>
          <p:nvSpPr>
            <p:cNvPr id="24668" name="Freeform 88"/>
            <p:cNvSpPr>
              <a:spLocks/>
            </p:cNvSpPr>
            <p:nvPr/>
          </p:nvSpPr>
          <p:spPr bwMode="auto">
            <a:xfrm>
              <a:off x="3087" y="2376"/>
              <a:ext cx="342" cy="784"/>
            </a:xfrm>
            <a:custGeom>
              <a:avLst/>
              <a:gdLst>
                <a:gd name="T0" fmla="*/ 342 w 685"/>
                <a:gd name="T1" fmla="*/ 701 h 1569"/>
                <a:gd name="T2" fmla="*/ 267 w 685"/>
                <a:gd name="T3" fmla="*/ 745 h 1569"/>
                <a:gd name="T4" fmla="*/ 161 w 685"/>
                <a:gd name="T5" fmla="*/ 192 h 1569"/>
                <a:gd name="T6" fmla="*/ 298 w 685"/>
                <a:gd name="T7" fmla="*/ 0 h 1569"/>
                <a:gd name="T8" fmla="*/ 186 w 685"/>
                <a:gd name="T9" fmla="*/ 31 h 1569"/>
                <a:gd name="T10" fmla="*/ 117 w 685"/>
                <a:gd name="T11" fmla="*/ 88 h 1569"/>
                <a:gd name="T12" fmla="*/ 0 w 685"/>
                <a:gd name="T13" fmla="*/ 210 h 1569"/>
                <a:gd name="T14" fmla="*/ 212 w 685"/>
                <a:gd name="T15" fmla="*/ 36 h 1569"/>
                <a:gd name="T16" fmla="*/ 132 w 685"/>
                <a:gd name="T17" fmla="*/ 181 h 1569"/>
                <a:gd name="T18" fmla="*/ 249 w 685"/>
                <a:gd name="T19" fmla="*/ 784 h 1569"/>
                <a:gd name="T20" fmla="*/ 314 w 685"/>
                <a:gd name="T21" fmla="*/ 748 h 1569"/>
                <a:gd name="T22" fmla="*/ 342 w 685"/>
                <a:gd name="T23" fmla="*/ 701 h 1569"/>
                <a:gd name="T24" fmla="*/ 342 w 685"/>
                <a:gd name="T25" fmla="*/ 701 h 15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5"/>
                <a:gd name="T40" fmla="*/ 0 h 1569"/>
                <a:gd name="T41" fmla="*/ 685 w 685"/>
                <a:gd name="T42" fmla="*/ 1569 h 156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5" h="1569">
                  <a:moveTo>
                    <a:pt x="685" y="1403"/>
                  </a:moveTo>
                  <a:lnTo>
                    <a:pt x="535" y="1491"/>
                  </a:lnTo>
                  <a:lnTo>
                    <a:pt x="322" y="384"/>
                  </a:lnTo>
                  <a:lnTo>
                    <a:pt x="597" y="0"/>
                  </a:lnTo>
                  <a:lnTo>
                    <a:pt x="373" y="63"/>
                  </a:lnTo>
                  <a:lnTo>
                    <a:pt x="234" y="177"/>
                  </a:lnTo>
                  <a:lnTo>
                    <a:pt x="0" y="421"/>
                  </a:lnTo>
                  <a:lnTo>
                    <a:pt x="424" y="73"/>
                  </a:lnTo>
                  <a:lnTo>
                    <a:pt x="265" y="363"/>
                  </a:lnTo>
                  <a:lnTo>
                    <a:pt x="499" y="1569"/>
                  </a:lnTo>
                  <a:lnTo>
                    <a:pt x="628" y="1496"/>
                  </a:lnTo>
                  <a:lnTo>
                    <a:pt x="685" y="1403"/>
                  </a:lnTo>
                  <a:close/>
                </a:path>
              </a:pathLst>
            </a:custGeom>
            <a:solidFill>
              <a:srgbClr val="000000"/>
            </a:solidFill>
            <a:ln w="9525">
              <a:noFill/>
              <a:round/>
              <a:headEnd/>
              <a:tailEnd/>
            </a:ln>
          </p:spPr>
          <p:txBody>
            <a:bodyPr/>
            <a:lstStyle/>
            <a:p>
              <a:endParaRPr lang="id-ID"/>
            </a:p>
          </p:txBody>
        </p:sp>
        <p:sp>
          <p:nvSpPr>
            <p:cNvPr id="24669" name="Freeform 89"/>
            <p:cNvSpPr>
              <a:spLocks/>
            </p:cNvSpPr>
            <p:nvPr/>
          </p:nvSpPr>
          <p:spPr bwMode="auto">
            <a:xfrm>
              <a:off x="3076" y="2457"/>
              <a:ext cx="171" cy="485"/>
            </a:xfrm>
            <a:custGeom>
              <a:avLst/>
              <a:gdLst>
                <a:gd name="T0" fmla="*/ 135 w 342"/>
                <a:gd name="T1" fmla="*/ 103 h 971"/>
                <a:gd name="T2" fmla="*/ 98 w 342"/>
                <a:gd name="T3" fmla="*/ 171 h 971"/>
                <a:gd name="T4" fmla="*/ 80 w 342"/>
                <a:gd name="T5" fmla="*/ 217 h 971"/>
                <a:gd name="T6" fmla="*/ 124 w 342"/>
                <a:gd name="T7" fmla="*/ 472 h 971"/>
                <a:gd name="T8" fmla="*/ 39 w 342"/>
                <a:gd name="T9" fmla="*/ 264 h 971"/>
                <a:gd name="T10" fmla="*/ 88 w 342"/>
                <a:gd name="T11" fmla="*/ 485 h 971"/>
                <a:gd name="T12" fmla="*/ 0 w 342"/>
                <a:gd name="T13" fmla="*/ 217 h 971"/>
                <a:gd name="T14" fmla="*/ 171 w 342"/>
                <a:gd name="T15" fmla="*/ 0 h 971"/>
                <a:gd name="T16" fmla="*/ 135 w 342"/>
                <a:gd name="T17" fmla="*/ 103 h 971"/>
                <a:gd name="T18" fmla="*/ 135 w 342"/>
                <a:gd name="T19" fmla="*/ 103 h 97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42"/>
                <a:gd name="T31" fmla="*/ 0 h 971"/>
                <a:gd name="T32" fmla="*/ 342 w 342"/>
                <a:gd name="T33" fmla="*/ 971 h 97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42" h="971">
                  <a:moveTo>
                    <a:pt x="269" y="207"/>
                  </a:moveTo>
                  <a:lnTo>
                    <a:pt x="197" y="342"/>
                  </a:lnTo>
                  <a:lnTo>
                    <a:pt x="159" y="435"/>
                  </a:lnTo>
                  <a:lnTo>
                    <a:pt x="249" y="945"/>
                  </a:lnTo>
                  <a:lnTo>
                    <a:pt x="77" y="528"/>
                  </a:lnTo>
                  <a:lnTo>
                    <a:pt x="176" y="971"/>
                  </a:lnTo>
                  <a:lnTo>
                    <a:pt x="0" y="435"/>
                  </a:lnTo>
                  <a:lnTo>
                    <a:pt x="342" y="0"/>
                  </a:lnTo>
                  <a:lnTo>
                    <a:pt x="269" y="207"/>
                  </a:lnTo>
                  <a:close/>
                </a:path>
              </a:pathLst>
            </a:custGeom>
            <a:solidFill>
              <a:srgbClr val="000000"/>
            </a:solidFill>
            <a:ln w="9525">
              <a:noFill/>
              <a:round/>
              <a:headEnd/>
              <a:tailEnd/>
            </a:ln>
          </p:spPr>
          <p:txBody>
            <a:bodyPr/>
            <a:lstStyle/>
            <a:p>
              <a:endParaRPr lang="id-ID"/>
            </a:p>
          </p:txBody>
        </p:sp>
        <p:sp>
          <p:nvSpPr>
            <p:cNvPr id="24670" name="Freeform 90"/>
            <p:cNvSpPr>
              <a:spLocks/>
            </p:cNvSpPr>
            <p:nvPr/>
          </p:nvSpPr>
          <p:spPr bwMode="auto">
            <a:xfrm>
              <a:off x="2941" y="2778"/>
              <a:ext cx="455" cy="455"/>
            </a:xfrm>
            <a:custGeom>
              <a:avLst/>
              <a:gdLst>
                <a:gd name="T0" fmla="*/ 455 w 908"/>
                <a:gd name="T1" fmla="*/ 374 h 911"/>
                <a:gd name="T2" fmla="*/ 392 w 908"/>
                <a:gd name="T3" fmla="*/ 445 h 911"/>
                <a:gd name="T4" fmla="*/ 350 w 908"/>
                <a:gd name="T5" fmla="*/ 427 h 911"/>
                <a:gd name="T6" fmla="*/ 320 w 908"/>
                <a:gd name="T7" fmla="*/ 452 h 911"/>
                <a:gd name="T8" fmla="*/ 302 w 908"/>
                <a:gd name="T9" fmla="*/ 431 h 911"/>
                <a:gd name="T10" fmla="*/ 273 w 908"/>
                <a:gd name="T11" fmla="*/ 455 h 911"/>
                <a:gd name="T12" fmla="*/ 221 w 908"/>
                <a:gd name="T13" fmla="*/ 385 h 911"/>
                <a:gd name="T14" fmla="*/ 145 w 908"/>
                <a:gd name="T15" fmla="*/ 191 h 911"/>
                <a:gd name="T16" fmla="*/ 0 w 908"/>
                <a:gd name="T17" fmla="*/ 167 h 911"/>
                <a:gd name="T18" fmla="*/ 134 w 908"/>
                <a:gd name="T19" fmla="*/ 147 h 911"/>
                <a:gd name="T20" fmla="*/ 114 w 908"/>
                <a:gd name="T21" fmla="*/ 0 h 911"/>
                <a:gd name="T22" fmla="*/ 225 w 908"/>
                <a:gd name="T23" fmla="*/ 346 h 911"/>
                <a:gd name="T24" fmla="*/ 197 w 908"/>
                <a:gd name="T25" fmla="*/ 177 h 911"/>
                <a:gd name="T26" fmla="*/ 268 w 908"/>
                <a:gd name="T27" fmla="*/ 359 h 911"/>
                <a:gd name="T28" fmla="*/ 225 w 908"/>
                <a:gd name="T29" fmla="*/ 151 h 911"/>
                <a:gd name="T30" fmla="*/ 320 w 908"/>
                <a:gd name="T31" fmla="*/ 382 h 911"/>
                <a:gd name="T32" fmla="*/ 338 w 908"/>
                <a:gd name="T33" fmla="*/ 359 h 911"/>
                <a:gd name="T34" fmla="*/ 371 w 908"/>
                <a:gd name="T35" fmla="*/ 411 h 911"/>
                <a:gd name="T36" fmla="*/ 278 w 908"/>
                <a:gd name="T37" fmla="*/ 146 h 911"/>
                <a:gd name="T38" fmla="*/ 389 w 908"/>
                <a:gd name="T39" fmla="*/ 403 h 911"/>
                <a:gd name="T40" fmla="*/ 455 w 908"/>
                <a:gd name="T41" fmla="*/ 374 h 911"/>
                <a:gd name="T42" fmla="*/ 455 w 908"/>
                <a:gd name="T43" fmla="*/ 374 h 91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908"/>
                <a:gd name="T67" fmla="*/ 0 h 911"/>
                <a:gd name="T68" fmla="*/ 908 w 908"/>
                <a:gd name="T69" fmla="*/ 911 h 91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908" h="911">
                  <a:moveTo>
                    <a:pt x="908" y="749"/>
                  </a:moveTo>
                  <a:lnTo>
                    <a:pt x="783" y="890"/>
                  </a:lnTo>
                  <a:lnTo>
                    <a:pt x="699" y="854"/>
                  </a:lnTo>
                  <a:lnTo>
                    <a:pt x="638" y="905"/>
                  </a:lnTo>
                  <a:lnTo>
                    <a:pt x="602" y="863"/>
                  </a:lnTo>
                  <a:lnTo>
                    <a:pt x="545" y="911"/>
                  </a:lnTo>
                  <a:lnTo>
                    <a:pt x="441" y="770"/>
                  </a:lnTo>
                  <a:lnTo>
                    <a:pt x="290" y="383"/>
                  </a:lnTo>
                  <a:lnTo>
                    <a:pt x="0" y="335"/>
                  </a:lnTo>
                  <a:lnTo>
                    <a:pt x="268" y="295"/>
                  </a:lnTo>
                  <a:lnTo>
                    <a:pt x="228" y="0"/>
                  </a:lnTo>
                  <a:lnTo>
                    <a:pt x="450" y="692"/>
                  </a:lnTo>
                  <a:lnTo>
                    <a:pt x="393" y="354"/>
                  </a:lnTo>
                  <a:lnTo>
                    <a:pt x="534" y="719"/>
                  </a:lnTo>
                  <a:lnTo>
                    <a:pt x="450" y="303"/>
                  </a:lnTo>
                  <a:lnTo>
                    <a:pt x="638" y="765"/>
                  </a:lnTo>
                  <a:lnTo>
                    <a:pt x="674" y="719"/>
                  </a:lnTo>
                  <a:lnTo>
                    <a:pt x="741" y="822"/>
                  </a:lnTo>
                  <a:lnTo>
                    <a:pt x="555" y="293"/>
                  </a:lnTo>
                  <a:lnTo>
                    <a:pt x="777" y="806"/>
                  </a:lnTo>
                  <a:lnTo>
                    <a:pt x="908" y="749"/>
                  </a:lnTo>
                  <a:close/>
                </a:path>
              </a:pathLst>
            </a:custGeom>
            <a:solidFill>
              <a:srgbClr val="000000"/>
            </a:solidFill>
            <a:ln w="9525">
              <a:noFill/>
              <a:round/>
              <a:headEnd/>
              <a:tailEnd/>
            </a:ln>
          </p:spPr>
          <p:txBody>
            <a:bodyPr/>
            <a:lstStyle/>
            <a:p>
              <a:endParaRPr lang="id-ID"/>
            </a:p>
          </p:txBody>
        </p:sp>
        <p:sp>
          <p:nvSpPr>
            <p:cNvPr id="24671" name="Freeform 91"/>
            <p:cNvSpPr>
              <a:spLocks/>
            </p:cNvSpPr>
            <p:nvPr/>
          </p:nvSpPr>
          <p:spPr bwMode="auto">
            <a:xfrm>
              <a:off x="2365" y="2502"/>
              <a:ext cx="164" cy="489"/>
            </a:xfrm>
            <a:custGeom>
              <a:avLst/>
              <a:gdLst>
                <a:gd name="T0" fmla="*/ 73 w 327"/>
                <a:gd name="T1" fmla="*/ 489 h 977"/>
                <a:gd name="T2" fmla="*/ 47 w 327"/>
                <a:gd name="T3" fmla="*/ 440 h 977"/>
                <a:gd name="T4" fmla="*/ 0 w 327"/>
                <a:gd name="T5" fmla="*/ 471 h 977"/>
                <a:gd name="T6" fmla="*/ 0 w 327"/>
                <a:gd name="T7" fmla="*/ 414 h 977"/>
                <a:gd name="T8" fmla="*/ 73 w 327"/>
                <a:gd name="T9" fmla="*/ 217 h 977"/>
                <a:gd name="T10" fmla="*/ 29 w 327"/>
                <a:gd name="T11" fmla="*/ 412 h 977"/>
                <a:gd name="T12" fmla="*/ 164 w 327"/>
                <a:gd name="T13" fmla="*/ 0 h 977"/>
                <a:gd name="T14" fmla="*/ 92 w 327"/>
                <a:gd name="T15" fmla="*/ 263 h 977"/>
                <a:gd name="T16" fmla="*/ 150 w 327"/>
                <a:gd name="T17" fmla="*/ 159 h 977"/>
                <a:gd name="T18" fmla="*/ 68 w 327"/>
                <a:gd name="T19" fmla="*/ 420 h 977"/>
                <a:gd name="T20" fmla="*/ 114 w 327"/>
                <a:gd name="T21" fmla="*/ 321 h 977"/>
                <a:gd name="T22" fmla="*/ 73 w 327"/>
                <a:gd name="T23" fmla="*/ 489 h 977"/>
                <a:gd name="T24" fmla="*/ 73 w 327"/>
                <a:gd name="T25" fmla="*/ 489 h 97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27"/>
                <a:gd name="T40" fmla="*/ 0 h 977"/>
                <a:gd name="T41" fmla="*/ 327 w 327"/>
                <a:gd name="T42" fmla="*/ 977 h 97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27" h="977">
                  <a:moveTo>
                    <a:pt x="146" y="977"/>
                  </a:moveTo>
                  <a:lnTo>
                    <a:pt x="93" y="880"/>
                  </a:lnTo>
                  <a:lnTo>
                    <a:pt x="0" y="941"/>
                  </a:lnTo>
                  <a:lnTo>
                    <a:pt x="0" y="827"/>
                  </a:lnTo>
                  <a:lnTo>
                    <a:pt x="146" y="434"/>
                  </a:lnTo>
                  <a:lnTo>
                    <a:pt x="57" y="823"/>
                  </a:lnTo>
                  <a:lnTo>
                    <a:pt x="327" y="0"/>
                  </a:lnTo>
                  <a:lnTo>
                    <a:pt x="184" y="525"/>
                  </a:lnTo>
                  <a:lnTo>
                    <a:pt x="300" y="318"/>
                  </a:lnTo>
                  <a:lnTo>
                    <a:pt x="135" y="839"/>
                  </a:lnTo>
                  <a:lnTo>
                    <a:pt x="228" y="641"/>
                  </a:lnTo>
                  <a:lnTo>
                    <a:pt x="146" y="977"/>
                  </a:lnTo>
                  <a:close/>
                </a:path>
              </a:pathLst>
            </a:custGeom>
            <a:solidFill>
              <a:srgbClr val="000000"/>
            </a:solidFill>
            <a:ln w="9525">
              <a:noFill/>
              <a:round/>
              <a:headEnd/>
              <a:tailEnd/>
            </a:ln>
          </p:spPr>
          <p:txBody>
            <a:bodyPr/>
            <a:lstStyle/>
            <a:p>
              <a:endParaRPr lang="id-ID"/>
            </a:p>
          </p:txBody>
        </p:sp>
        <p:sp>
          <p:nvSpPr>
            <p:cNvPr id="24672" name="Freeform 92"/>
            <p:cNvSpPr>
              <a:spLocks/>
            </p:cNvSpPr>
            <p:nvPr/>
          </p:nvSpPr>
          <p:spPr bwMode="auto">
            <a:xfrm>
              <a:off x="2233" y="2202"/>
              <a:ext cx="246" cy="657"/>
            </a:xfrm>
            <a:custGeom>
              <a:avLst/>
              <a:gdLst>
                <a:gd name="T0" fmla="*/ 104 w 493"/>
                <a:gd name="T1" fmla="*/ 634 h 1313"/>
                <a:gd name="T2" fmla="*/ 241 w 493"/>
                <a:gd name="T3" fmla="*/ 260 h 1313"/>
                <a:gd name="T4" fmla="*/ 99 w 493"/>
                <a:gd name="T5" fmla="*/ 586 h 1313"/>
                <a:gd name="T6" fmla="*/ 101 w 493"/>
                <a:gd name="T7" fmla="*/ 532 h 1313"/>
                <a:gd name="T8" fmla="*/ 67 w 493"/>
                <a:gd name="T9" fmla="*/ 566 h 1313"/>
                <a:gd name="T10" fmla="*/ 67 w 493"/>
                <a:gd name="T11" fmla="*/ 540 h 1313"/>
                <a:gd name="T12" fmla="*/ 36 w 493"/>
                <a:gd name="T13" fmla="*/ 564 h 1313"/>
                <a:gd name="T14" fmla="*/ 246 w 493"/>
                <a:gd name="T15" fmla="*/ 24 h 1313"/>
                <a:gd name="T16" fmla="*/ 228 w 493"/>
                <a:gd name="T17" fmla="*/ 0 h 1313"/>
                <a:gd name="T18" fmla="*/ 0 w 493"/>
                <a:gd name="T19" fmla="*/ 576 h 1313"/>
                <a:gd name="T20" fmla="*/ 0 w 493"/>
                <a:gd name="T21" fmla="*/ 618 h 1313"/>
                <a:gd name="T22" fmla="*/ 93 w 493"/>
                <a:gd name="T23" fmla="*/ 657 h 1313"/>
                <a:gd name="T24" fmla="*/ 31 w 493"/>
                <a:gd name="T25" fmla="*/ 605 h 1313"/>
                <a:gd name="T26" fmla="*/ 70 w 493"/>
                <a:gd name="T27" fmla="*/ 579 h 1313"/>
                <a:gd name="T28" fmla="*/ 75 w 493"/>
                <a:gd name="T29" fmla="*/ 625 h 1313"/>
                <a:gd name="T30" fmla="*/ 104 w 493"/>
                <a:gd name="T31" fmla="*/ 634 h 1313"/>
                <a:gd name="T32" fmla="*/ 104 w 493"/>
                <a:gd name="T33" fmla="*/ 634 h 131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93"/>
                <a:gd name="T52" fmla="*/ 0 h 1313"/>
                <a:gd name="T53" fmla="*/ 493 w 493"/>
                <a:gd name="T54" fmla="*/ 1313 h 131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93" h="1313">
                  <a:moveTo>
                    <a:pt x="208" y="1267"/>
                  </a:moveTo>
                  <a:lnTo>
                    <a:pt x="483" y="519"/>
                  </a:lnTo>
                  <a:lnTo>
                    <a:pt x="198" y="1172"/>
                  </a:lnTo>
                  <a:lnTo>
                    <a:pt x="202" y="1064"/>
                  </a:lnTo>
                  <a:lnTo>
                    <a:pt x="135" y="1132"/>
                  </a:lnTo>
                  <a:lnTo>
                    <a:pt x="135" y="1079"/>
                  </a:lnTo>
                  <a:lnTo>
                    <a:pt x="73" y="1127"/>
                  </a:lnTo>
                  <a:lnTo>
                    <a:pt x="493" y="47"/>
                  </a:lnTo>
                  <a:lnTo>
                    <a:pt x="457" y="0"/>
                  </a:lnTo>
                  <a:lnTo>
                    <a:pt x="0" y="1151"/>
                  </a:lnTo>
                  <a:lnTo>
                    <a:pt x="0" y="1235"/>
                  </a:lnTo>
                  <a:lnTo>
                    <a:pt x="187" y="1313"/>
                  </a:lnTo>
                  <a:lnTo>
                    <a:pt x="63" y="1210"/>
                  </a:lnTo>
                  <a:lnTo>
                    <a:pt x="141" y="1157"/>
                  </a:lnTo>
                  <a:lnTo>
                    <a:pt x="151" y="1250"/>
                  </a:lnTo>
                  <a:lnTo>
                    <a:pt x="208" y="1267"/>
                  </a:lnTo>
                  <a:close/>
                </a:path>
              </a:pathLst>
            </a:custGeom>
            <a:solidFill>
              <a:srgbClr val="000000"/>
            </a:solidFill>
            <a:ln w="9525">
              <a:noFill/>
              <a:round/>
              <a:headEnd/>
              <a:tailEnd/>
            </a:ln>
          </p:spPr>
          <p:txBody>
            <a:bodyPr/>
            <a:lstStyle/>
            <a:p>
              <a:endParaRPr lang="id-ID"/>
            </a:p>
          </p:txBody>
        </p:sp>
        <p:sp>
          <p:nvSpPr>
            <p:cNvPr id="24673" name="Freeform 93"/>
            <p:cNvSpPr>
              <a:spLocks/>
            </p:cNvSpPr>
            <p:nvPr/>
          </p:nvSpPr>
          <p:spPr bwMode="auto">
            <a:xfrm>
              <a:off x="2212" y="2674"/>
              <a:ext cx="198" cy="229"/>
            </a:xfrm>
            <a:custGeom>
              <a:avLst/>
              <a:gdLst>
                <a:gd name="T0" fmla="*/ 143 w 395"/>
                <a:gd name="T1" fmla="*/ 177 h 458"/>
                <a:gd name="T2" fmla="*/ 114 w 395"/>
                <a:gd name="T3" fmla="*/ 229 h 458"/>
                <a:gd name="T4" fmla="*/ 73 w 395"/>
                <a:gd name="T5" fmla="*/ 219 h 458"/>
                <a:gd name="T6" fmla="*/ 0 w 395"/>
                <a:gd name="T7" fmla="*/ 167 h 458"/>
                <a:gd name="T8" fmla="*/ 88 w 395"/>
                <a:gd name="T9" fmla="*/ 206 h 458"/>
                <a:gd name="T10" fmla="*/ 117 w 395"/>
                <a:gd name="T11" fmla="*/ 182 h 458"/>
                <a:gd name="T12" fmla="*/ 198 w 395"/>
                <a:gd name="T13" fmla="*/ 0 h 458"/>
                <a:gd name="T14" fmla="*/ 143 w 395"/>
                <a:gd name="T15" fmla="*/ 177 h 458"/>
                <a:gd name="T16" fmla="*/ 143 w 395"/>
                <a:gd name="T17" fmla="*/ 177 h 45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95"/>
                <a:gd name="T28" fmla="*/ 0 h 458"/>
                <a:gd name="T29" fmla="*/ 395 w 395"/>
                <a:gd name="T30" fmla="*/ 458 h 45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95" h="458">
                  <a:moveTo>
                    <a:pt x="285" y="354"/>
                  </a:moveTo>
                  <a:lnTo>
                    <a:pt x="228" y="458"/>
                  </a:lnTo>
                  <a:lnTo>
                    <a:pt x="146" y="437"/>
                  </a:lnTo>
                  <a:lnTo>
                    <a:pt x="0" y="333"/>
                  </a:lnTo>
                  <a:lnTo>
                    <a:pt x="176" y="411"/>
                  </a:lnTo>
                  <a:lnTo>
                    <a:pt x="233" y="363"/>
                  </a:lnTo>
                  <a:lnTo>
                    <a:pt x="395" y="0"/>
                  </a:lnTo>
                  <a:lnTo>
                    <a:pt x="285" y="354"/>
                  </a:lnTo>
                  <a:close/>
                </a:path>
              </a:pathLst>
            </a:custGeom>
            <a:solidFill>
              <a:srgbClr val="000000"/>
            </a:solidFill>
            <a:ln w="9525">
              <a:noFill/>
              <a:round/>
              <a:headEnd/>
              <a:tailEnd/>
            </a:ln>
          </p:spPr>
          <p:txBody>
            <a:bodyPr/>
            <a:lstStyle/>
            <a:p>
              <a:endParaRPr lang="id-ID"/>
            </a:p>
          </p:txBody>
        </p:sp>
        <p:sp>
          <p:nvSpPr>
            <p:cNvPr id="24674" name="Freeform 94"/>
            <p:cNvSpPr>
              <a:spLocks/>
            </p:cNvSpPr>
            <p:nvPr/>
          </p:nvSpPr>
          <p:spPr bwMode="auto">
            <a:xfrm>
              <a:off x="2480" y="2264"/>
              <a:ext cx="104" cy="183"/>
            </a:xfrm>
            <a:custGeom>
              <a:avLst/>
              <a:gdLst>
                <a:gd name="T0" fmla="*/ 104 w 207"/>
                <a:gd name="T1" fmla="*/ 170 h 367"/>
                <a:gd name="T2" fmla="*/ 44 w 207"/>
                <a:gd name="T3" fmla="*/ 183 h 367"/>
                <a:gd name="T4" fmla="*/ 34 w 207"/>
                <a:gd name="T5" fmla="*/ 149 h 367"/>
                <a:gd name="T6" fmla="*/ 49 w 207"/>
                <a:gd name="T7" fmla="*/ 62 h 367"/>
                <a:gd name="T8" fmla="*/ 2 w 207"/>
                <a:gd name="T9" fmla="*/ 50 h 367"/>
                <a:gd name="T10" fmla="*/ 0 w 207"/>
                <a:gd name="T11" fmla="*/ 0 h 367"/>
                <a:gd name="T12" fmla="*/ 65 w 207"/>
                <a:gd name="T13" fmla="*/ 50 h 367"/>
                <a:gd name="T14" fmla="*/ 50 w 207"/>
                <a:gd name="T15" fmla="*/ 140 h 367"/>
                <a:gd name="T16" fmla="*/ 104 w 207"/>
                <a:gd name="T17" fmla="*/ 170 h 367"/>
                <a:gd name="T18" fmla="*/ 104 w 207"/>
                <a:gd name="T19" fmla="*/ 170 h 3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7"/>
                <a:gd name="T31" fmla="*/ 0 h 367"/>
                <a:gd name="T32" fmla="*/ 207 w 207"/>
                <a:gd name="T33" fmla="*/ 367 h 36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7" h="367">
                  <a:moveTo>
                    <a:pt x="207" y="340"/>
                  </a:moveTo>
                  <a:lnTo>
                    <a:pt x="87" y="367"/>
                  </a:lnTo>
                  <a:lnTo>
                    <a:pt x="68" y="299"/>
                  </a:lnTo>
                  <a:lnTo>
                    <a:pt x="97" y="124"/>
                  </a:lnTo>
                  <a:lnTo>
                    <a:pt x="3" y="101"/>
                  </a:lnTo>
                  <a:lnTo>
                    <a:pt x="0" y="0"/>
                  </a:lnTo>
                  <a:lnTo>
                    <a:pt x="129" y="101"/>
                  </a:lnTo>
                  <a:lnTo>
                    <a:pt x="100" y="280"/>
                  </a:lnTo>
                  <a:lnTo>
                    <a:pt x="207" y="340"/>
                  </a:lnTo>
                  <a:close/>
                </a:path>
              </a:pathLst>
            </a:custGeom>
            <a:solidFill>
              <a:srgbClr val="000000"/>
            </a:solidFill>
            <a:ln w="9525">
              <a:noFill/>
              <a:round/>
              <a:headEnd/>
              <a:tailEnd/>
            </a:ln>
          </p:spPr>
          <p:txBody>
            <a:bodyPr/>
            <a:lstStyle/>
            <a:p>
              <a:endParaRPr lang="id-ID"/>
            </a:p>
          </p:txBody>
        </p:sp>
        <p:sp>
          <p:nvSpPr>
            <p:cNvPr id="24675" name="Freeform 95"/>
            <p:cNvSpPr>
              <a:spLocks/>
            </p:cNvSpPr>
            <p:nvPr/>
          </p:nvSpPr>
          <p:spPr bwMode="auto">
            <a:xfrm>
              <a:off x="3079" y="2689"/>
              <a:ext cx="208" cy="370"/>
            </a:xfrm>
            <a:custGeom>
              <a:avLst/>
              <a:gdLst>
                <a:gd name="T0" fmla="*/ 129 w 417"/>
                <a:gd name="T1" fmla="*/ 0 h 739"/>
                <a:gd name="T2" fmla="*/ 208 w 417"/>
                <a:gd name="T3" fmla="*/ 350 h 739"/>
                <a:gd name="T4" fmla="*/ 134 w 417"/>
                <a:gd name="T5" fmla="*/ 295 h 739"/>
                <a:gd name="T6" fmla="*/ 161 w 417"/>
                <a:gd name="T7" fmla="*/ 370 h 739"/>
                <a:gd name="T8" fmla="*/ 63 w 417"/>
                <a:gd name="T9" fmla="*/ 247 h 739"/>
                <a:gd name="T10" fmla="*/ 55 w 417"/>
                <a:gd name="T11" fmla="*/ 318 h 739"/>
                <a:gd name="T12" fmla="*/ 0 w 417"/>
                <a:gd name="T13" fmla="*/ 70 h 739"/>
                <a:gd name="T14" fmla="*/ 70 w 417"/>
                <a:gd name="T15" fmla="*/ 216 h 739"/>
                <a:gd name="T16" fmla="*/ 66 w 417"/>
                <a:gd name="T17" fmla="*/ 149 h 739"/>
                <a:gd name="T18" fmla="*/ 118 w 417"/>
                <a:gd name="T19" fmla="*/ 224 h 739"/>
                <a:gd name="T20" fmla="*/ 114 w 417"/>
                <a:gd name="T21" fmla="*/ 87 h 739"/>
                <a:gd name="T22" fmla="*/ 145 w 417"/>
                <a:gd name="T23" fmla="*/ 161 h 739"/>
                <a:gd name="T24" fmla="*/ 129 w 417"/>
                <a:gd name="T25" fmla="*/ 0 h 739"/>
                <a:gd name="T26" fmla="*/ 129 w 417"/>
                <a:gd name="T27" fmla="*/ 0 h 73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17"/>
                <a:gd name="T43" fmla="*/ 0 h 739"/>
                <a:gd name="T44" fmla="*/ 417 w 417"/>
                <a:gd name="T45" fmla="*/ 739 h 73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17" h="739">
                  <a:moveTo>
                    <a:pt x="259" y="0"/>
                  </a:moveTo>
                  <a:lnTo>
                    <a:pt x="417" y="699"/>
                  </a:lnTo>
                  <a:lnTo>
                    <a:pt x="268" y="589"/>
                  </a:lnTo>
                  <a:lnTo>
                    <a:pt x="323" y="739"/>
                  </a:lnTo>
                  <a:lnTo>
                    <a:pt x="126" y="494"/>
                  </a:lnTo>
                  <a:lnTo>
                    <a:pt x="111" y="636"/>
                  </a:lnTo>
                  <a:lnTo>
                    <a:pt x="0" y="140"/>
                  </a:lnTo>
                  <a:lnTo>
                    <a:pt x="141" y="431"/>
                  </a:lnTo>
                  <a:lnTo>
                    <a:pt x="133" y="298"/>
                  </a:lnTo>
                  <a:lnTo>
                    <a:pt x="236" y="448"/>
                  </a:lnTo>
                  <a:lnTo>
                    <a:pt x="228" y="173"/>
                  </a:lnTo>
                  <a:lnTo>
                    <a:pt x="291" y="321"/>
                  </a:lnTo>
                  <a:lnTo>
                    <a:pt x="259" y="0"/>
                  </a:lnTo>
                  <a:close/>
                </a:path>
              </a:pathLst>
            </a:custGeom>
            <a:solidFill>
              <a:srgbClr val="FFFFFF"/>
            </a:solidFill>
            <a:ln w="9525">
              <a:noFill/>
              <a:round/>
              <a:headEnd/>
              <a:tailEnd/>
            </a:ln>
          </p:spPr>
          <p:txBody>
            <a:bodyPr/>
            <a:lstStyle/>
            <a:p>
              <a:endParaRPr lang="id-ID"/>
            </a:p>
          </p:txBody>
        </p:sp>
        <p:sp>
          <p:nvSpPr>
            <p:cNvPr id="24676" name="Freeform 96"/>
            <p:cNvSpPr>
              <a:spLocks/>
            </p:cNvSpPr>
            <p:nvPr/>
          </p:nvSpPr>
          <p:spPr bwMode="auto">
            <a:xfrm>
              <a:off x="2093" y="2421"/>
              <a:ext cx="157" cy="411"/>
            </a:xfrm>
            <a:custGeom>
              <a:avLst/>
              <a:gdLst>
                <a:gd name="T0" fmla="*/ 137 w 316"/>
                <a:gd name="T1" fmla="*/ 0 h 821"/>
                <a:gd name="T2" fmla="*/ 157 w 316"/>
                <a:gd name="T3" fmla="*/ 59 h 821"/>
                <a:gd name="T4" fmla="*/ 110 w 316"/>
                <a:gd name="T5" fmla="*/ 150 h 821"/>
                <a:gd name="T6" fmla="*/ 62 w 316"/>
                <a:gd name="T7" fmla="*/ 252 h 821"/>
                <a:gd name="T8" fmla="*/ 41 w 316"/>
                <a:gd name="T9" fmla="*/ 402 h 821"/>
                <a:gd name="T10" fmla="*/ 0 w 316"/>
                <a:gd name="T11" fmla="*/ 411 h 821"/>
                <a:gd name="T12" fmla="*/ 51 w 316"/>
                <a:gd name="T13" fmla="*/ 217 h 821"/>
                <a:gd name="T14" fmla="*/ 82 w 316"/>
                <a:gd name="T15" fmla="*/ 83 h 821"/>
                <a:gd name="T16" fmla="*/ 90 w 316"/>
                <a:gd name="T17" fmla="*/ 12 h 821"/>
                <a:gd name="T18" fmla="*/ 137 w 316"/>
                <a:gd name="T19" fmla="*/ 0 h 821"/>
                <a:gd name="T20" fmla="*/ 137 w 316"/>
                <a:gd name="T21" fmla="*/ 0 h 82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16"/>
                <a:gd name="T34" fmla="*/ 0 h 821"/>
                <a:gd name="T35" fmla="*/ 316 w 316"/>
                <a:gd name="T36" fmla="*/ 821 h 82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16" h="821">
                  <a:moveTo>
                    <a:pt x="276" y="0"/>
                  </a:moveTo>
                  <a:lnTo>
                    <a:pt x="316" y="118"/>
                  </a:lnTo>
                  <a:lnTo>
                    <a:pt x="221" y="300"/>
                  </a:lnTo>
                  <a:lnTo>
                    <a:pt x="125" y="503"/>
                  </a:lnTo>
                  <a:lnTo>
                    <a:pt x="82" y="804"/>
                  </a:lnTo>
                  <a:lnTo>
                    <a:pt x="0" y="821"/>
                  </a:lnTo>
                  <a:lnTo>
                    <a:pt x="103" y="433"/>
                  </a:lnTo>
                  <a:lnTo>
                    <a:pt x="165" y="165"/>
                  </a:lnTo>
                  <a:lnTo>
                    <a:pt x="181" y="24"/>
                  </a:lnTo>
                  <a:lnTo>
                    <a:pt x="276" y="0"/>
                  </a:lnTo>
                  <a:close/>
                </a:path>
              </a:pathLst>
            </a:custGeom>
            <a:solidFill>
              <a:srgbClr val="FFD6C9"/>
            </a:solidFill>
            <a:ln w="9525">
              <a:noFill/>
              <a:round/>
              <a:headEnd/>
              <a:tailEnd/>
            </a:ln>
          </p:spPr>
          <p:txBody>
            <a:bodyPr/>
            <a:lstStyle/>
            <a:p>
              <a:endParaRPr lang="id-ID"/>
            </a:p>
          </p:txBody>
        </p:sp>
        <p:sp>
          <p:nvSpPr>
            <p:cNvPr id="24677" name="Freeform 97"/>
            <p:cNvSpPr>
              <a:spLocks/>
            </p:cNvSpPr>
            <p:nvPr/>
          </p:nvSpPr>
          <p:spPr bwMode="auto">
            <a:xfrm>
              <a:off x="2093" y="2811"/>
              <a:ext cx="86" cy="103"/>
            </a:xfrm>
            <a:custGeom>
              <a:avLst/>
              <a:gdLst>
                <a:gd name="T0" fmla="*/ 86 w 173"/>
                <a:gd name="T1" fmla="*/ 103 h 205"/>
                <a:gd name="T2" fmla="*/ 36 w 173"/>
                <a:gd name="T3" fmla="*/ 75 h 205"/>
                <a:gd name="T4" fmla="*/ 0 w 173"/>
                <a:gd name="T5" fmla="*/ 17 h 205"/>
                <a:gd name="T6" fmla="*/ 32 w 173"/>
                <a:gd name="T7" fmla="*/ 0 h 205"/>
                <a:gd name="T8" fmla="*/ 86 w 173"/>
                <a:gd name="T9" fmla="*/ 103 h 205"/>
                <a:gd name="T10" fmla="*/ 86 w 173"/>
                <a:gd name="T11" fmla="*/ 103 h 205"/>
                <a:gd name="T12" fmla="*/ 0 60000 65536"/>
                <a:gd name="T13" fmla="*/ 0 60000 65536"/>
                <a:gd name="T14" fmla="*/ 0 60000 65536"/>
                <a:gd name="T15" fmla="*/ 0 60000 65536"/>
                <a:gd name="T16" fmla="*/ 0 60000 65536"/>
                <a:gd name="T17" fmla="*/ 0 60000 65536"/>
                <a:gd name="T18" fmla="*/ 0 w 173"/>
                <a:gd name="T19" fmla="*/ 0 h 205"/>
                <a:gd name="T20" fmla="*/ 173 w 173"/>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173" h="205">
                  <a:moveTo>
                    <a:pt x="173" y="205"/>
                  </a:moveTo>
                  <a:lnTo>
                    <a:pt x="72" y="150"/>
                  </a:lnTo>
                  <a:lnTo>
                    <a:pt x="0" y="34"/>
                  </a:lnTo>
                  <a:lnTo>
                    <a:pt x="65" y="0"/>
                  </a:lnTo>
                  <a:lnTo>
                    <a:pt x="173" y="205"/>
                  </a:lnTo>
                  <a:close/>
                </a:path>
              </a:pathLst>
            </a:custGeom>
            <a:solidFill>
              <a:srgbClr val="FFD6C9"/>
            </a:solidFill>
            <a:ln w="9525">
              <a:noFill/>
              <a:round/>
              <a:headEnd/>
              <a:tailEnd/>
            </a:ln>
          </p:spPr>
          <p:txBody>
            <a:bodyPr/>
            <a:lstStyle/>
            <a:p>
              <a:endParaRPr lang="id-ID"/>
            </a:p>
          </p:txBody>
        </p:sp>
        <p:sp>
          <p:nvSpPr>
            <p:cNvPr id="24678" name="Freeform 98"/>
            <p:cNvSpPr>
              <a:spLocks/>
            </p:cNvSpPr>
            <p:nvPr/>
          </p:nvSpPr>
          <p:spPr bwMode="auto">
            <a:xfrm>
              <a:off x="2175" y="2842"/>
              <a:ext cx="71" cy="67"/>
            </a:xfrm>
            <a:custGeom>
              <a:avLst/>
              <a:gdLst>
                <a:gd name="T0" fmla="*/ 71 w 143"/>
                <a:gd name="T1" fmla="*/ 67 h 133"/>
                <a:gd name="T2" fmla="*/ 40 w 143"/>
                <a:gd name="T3" fmla="*/ 20 h 133"/>
                <a:gd name="T4" fmla="*/ 0 w 143"/>
                <a:gd name="T5" fmla="*/ 0 h 133"/>
                <a:gd name="T6" fmla="*/ 28 w 143"/>
                <a:gd name="T7" fmla="*/ 63 h 133"/>
                <a:gd name="T8" fmla="*/ 71 w 143"/>
                <a:gd name="T9" fmla="*/ 67 h 133"/>
                <a:gd name="T10" fmla="*/ 71 w 143"/>
                <a:gd name="T11" fmla="*/ 67 h 133"/>
                <a:gd name="T12" fmla="*/ 0 60000 65536"/>
                <a:gd name="T13" fmla="*/ 0 60000 65536"/>
                <a:gd name="T14" fmla="*/ 0 60000 65536"/>
                <a:gd name="T15" fmla="*/ 0 60000 65536"/>
                <a:gd name="T16" fmla="*/ 0 60000 65536"/>
                <a:gd name="T17" fmla="*/ 0 60000 65536"/>
                <a:gd name="T18" fmla="*/ 0 w 143"/>
                <a:gd name="T19" fmla="*/ 0 h 133"/>
                <a:gd name="T20" fmla="*/ 143 w 143"/>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143" h="133">
                  <a:moveTo>
                    <a:pt x="143" y="133"/>
                  </a:moveTo>
                  <a:lnTo>
                    <a:pt x="80" y="40"/>
                  </a:lnTo>
                  <a:lnTo>
                    <a:pt x="0" y="0"/>
                  </a:lnTo>
                  <a:lnTo>
                    <a:pt x="56" y="125"/>
                  </a:lnTo>
                  <a:lnTo>
                    <a:pt x="143" y="133"/>
                  </a:lnTo>
                  <a:close/>
                </a:path>
              </a:pathLst>
            </a:custGeom>
            <a:solidFill>
              <a:srgbClr val="FFD6C9"/>
            </a:solidFill>
            <a:ln w="9525">
              <a:noFill/>
              <a:round/>
              <a:headEnd/>
              <a:tailEnd/>
            </a:ln>
          </p:spPr>
          <p:txBody>
            <a:bodyPr/>
            <a:lstStyle/>
            <a:p>
              <a:endParaRPr lang="id-ID"/>
            </a:p>
          </p:txBody>
        </p:sp>
        <p:sp>
          <p:nvSpPr>
            <p:cNvPr id="24679" name="Freeform 99"/>
            <p:cNvSpPr>
              <a:spLocks/>
            </p:cNvSpPr>
            <p:nvPr/>
          </p:nvSpPr>
          <p:spPr bwMode="auto">
            <a:xfrm>
              <a:off x="3370" y="1882"/>
              <a:ext cx="67" cy="245"/>
            </a:xfrm>
            <a:custGeom>
              <a:avLst/>
              <a:gdLst>
                <a:gd name="T0" fmla="*/ 28 w 133"/>
                <a:gd name="T1" fmla="*/ 63 h 488"/>
                <a:gd name="T2" fmla="*/ 0 w 133"/>
                <a:gd name="T3" fmla="*/ 245 h 488"/>
                <a:gd name="T4" fmla="*/ 67 w 133"/>
                <a:gd name="T5" fmla="*/ 131 h 488"/>
                <a:gd name="T6" fmla="*/ 48 w 133"/>
                <a:gd name="T7" fmla="*/ 0 h 488"/>
                <a:gd name="T8" fmla="*/ 28 w 133"/>
                <a:gd name="T9" fmla="*/ 63 h 488"/>
                <a:gd name="T10" fmla="*/ 28 w 133"/>
                <a:gd name="T11" fmla="*/ 63 h 488"/>
                <a:gd name="T12" fmla="*/ 0 60000 65536"/>
                <a:gd name="T13" fmla="*/ 0 60000 65536"/>
                <a:gd name="T14" fmla="*/ 0 60000 65536"/>
                <a:gd name="T15" fmla="*/ 0 60000 65536"/>
                <a:gd name="T16" fmla="*/ 0 60000 65536"/>
                <a:gd name="T17" fmla="*/ 0 60000 65536"/>
                <a:gd name="T18" fmla="*/ 0 w 133"/>
                <a:gd name="T19" fmla="*/ 0 h 488"/>
                <a:gd name="T20" fmla="*/ 133 w 133"/>
                <a:gd name="T21" fmla="*/ 488 h 488"/>
              </a:gdLst>
              <a:ahLst/>
              <a:cxnLst>
                <a:cxn ang="T12">
                  <a:pos x="T0" y="T1"/>
                </a:cxn>
                <a:cxn ang="T13">
                  <a:pos x="T2" y="T3"/>
                </a:cxn>
                <a:cxn ang="T14">
                  <a:pos x="T4" y="T5"/>
                </a:cxn>
                <a:cxn ang="T15">
                  <a:pos x="T6" y="T7"/>
                </a:cxn>
                <a:cxn ang="T16">
                  <a:pos x="T8" y="T9"/>
                </a:cxn>
                <a:cxn ang="T17">
                  <a:pos x="T10" y="T11"/>
                </a:cxn>
              </a:cxnLst>
              <a:rect l="T18" t="T19" r="T20" b="T21"/>
              <a:pathLst>
                <a:path w="133" h="488">
                  <a:moveTo>
                    <a:pt x="55" y="125"/>
                  </a:moveTo>
                  <a:lnTo>
                    <a:pt x="0" y="488"/>
                  </a:lnTo>
                  <a:lnTo>
                    <a:pt x="133" y="260"/>
                  </a:lnTo>
                  <a:lnTo>
                    <a:pt x="95" y="0"/>
                  </a:lnTo>
                  <a:lnTo>
                    <a:pt x="55" y="125"/>
                  </a:lnTo>
                  <a:close/>
                </a:path>
              </a:pathLst>
            </a:custGeom>
            <a:solidFill>
              <a:srgbClr val="FFFFCC"/>
            </a:solidFill>
            <a:ln w="9525">
              <a:noFill/>
              <a:round/>
              <a:headEnd/>
              <a:tailEnd/>
            </a:ln>
          </p:spPr>
          <p:txBody>
            <a:bodyPr/>
            <a:lstStyle/>
            <a:p>
              <a:endParaRPr lang="id-ID"/>
            </a:p>
          </p:txBody>
        </p:sp>
        <p:sp>
          <p:nvSpPr>
            <p:cNvPr id="24680" name="Freeform 100"/>
            <p:cNvSpPr>
              <a:spLocks/>
            </p:cNvSpPr>
            <p:nvPr/>
          </p:nvSpPr>
          <p:spPr bwMode="auto">
            <a:xfrm>
              <a:off x="3398" y="2068"/>
              <a:ext cx="149" cy="252"/>
            </a:xfrm>
            <a:custGeom>
              <a:avLst/>
              <a:gdLst>
                <a:gd name="T0" fmla="*/ 59 w 299"/>
                <a:gd name="T1" fmla="*/ 0 h 503"/>
                <a:gd name="T2" fmla="*/ 86 w 299"/>
                <a:gd name="T3" fmla="*/ 55 h 503"/>
                <a:gd name="T4" fmla="*/ 51 w 299"/>
                <a:gd name="T5" fmla="*/ 118 h 503"/>
                <a:gd name="T6" fmla="*/ 138 w 299"/>
                <a:gd name="T7" fmla="*/ 118 h 503"/>
                <a:gd name="T8" fmla="*/ 149 w 299"/>
                <a:gd name="T9" fmla="*/ 149 h 503"/>
                <a:gd name="T10" fmla="*/ 46 w 299"/>
                <a:gd name="T11" fmla="*/ 252 h 503"/>
                <a:gd name="T12" fmla="*/ 90 w 299"/>
                <a:gd name="T13" fmla="*/ 142 h 503"/>
                <a:gd name="T14" fmla="*/ 0 w 299"/>
                <a:gd name="T15" fmla="*/ 142 h 503"/>
                <a:gd name="T16" fmla="*/ 59 w 299"/>
                <a:gd name="T17" fmla="*/ 0 h 503"/>
                <a:gd name="T18" fmla="*/ 59 w 299"/>
                <a:gd name="T19" fmla="*/ 0 h 50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9"/>
                <a:gd name="T31" fmla="*/ 0 h 503"/>
                <a:gd name="T32" fmla="*/ 299 w 299"/>
                <a:gd name="T33" fmla="*/ 503 h 50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9" h="503">
                  <a:moveTo>
                    <a:pt x="118" y="0"/>
                  </a:moveTo>
                  <a:lnTo>
                    <a:pt x="173" y="110"/>
                  </a:lnTo>
                  <a:lnTo>
                    <a:pt x="103" y="235"/>
                  </a:lnTo>
                  <a:lnTo>
                    <a:pt x="276" y="235"/>
                  </a:lnTo>
                  <a:lnTo>
                    <a:pt x="299" y="298"/>
                  </a:lnTo>
                  <a:lnTo>
                    <a:pt x="93" y="503"/>
                  </a:lnTo>
                  <a:lnTo>
                    <a:pt x="181" y="283"/>
                  </a:lnTo>
                  <a:lnTo>
                    <a:pt x="0" y="283"/>
                  </a:lnTo>
                  <a:lnTo>
                    <a:pt x="118" y="0"/>
                  </a:lnTo>
                  <a:close/>
                </a:path>
              </a:pathLst>
            </a:custGeom>
            <a:solidFill>
              <a:srgbClr val="FFFFCC"/>
            </a:solidFill>
            <a:ln w="9525">
              <a:noFill/>
              <a:round/>
              <a:headEnd/>
              <a:tailEnd/>
            </a:ln>
          </p:spPr>
          <p:txBody>
            <a:bodyPr/>
            <a:lstStyle/>
            <a:p>
              <a:endParaRPr lang="id-ID"/>
            </a:p>
          </p:txBody>
        </p:sp>
        <p:sp>
          <p:nvSpPr>
            <p:cNvPr id="24681" name="Freeform 101"/>
            <p:cNvSpPr>
              <a:spLocks/>
            </p:cNvSpPr>
            <p:nvPr/>
          </p:nvSpPr>
          <p:spPr bwMode="auto">
            <a:xfrm>
              <a:off x="2945" y="1690"/>
              <a:ext cx="83" cy="153"/>
            </a:xfrm>
            <a:custGeom>
              <a:avLst/>
              <a:gdLst>
                <a:gd name="T0" fmla="*/ 83 w 166"/>
                <a:gd name="T1" fmla="*/ 0 h 308"/>
                <a:gd name="T2" fmla="*/ 0 w 166"/>
                <a:gd name="T3" fmla="*/ 118 h 308"/>
                <a:gd name="T4" fmla="*/ 51 w 166"/>
                <a:gd name="T5" fmla="*/ 153 h 308"/>
                <a:gd name="T6" fmla="*/ 83 w 166"/>
                <a:gd name="T7" fmla="*/ 0 h 308"/>
                <a:gd name="T8" fmla="*/ 83 w 166"/>
                <a:gd name="T9" fmla="*/ 0 h 308"/>
                <a:gd name="T10" fmla="*/ 0 60000 65536"/>
                <a:gd name="T11" fmla="*/ 0 60000 65536"/>
                <a:gd name="T12" fmla="*/ 0 60000 65536"/>
                <a:gd name="T13" fmla="*/ 0 60000 65536"/>
                <a:gd name="T14" fmla="*/ 0 60000 65536"/>
                <a:gd name="T15" fmla="*/ 0 w 166"/>
                <a:gd name="T16" fmla="*/ 0 h 308"/>
                <a:gd name="T17" fmla="*/ 166 w 166"/>
                <a:gd name="T18" fmla="*/ 308 h 308"/>
              </a:gdLst>
              <a:ahLst/>
              <a:cxnLst>
                <a:cxn ang="T10">
                  <a:pos x="T0" y="T1"/>
                </a:cxn>
                <a:cxn ang="T11">
                  <a:pos x="T2" y="T3"/>
                </a:cxn>
                <a:cxn ang="T12">
                  <a:pos x="T4" y="T5"/>
                </a:cxn>
                <a:cxn ang="T13">
                  <a:pos x="T6" y="T7"/>
                </a:cxn>
                <a:cxn ang="T14">
                  <a:pos x="T8" y="T9"/>
                </a:cxn>
              </a:cxnLst>
              <a:rect l="T15" t="T16" r="T17" b="T18"/>
              <a:pathLst>
                <a:path w="166" h="308">
                  <a:moveTo>
                    <a:pt x="166" y="0"/>
                  </a:moveTo>
                  <a:lnTo>
                    <a:pt x="0" y="238"/>
                  </a:lnTo>
                  <a:lnTo>
                    <a:pt x="103" y="308"/>
                  </a:lnTo>
                  <a:lnTo>
                    <a:pt x="166" y="0"/>
                  </a:lnTo>
                  <a:close/>
                </a:path>
              </a:pathLst>
            </a:custGeom>
            <a:solidFill>
              <a:srgbClr val="FFFFCC"/>
            </a:solidFill>
            <a:ln w="9525">
              <a:noFill/>
              <a:round/>
              <a:headEnd/>
              <a:tailEnd/>
            </a:ln>
          </p:spPr>
          <p:txBody>
            <a:bodyPr/>
            <a:lstStyle/>
            <a:p>
              <a:endParaRPr lang="id-ID"/>
            </a:p>
          </p:txBody>
        </p:sp>
        <p:sp>
          <p:nvSpPr>
            <p:cNvPr id="24682" name="Freeform 102"/>
            <p:cNvSpPr>
              <a:spLocks/>
            </p:cNvSpPr>
            <p:nvPr/>
          </p:nvSpPr>
          <p:spPr bwMode="auto">
            <a:xfrm>
              <a:off x="2977" y="1733"/>
              <a:ext cx="338" cy="382"/>
            </a:xfrm>
            <a:custGeom>
              <a:avLst/>
              <a:gdLst>
                <a:gd name="T0" fmla="*/ 146 w 675"/>
                <a:gd name="T1" fmla="*/ 63 h 765"/>
                <a:gd name="T2" fmla="*/ 0 w 675"/>
                <a:gd name="T3" fmla="*/ 208 h 765"/>
                <a:gd name="T4" fmla="*/ 19 w 675"/>
                <a:gd name="T5" fmla="*/ 382 h 765"/>
                <a:gd name="T6" fmla="*/ 157 w 675"/>
                <a:gd name="T7" fmla="*/ 212 h 765"/>
                <a:gd name="T8" fmla="*/ 267 w 675"/>
                <a:gd name="T9" fmla="*/ 149 h 765"/>
                <a:gd name="T10" fmla="*/ 251 w 675"/>
                <a:gd name="T11" fmla="*/ 295 h 765"/>
                <a:gd name="T12" fmla="*/ 338 w 675"/>
                <a:gd name="T13" fmla="*/ 98 h 765"/>
                <a:gd name="T14" fmla="*/ 224 w 675"/>
                <a:gd name="T15" fmla="*/ 63 h 765"/>
                <a:gd name="T16" fmla="*/ 153 w 675"/>
                <a:gd name="T17" fmla="*/ 0 h 765"/>
                <a:gd name="T18" fmla="*/ 146 w 675"/>
                <a:gd name="T19" fmla="*/ 63 h 765"/>
                <a:gd name="T20" fmla="*/ 146 w 675"/>
                <a:gd name="T21" fmla="*/ 63 h 76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75"/>
                <a:gd name="T34" fmla="*/ 0 h 765"/>
                <a:gd name="T35" fmla="*/ 675 w 675"/>
                <a:gd name="T36" fmla="*/ 765 h 76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75" h="765">
                  <a:moveTo>
                    <a:pt x="291" y="126"/>
                  </a:moveTo>
                  <a:lnTo>
                    <a:pt x="0" y="417"/>
                  </a:lnTo>
                  <a:lnTo>
                    <a:pt x="38" y="765"/>
                  </a:lnTo>
                  <a:lnTo>
                    <a:pt x="314" y="424"/>
                  </a:lnTo>
                  <a:lnTo>
                    <a:pt x="534" y="299"/>
                  </a:lnTo>
                  <a:lnTo>
                    <a:pt x="502" y="590"/>
                  </a:lnTo>
                  <a:lnTo>
                    <a:pt x="675" y="196"/>
                  </a:lnTo>
                  <a:lnTo>
                    <a:pt x="447" y="126"/>
                  </a:lnTo>
                  <a:lnTo>
                    <a:pt x="306" y="0"/>
                  </a:lnTo>
                  <a:lnTo>
                    <a:pt x="291" y="126"/>
                  </a:lnTo>
                  <a:close/>
                </a:path>
              </a:pathLst>
            </a:custGeom>
            <a:solidFill>
              <a:srgbClr val="FFFFCC"/>
            </a:solidFill>
            <a:ln w="9525">
              <a:noFill/>
              <a:round/>
              <a:headEnd/>
              <a:tailEnd/>
            </a:ln>
          </p:spPr>
          <p:txBody>
            <a:bodyPr/>
            <a:lstStyle/>
            <a:p>
              <a:endParaRPr lang="id-ID"/>
            </a:p>
          </p:txBody>
        </p:sp>
        <p:sp>
          <p:nvSpPr>
            <p:cNvPr id="24683" name="Freeform 103"/>
            <p:cNvSpPr>
              <a:spLocks/>
            </p:cNvSpPr>
            <p:nvPr/>
          </p:nvSpPr>
          <p:spPr bwMode="auto">
            <a:xfrm>
              <a:off x="3016" y="2186"/>
              <a:ext cx="157" cy="200"/>
            </a:xfrm>
            <a:custGeom>
              <a:avLst/>
              <a:gdLst>
                <a:gd name="T0" fmla="*/ 157 w 313"/>
                <a:gd name="T1" fmla="*/ 7 h 401"/>
                <a:gd name="T2" fmla="*/ 133 w 313"/>
                <a:gd name="T3" fmla="*/ 180 h 401"/>
                <a:gd name="T4" fmla="*/ 35 w 313"/>
                <a:gd name="T5" fmla="*/ 200 h 401"/>
                <a:gd name="T6" fmla="*/ 0 w 313"/>
                <a:gd name="T7" fmla="*/ 0 h 401"/>
                <a:gd name="T8" fmla="*/ 90 w 313"/>
                <a:gd name="T9" fmla="*/ 138 h 401"/>
                <a:gd name="T10" fmla="*/ 157 w 313"/>
                <a:gd name="T11" fmla="*/ 7 h 401"/>
                <a:gd name="T12" fmla="*/ 157 w 313"/>
                <a:gd name="T13" fmla="*/ 7 h 401"/>
                <a:gd name="T14" fmla="*/ 0 60000 65536"/>
                <a:gd name="T15" fmla="*/ 0 60000 65536"/>
                <a:gd name="T16" fmla="*/ 0 60000 65536"/>
                <a:gd name="T17" fmla="*/ 0 60000 65536"/>
                <a:gd name="T18" fmla="*/ 0 60000 65536"/>
                <a:gd name="T19" fmla="*/ 0 60000 65536"/>
                <a:gd name="T20" fmla="*/ 0 60000 65536"/>
                <a:gd name="T21" fmla="*/ 0 w 313"/>
                <a:gd name="T22" fmla="*/ 0 h 401"/>
                <a:gd name="T23" fmla="*/ 313 w 313"/>
                <a:gd name="T24" fmla="*/ 401 h 40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13" h="401">
                  <a:moveTo>
                    <a:pt x="313" y="15"/>
                  </a:moveTo>
                  <a:lnTo>
                    <a:pt x="266" y="361"/>
                  </a:lnTo>
                  <a:lnTo>
                    <a:pt x="70" y="401"/>
                  </a:lnTo>
                  <a:lnTo>
                    <a:pt x="0" y="0"/>
                  </a:lnTo>
                  <a:lnTo>
                    <a:pt x="180" y="276"/>
                  </a:lnTo>
                  <a:lnTo>
                    <a:pt x="313" y="15"/>
                  </a:lnTo>
                  <a:close/>
                </a:path>
              </a:pathLst>
            </a:custGeom>
            <a:solidFill>
              <a:srgbClr val="FFFFCC"/>
            </a:solidFill>
            <a:ln w="9525">
              <a:noFill/>
              <a:round/>
              <a:headEnd/>
              <a:tailEnd/>
            </a:ln>
          </p:spPr>
          <p:txBody>
            <a:bodyPr/>
            <a:lstStyle/>
            <a:p>
              <a:endParaRPr lang="id-ID"/>
            </a:p>
          </p:txBody>
        </p:sp>
        <p:sp>
          <p:nvSpPr>
            <p:cNvPr id="24684" name="Freeform 104"/>
            <p:cNvSpPr>
              <a:spLocks/>
            </p:cNvSpPr>
            <p:nvPr/>
          </p:nvSpPr>
          <p:spPr bwMode="auto">
            <a:xfrm>
              <a:off x="2588" y="2158"/>
              <a:ext cx="173" cy="181"/>
            </a:xfrm>
            <a:custGeom>
              <a:avLst/>
              <a:gdLst>
                <a:gd name="T0" fmla="*/ 173 w 346"/>
                <a:gd name="T1" fmla="*/ 142 h 361"/>
                <a:gd name="T2" fmla="*/ 90 w 346"/>
                <a:gd name="T3" fmla="*/ 32 h 361"/>
                <a:gd name="T4" fmla="*/ 0 w 346"/>
                <a:gd name="T5" fmla="*/ 0 h 361"/>
                <a:gd name="T6" fmla="*/ 47 w 346"/>
                <a:gd name="T7" fmla="*/ 134 h 361"/>
                <a:gd name="T8" fmla="*/ 162 w 346"/>
                <a:gd name="T9" fmla="*/ 181 h 361"/>
                <a:gd name="T10" fmla="*/ 173 w 346"/>
                <a:gd name="T11" fmla="*/ 142 h 361"/>
                <a:gd name="T12" fmla="*/ 173 w 346"/>
                <a:gd name="T13" fmla="*/ 142 h 361"/>
                <a:gd name="T14" fmla="*/ 0 60000 65536"/>
                <a:gd name="T15" fmla="*/ 0 60000 65536"/>
                <a:gd name="T16" fmla="*/ 0 60000 65536"/>
                <a:gd name="T17" fmla="*/ 0 60000 65536"/>
                <a:gd name="T18" fmla="*/ 0 60000 65536"/>
                <a:gd name="T19" fmla="*/ 0 60000 65536"/>
                <a:gd name="T20" fmla="*/ 0 60000 65536"/>
                <a:gd name="T21" fmla="*/ 0 w 346"/>
                <a:gd name="T22" fmla="*/ 0 h 361"/>
                <a:gd name="T23" fmla="*/ 346 w 346"/>
                <a:gd name="T24" fmla="*/ 361 h 3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6" h="361">
                  <a:moveTo>
                    <a:pt x="346" y="283"/>
                  </a:moveTo>
                  <a:lnTo>
                    <a:pt x="181" y="63"/>
                  </a:lnTo>
                  <a:lnTo>
                    <a:pt x="0" y="0"/>
                  </a:lnTo>
                  <a:lnTo>
                    <a:pt x="95" y="268"/>
                  </a:lnTo>
                  <a:lnTo>
                    <a:pt x="324" y="361"/>
                  </a:lnTo>
                  <a:lnTo>
                    <a:pt x="346" y="283"/>
                  </a:lnTo>
                  <a:close/>
                </a:path>
              </a:pathLst>
            </a:custGeom>
            <a:solidFill>
              <a:srgbClr val="FFFFCC"/>
            </a:solidFill>
            <a:ln w="9525">
              <a:noFill/>
              <a:round/>
              <a:headEnd/>
              <a:tailEnd/>
            </a:ln>
          </p:spPr>
          <p:txBody>
            <a:bodyPr/>
            <a:lstStyle/>
            <a:p>
              <a:endParaRPr lang="id-ID"/>
            </a:p>
          </p:txBody>
        </p:sp>
        <p:sp>
          <p:nvSpPr>
            <p:cNvPr id="24685" name="Freeform 105"/>
            <p:cNvSpPr>
              <a:spLocks/>
            </p:cNvSpPr>
            <p:nvPr/>
          </p:nvSpPr>
          <p:spPr bwMode="auto">
            <a:xfrm>
              <a:off x="2517" y="1800"/>
              <a:ext cx="209" cy="299"/>
            </a:xfrm>
            <a:custGeom>
              <a:avLst/>
              <a:gdLst>
                <a:gd name="T0" fmla="*/ 170 w 416"/>
                <a:gd name="T1" fmla="*/ 299 h 598"/>
                <a:gd name="T2" fmla="*/ 51 w 416"/>
                <a:gd name="T3" fmla="*/ 255 h 598"/>
                <a:gd name="T4" fmla="*/ 51 w 416"/>
                <a:gd name="T5" fmla="*/ 177 h 598"/>
                <a:gd name="T6" fmla="*/ 0 w 416"/>
                <a:gd name="T7" fmla="*/ 0 h 598"/>
                <a:gd name="T8" fmla="*/ 115 w 416"/>
                <a:gd name="T9" fmla="*/ 117 h 598"/>
                <a:gd name="T10" fmla="*/ 177 w 416"/>
                <a:gd name="T11" fmla="*/ 153 h 598"/>
                <a:gd name="T12" fmla="*/ 201 w 416"/>
                <a:gd name="T13" fmla="*/ 23 h 598"/>
                <a:gd name="T14" fmla="*/ 209 w 416"/>
                <a:gd name="T15" fmla="*/ 224 h 598"/>
                <a:gd name="T16" fmla="*/ 170 w 416"/>
                <a:gd name="T17" fmla="*/ 299 h 598"/>
                <a:gd name="T18" fmla="*/ 170 w 416"/>
                <a:gd name="T19" fmla="*/ 299 h 59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16"/>
                <a:gd name="T31" fmla="*/ 0 h 598"/>
                <a:gd name="T32" fmla="*/ 416 w 416"/>
                <a:gd name="T33" fmla="*/ 598 h 59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16" h="598">
                  <a:moveTo>
                    <a:pt x="338" y="598"/>
                  </a:moveTo>
                  <a:lnTo>
                    <a:pt x="102" y="511"/>
                  </a:lnTo>
                  <a:lnTo>
                    <a:pt x="102" y="355"/>
                  </a:lnTo>
                  <a:lnTo>
                    <a:pt x="0" y="0"/>
                  </a:lnTo>
                  <a:lnTo>
                    <a:pt x="228" y="235"/>
                  </a:lnTo>
                  <a:lnTo>
                    <a:pt x="353" y="307"/>
                  </a:lnTo>
                  <a:lnTo>
                    <a:pt x="401" y="47"/>
                  </a:lnTo>
                  <a:lnTo>
                    <a:pt x="416" y="448"/>
                  </a:lnTo>
                  <a:lnTo>
                    <a:pt x="338" y="598"/>
                  </a:lnTo>
                  <a:close/>
                </a:path>
              </a:pathLst>
            </a:custGeom>
            <a:solidFill>
              <a:srgbClr val="FFFFCC"/>
            </a:solidFill>
            <a:ln w="9525">
              <a:noFill/>
              <a:round/>
              <a:headEnd/>
              <a:tailEnd/>
            </a:ln>
          </p:spPr>
          <p:txBody>
            <a:bodyPr/>
            <a:lstStyle/>
            <a:p>
              <a:endParaRPr lang="id-ID"/>
            </a:p>
          </p:txBody>
        </p:sp>
        <p:sp>
          <p:nvSpPr>
            <p:cNvPr id="24686" name="Freeform 106"/>
            <p:cNvSpPr>
              <a:spLocks/>
            </p:cNvSpPr>
            <p:nvPr/>
          </p:nvSpPr>
          <p:spPr bwMode="auto">
            <a:xfrm>
              <a:off x="2611" y="2386"/>
              <a:ext cx="158" cy="417"/>
            </a:xfrm>
            <a:custGeom>
              <a:avLst/>
              <a:gdLst>
                <a:gd name="T0" fmla="*/ 158 w 316"/>
                <a:gd name="T1" fmla="*/ 110 h 835"/>
                <a:gd name="T2" fmla="*/ 121 w 316"/>
                <a:gd name="T3" fmla="*/ 405 h 835"/>
                <a:gd name="T4" fmla="*/ 23 w 316"/>
                <a:gd name="T5" fmla="*/ 417 h 835"/>
                <a:gd name="T6" fmla="*/ 39 w 316"/>
                <a:gd name="T7" fmla="*/ 134 h 835"/>
                <a:gd name="T8" fmla="*/ 0 w 316"/>
                <a:gd name="T9" fmla="*/ 0 h 835"/>
                <a:gd name="T10" fmla="*/ 86 w 316"/>
                <a:gd name="T11" fmla="*/ 197 h 835"/>
                <a:gd name="T12" fmla="*/ 106 w 316"/>
                <a:gd name="T13" fmla="*/ 47 h 835"/>
                <a:gd name="T14" fmla="*/ 158 w 316"/>
                <a:gd name="T15" fmla="*/ 110 h 835"/>
                <a:gd name="T16" fmla="*/ 158 w 316"/>
                <a:gd name="T17" fmla="*/ 110 h 8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6"/>
                <a:gd name="T28" fmla="*/ 0 h 835"/>
                <a:gd name="T29" fmla="*/ 316 w 316"/>
                <a:gd name="T30" fmla="*/ 835 h 83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6" h="835">
                  <a:moveTo>
                    <a:pt x="316" y="221"/>
                  </a:moveTo>
                  <a:lnTo>
                    <a:pt x="243" y="810"/>
                  </a:lnTo>
                  <a:lnTo>
                    <a:pt x="47" y="835"/>
                  </a:lnTo>
                  <a:lnTo>
                    <a:pt x="78" y="268"/>
                  </a:lnTo>
                  <a:lnTo>
                    <a:pt x="0" y="0"/>
                  </a:lnTo>
                  <a:lnTo>
                    <a:pt x="173" y="394"/>
                  </a:lnTo>
                  <a:lnTo>
                    <a:pt x="213" y="95"/>
                  </a:lnTo>
                  <a:lnTo>
                    <a:pt x="316" y="221"/>
                  </a:lnTo>
                  <a:close/>
                </a:path>
              </a:pathLst>
            </a:custGeom>
            <a:solidFill>
              <a:srgbClr val="FFFFCC"/>
            </a:solidFill>
            <a:ln w="9525">
              <a:noFill/>
              <a:round/>
              <a:headEnd/>
              <a:tailEnd/>
            </a:ln>
          </p:spPr>
          <p:txBody>
            <a:bodyPr/>
            <a:lstStyle/>
            <a:p>
              <a:endParaRPr lang="id-ID"/>
            </a:p>
          </p:txBody>
        </p:sp>
        <p:sp>
          <p:nvSpPr>
            <p:cNvPr id="24687" name="Freeform 107"/>
            <p:cNvSpPr>
              <a:spLocks/>
            </p:cNvSpPr>
            <p:nvPr/>
          </p:nvSpPr>
          <p:spPr bwMode="auto">
            <a:xfrm>
              <a:off x="2164" y="2221"/>
              <a:ext cx="180" cy="118"/>
            </a:xfrm>
            <a:custGeom>
              <a:avLst/>
              <a:gdLst>
                <a:gd name="T0" fmla="*/ 180 w 361"/>
                <a:gd name="T1" fmla="*/ 59 h 235"/>
                <a:gd name="T2" fmla="*/ 117 w 361"/>
                <a:gd name="T3" fmla="*/ 0 h 235"/>
                <a:gd name="T4" fmla="*/ 0 w 361"/>
                <a:gd name="T5" fmla="*/ 28 h 235"/>
                <a:gd name="T6" fmla="*/ 0 w 361"/>
                <a:gd name="T7" fmla="*/ 90 h 235"/>
                <a:gd name="T8" fmla="*/ 149 w 361"/>
                <a:gd name="T9" fmla="*/ 118 h 235"/>
                <a:gd name="T10" fmla="*/ 180 w 361"/>
                <a:gd name="T11" fmla="*/ 59 h 235"/>
                <a:gd name="T12" fmla="*/ 180 w 361"/>
                <a:gd name="T13" fmla="*/ 59 h 235"/>
                <a:gd name="T14" fmla="*/ 0 60000 65536"/>
                <a:gd name="T15" fmla="*/ 0 60000 65536"/>
                <a:gd name="T16" fmla="*/ 0 60000 65536"/>
                <a:gd name="T17" fmla="*/ 0 60000 65536"/>
                <a:gd name="T18" fmla="*/ 0 60000 65536"/>
                <a:gd name="T19" fmla="*/ 0 60000 65536"/>
                <a:gd name="T20" fmla="*/ 0 60000 65536"/>
                <a:gd name="T21" fmla="*/ 0 w 361"/>
                <a:gd name="T22" fmla="*/ 0 h 235"/>
                <a:gd name="T23" fmla="*/ 361 w 361"/>
                <a:gd name="T24" fmla="*/ 235 h 2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1" h="235">
                  <a:moveTo>
                    <a:pt x="361" y="117"/>
                  </a:moveTo>
                  <a:lnTo>
                    <a:pt x="235" y="0"/>
                  </a:lnTo>
                  <a:lnTo>
                    <a:pt x="0" y="55"/>
                  </a:lnTo>
                  <a:lnTo>
                    <a:pt x="0" y="180"/>
                  </a:lnTo>
                  <a:lnTo>
                    <a:pt x="298" y="235"/>
                  </a:lnTo>
                  <a:lnTo>
                    <a:pt x="361" y="117"/>
                  </a:lnTo>
                  <a:close/>
                </a:path>
              </a:pathLst>
            </a:custGeom>
            <a:solidFill>
              <a:srgbClr val="FFFFCC"/>
            </a:solidFill>
            <a:ln w="9525">
              <a:noFill/>
              <a:round/>
              <a:headEnd/>
              <a:tailEnd/>
            </a:ln>
          </p:spPr>
          <p:txBody>
            <a:bodyPr/>
            <a:lstStyle/>
            <a:p>
              <a:endParaRPr lang="id-ID"/>
            </a:p>
          </p:txBody>
        </p:sp>
        <p:sp>
          <p:nvSpPr>
            <p:cNvPr id="24688" name="Freeform 108"/>
            <p:cNvSpPr>
              <a:spLocks/>
            </p:cNvSpPr>
            <p:nvPr/>
          </p:nvSpPr>
          <p:spPr bwMode="auto">
            <a:xfrm>
              <a:off x="2317" y="1985"/>
              <a:ext cx="63" cy="181"/>
            </a:xfrm>
            <a:custGeom>
              <a:avLst/>
              <a:gdLst>
                <a:gd name="T0" fmla="*/ 8 w 125"/>
                <a:gd name="T1" fmla="*/ 181 h 361"/>
                <a:gd name="T2" fmla="*/ 63 w 125"/>
                <a:gd name="T3" fmla="*/ 173 h 361"/>
                <a:gd name="T4" fmla="*/ 51 w 125"/>
                <a:gd name="T5" fmla="*/ 0 h 361"/>
                <a:gd name="T6" fmla="*/ 0 w 125"/>
                <a:gd name="T7" fmla="*/ 118 h 361"/>
                <a:gd name="T8" fmla="*/ 8 w 125"/>
                <a:gd name="T9" fmla="*/ 181 h 361"/>
                <a:gd name="T10" fmla="*/ 8 w 125"/>
                <a:gd name="T11" fmla="*/ 181 h 361"/>
                <a:gd name="T12" fmla="*/ 0 60000 65536"/>
                <a:gd name="T13" fmla="*/ 0 60000 65536"/>
                <a:gd name="T14" fmla="*/ 0 60000 65536"/>
                <a:gd name="T15" fmla="*/ 0 60000 65536"/>
                <a:gd name="T16" fmla="*/ 0 60000 65536"/>
                <a:gd name="T17" fmla="*/ 0 60000 65536"/>
                <a:gd name="T18" fmla="*/ 0 w 125"/>
                <a:gd name="T19" fmla="*/ 0 h 361"/>
                <a:gd name="T20" fmla="*/ 125 w 125"/>
                <a:gd name="T21" fmla="*/ 361 h 361"/>
              </a:gdLst>
              <a:ahLst/>
              <a:cxnLst>
                <a:cxn ang="T12">
                  <a:pos x="T0" y="T1"/>
                </a:cxn>
                <a:cxn ang="T13">
                  <a:pos x="T2" y="T3"/>
                </a:cxn>
                <a:cxn ang="T14">
                  <a:pos x="T4" y="T5"/>
                </a:cxn>
                <a:cxn ang="T15">
                  <a:pos x="T6" y="T7"/>
                </a:cxn>
                <a:cxn ang="T16">
                  <a:pos x="T8" y="T9"/>
                </a:cxn>
                <a:cxn ang="T17">
                  <a:pos x="T10" y="T11"/>
                </a:cxn>
              </a:cxnLst>
              <a:rect l="T18" t="T19" r="T20" b="T21"/>
              <a:pathLst>
                <a:path w="125" h="361">
                  <a:moveTo>
                    <a:pt x="15" y="361"/>
                  </a:moveTo>
                  <a:lnTo>
                    <a:pt x="125" y="346"/>
                  </a:lnTo>
                  <a:lnTo>
                    <a:pt x="102" y="0"/>
                  </a:lnTo>
                  <a:lnTo>
                    <a:pt x="0" y="236"/>
                  </a:lnTo>
                  <a:lnTo>
                    <a:pt x="15" y="361"/>
                  </a:lnTo>
                  <a:close/>
                </a:path>
              </a:pathLst>
            </a:custGeom>
            <a:solidFill>
              <a:srgbClr val="FFFFCC"/>
            </a:solidFill>
            <a:ln w="9525">
              <a:noFill/>
              <a:round/>
              <a:headEnd/>
              <a:tailEnd/>
            </a:ln>
          </p:spPr>
          <p:txBody>
            <a:bodyPr/>
            <a:lstStyle/>
            <a:p>
              <a:endParaRPr lang="id-ID"/>
            </a:p>
          </p:txBody>
        </p:sp>
        <p:sp>
          <p:nvSpPr>
            <p:cNvPr id="24689" name="Freeform 109"/>
            <p:cNvSpPr>
              <a:spLocks/>
            </p:cNvSpPr>
            <p:nvPr/>
          </p:nvSpPr>
          <p:spPr bwMode="auto">
            <a:xfrm>
              <a:off x="2415" y="1846"/>
              <a:ext cx="40" cy="95"/>
            </a:xfrm>
            <a:custGeom>
              <a:avLst/>
              <a:gdLst>
                <a:gd name="T0" fmla="*/ 4 w 80"/>
                <a:gd name="T1" fmla="*/ 95 h 190"/>
                <a:gd name="T2" fmla="*/ 0 w 80"/>
                <a:gd name="T3" fmla="*/ 0 h 190"/>
                <a:gd name="T4" fmla="*/ 40 w 80"/>
                <a:gd name="T5" fmla="*/ 84 h 190"/>
                <a:gd name="T6" fmla="*/ 4 w 80"/>
                <a:gd name="T7" fmla="*/ 95 h 190"/>
                <a:gd name="T8" fmla="*/ 4 w 80"/>
                <a:gd name="T9" fmla="*/ 95 h 190"/>
                <a:gd name="T10" fmla="*/ 0 60000 65536"/>
                <a:gd name="T11" fmla="*/ 0 60000 65536"/>
                <a:gd name="T12" fmla="*/ 0 60000 65536"/>
                <a:gd name="T13" fmla="*/ 0 60000 65536"/>
                <a:gd name="T14" fmla="*/ 0 60000 65536"/>
                <a:gd name="T15" fmla="*/ 0 w 80"/>
                <a:gd name="T16" fmla="*/ 0 h 190"/>
                <a:gd name="T17" fmla="*/ 80 w 80"/>
                <a:gd name="T18" fmla="*/ 190 h 190"/>
              </a:gdLst>
              <a:ahLst/>
              <a:cxnLst>
                <a:cxn ang="T10">
                  <a:pos x="T0" y="T1"/>
                </a:cxn>
                <a:cxn ang="T11">
                  <a:pos x="T2" y="T3"/>
                </a:cxn>
                <a:cxn ang="T12">
                  <a:pos x="T4" y="T5"/>
                </a:cxn>
                <a:cxn ang="T13">
                  <a:pos x="T6" y="T7"/>
                </a:cxn>
                <a:cxn ang="T14">
                  <a:pos x="T8" y="T9"/>
                </a:cxn>
              </a:cxnLst>
              <a:rect l="T15" t="T16" r="T17" b="T18"/>
              <a:pathLst>
                <a:path w="80" h="190">
                  <a:moveTo>
                    <a:pt x="8" y="190"/>
                  </a:moveTo>
                  <a:lnTo>
                    <a:pt x="0" y="0"/>
                  </a:lnTo>
                  <a:lnTo>
                    <a:pt x="80" y="167"/>
                  </a:lnTo>
                  <a:lnTo>
                    <a:pt x="8" y="190"/>
                  </a:lnTo>
                  <a:close/>
                </a:path>
              </a:pathLst>
            </a:custGeom>
            <a:solidFill>
              <a:srgbClr val="FFFFCC"/>
            </a:solidFill>
            <a:ln w="9525">
              <a:noFill/>
              <a:round/>
              <a:headEnd/>
              <a:tailEnd/>
            </a:ln>
          </p:spPr>
          <p:txBody>
            <a:bodyPr/>
            <a:lstStyle/>
            <a:p>
              <a:endParaRPr lang="id-ID"/>
            </a:p>
          </p:txBody>
        </p:sp>
        <p:sp>
          <p:nvSpPr>
            <p:cNvPr id="24690" name="Freeform 110"/>
            <p:cNvSpPr>
              <a:spLocks/>
            </p:cNvSpPr>
            <p:nvPr/>
          </p:nvSpPr>
          <p:spPr bwMode="auto">
            <a:xfrm>
              <a:off x="3468" y="2347"/>
              <a:ext cx="142" cy="78"/>
            </a:xfrm>
            <a:custGeom>
              <a:avLst/>
              <a:gdLst>
                <a:gd name="T0" fmla="*/ 94 w 283"/>
                <a:gd name="T1" fmla="*/ 67 h 156"/>
                <a:gd name="T2" fmla="*/ 0 w 283"/>
                <a:gd name="T3" fmla="*/ 78 h 156"/>
                <a:gd name="T4" fmla="*/ 0 w 283"/>
                <a:gd name="T5" fmla="*/ 43 h 156"/>
                <a:gd name="T6" fmla="*/ 48 w 283"/>
                <a:gd name="T7" fmla="*/ 0 h 156"/>
                <a:gd name="T8" fmla="*/ 48 w 283"/>
                <a:gd name="T9" fmla="*/ 43 h 156"/>
                <a:gd name="T10" fmla="*/ 142 w 283"/>
                <a:gd name="T11" fmla="*/ 47 h 156"/>
                <a:gd name="T12" fmla="*/ 94 w 283"/>
                <a:gd name="T13" fmla="*/ 67 h 156"/>
                <a:gd name="T14" fmla="*/ 94 w 283"/>
                <a:gd name="T15" fmla="*/ 67 h 156"/>
                <a:gd name="T16" fmla="*/ 0 60000 65536"/>
                <a:gd name="T17" fmla="*/ 0 60000 65536"/>
                <a:gd name="T18" fmla="*/ 0 60000 65536"/>
                <a:gd name="T19" fmla="*/ 0 60000 65536"/>
                <a:gd name="T20" fmla="*/ 0 60000 65536"/>
                <a:gd name="T21" fmla="*/ 0 60000 65536"/>
                <a:gd name="T22" fmla="*/ 0 60000 65536"/>
                <a:gd name="T23" fmla="*/ 0 60000 65536"/>
                <a:gd name="T24" fmla="*/ 0 w 283"/>
                <a:gd name="T25" fmla="*/ 0 h 156"/>
                <a:gd name="T26" fmla="*/ 283 w 283"/>
                <a:gd name="T27" fmla="*/ 156 h 15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83" h="156">
                  <a:moveTo>
                    <a:pt x="188" y="133"/>
                  </a:moveTo>
                  <a:lnTo>
                    <a:pt x="0" y="156"/>
                  </a:lnTo>
                  <a:lnTo>
                    <a:pt x="0" y="86"/>
                  </a:lnTo>
                  <a:lnTo>
                    <a:pt x="95" y="0"/>
                  </a:lnTo>
                  <a:lnTo>
                    <a:pt x="95" y="86"/>
                  </a:lnTo>
                  <a:lnTo>
                    <a:pt x="283" y="94"/>
                  </a:lnTo>
                  <a:lnTo>
                    <a:pt x="188" y="133"/>
                  </a:lnTo>
                  <a:close/>
                </a:path>
              </a:pathLst>
            </a:custGeom>
            <a:solidFill>
              <a:srgbClr val="FFFFCC"/>
            </a:solidFill>
            <a:ln w="9525">
              <a:noFill/>
              <a:round/>
              <a:headEnd/>
              <a:tailEnd/>
            </a:ln>
          </p:spPr>
          <p:txBody>
            <a:bodyPr/>
            <a:lstStyle/>
            <a:p>
              <a:endParaRPr lang="id-ID"/>
            </a:p>
          </p:txBody>
        </p:sp>
        <p:sp>
          <p:nvSpPr>
            <p:cNvPr id="24691" name="Freeform 111"/>
            <p:cNvSpPr>
              <a:spLocks/>
            </p:cNvSpPr>
            <p:nvPr/>
          </p:nvSpPr>
          <p:spPr bwMode="auto">
            <a:xfrm>
              <a:off x="3016" y="2386"/>
              <a:ext cx="118" cy="173"/>
            </a:xfrm>
            <a:custGeom>
              <a:avLst/>
              <a:gdLst>
                <a:gd name="T0" fmla="*/ 118 w 236"/>
                <a:gd name="T1" fmla="*/ 99 h 346"/>
                <a:gd name="T2" fmla="*/ 28 w 236"/>
                <a:gd name="T3" fmla="*/ 173 h 346"/>
                <a:gd name="T4" fmla="*/ 0 w 236"/>
                <a:gd name="T5" fmla="*/ 0 h 346"/>
                <a:gd name="T6" fmla="*/ 59 w 236"/>
                <a:gd name="T7" fmla="*/ 110 h 346"/>
                <a:gd name="T8" fmla="*/ 118 w 236"/>
                <a:gd name="T9" fmla="*/ 99 h 346"/>
                <a:gd name="T10" fmla="*/ 118 w 236"/>
                <a:gd name="T11" fmla="*/ 99 h 346"/>
                <a:gd name="T12" fmla="*/ 0 60000 65536"/>
                <a:gd name="T13" fmla="*/ 0 60000 65536"/>
                <a:gd name="T14" fmla="*/ 0 60000 65536"/>
                <a:gd name="T15" fmla="*/ 0 60000 65536"/>
                <a:gd name="T16" fmla="*/ 0 60000 65536"/>
                <a:gd name="T17" fmla="*/ 0 60000 65536"/>
                <a:gd name="T18" fmla="*/ 0 w 236"/>
                <a:gd name="T19" fmla="*/ 0 h 346"/>
                <a:gd name="T20" fmla="*/ 236 w 236"/>
                <a:gd name="T21" fmla="*/ 346 h 346"/>
              </a:gdLst>
              <a:ahLst/>
              <a:cxnLst>
                <a:cxn ang="T12">
                  <a:pos x="T0" y="T1"/>
                </a:cxn>
                <a:cxn ang="T13">
                  <a:pos x="T2" y="T3"/>
                </a:cxn>
                <a:cxn ang="T14">
                  <a:pos x="T4" y="T5"/>
                </a:cxn>
                <a:cxn ang="T15">
                  <a:pos x="T6" y="T7"/>
                </a:cxn>
                <a:cxn ang="T16">
                  <a:pos x="T8" y="T9"/>
                </a:cxn>
                <a:cxn ang="T17">
                  <a:pos x="T10" y="T11"/>
                </a:cxn>
              </a:cxnLst>
              <a:rect l="T18" t="T19" r="T20" b="T21"/>
              <a:pathLst>
                <a:path w="236" h="346">
                  <a:moveTo>
                    <a:pt x="236" y="198"/>
                  </a:moveTo>
                  <a:lnTo>
                    <a:pt x="55" y="346"/>
                  </a:lnTo>
                  <a:lnTo>
                    <a:pt x="0" y="0"/>
                  </a:lnTo>
                  <a:lnTo>
                    <a:pt x="118" y="221"/>
                  </a:lnTo>
                  <a:lnTo>
                    <a:pt x="236" y="198"/>
                  </a:lnTo>
                  <a:close/>
                </a:path>
              </a:pathLst>
            </a:custGeom>
            <a:solidFill>
              <a:srgbClr val="FFFFCC"/>
            </a:solidFill>
            <a:ln w="9525">
              <a:noFill/>
              <a:round/>
              <a:headEnd/>
              <a:tailEnd/>
            </a:ln>
          </p:spPr>
          <p:txBody>
            <a:bodyPr/>
            <a:lstStyle/>
            <a:p>
              <a:endParaRPr lang="id-ID"/>
            </a:p>
          </p:txBody>
        </p:sp>
        <p:sp>
          <p:nvSpPr>
            <p:cNvPr id="24692" name="Freeform 112"/>
            <p:cNvSpPr>
              <a:spLocks/>
            </p:cNvSpPr>
            <p:nvPr/>
          </p:nvSpPr>
          <p:spPr bwMode="auto">
            <a:xfrm>
              <a:off x="3552" y="2818"/>
              <a:ext cx="49" cy="66"/>
            </a:xfrm>
            <a:custGeom>
              <a:avLst/>
              <a:gdLst>
                <a:gd name="T0" fmla="*/ 11 w 97"/>
                <a:gd name="T1" fmla="*/ 0 h 133"/>
                <a:gd name="T2" fmla="*/ 0 w 97"/>
                <a:gd name="T3" fmla="*/ 36 h 133"/>
                <a:gd name="T4" fmla="*/ 49 w 97"/>
                <a:gd name="T5" fmla="*/ 66 h 133"/>
                <a:gd name="T6" fmla="*/ 46 w 97"/>
                <a:gd name="T7" fmla="*/ 20 h 133"/>
                <a:gd name="T8" fmla="*/ 11 w 97"/>
                <a:gd name="T9" fmla="*/ 0 h 133"/>
                <a:gd name="T10" fmla="*/ 11 w 97"/>
                <a:gd name="T11" fmla="*/ 0 h 133"/>
                <a:gd name="T12" fmla="*/ 0 60000 65536"/>
                <a:gd name="T13" fmla="*/ 0 60000 65536"/>
                <a:gd name="T14" fmla="*/ 0 60000 65536"/>
                <a:gd name="T15" fmla="*/ 0 60000 65536"/>
                <a:gd name="T16" fmla="*/ 0 60000 65536"/>
                <a:gd name="T17" fmla="*/ 0 60000 65536"/>
                <a:gd name="T18" fmla="*/ 0 w 97"/>
                <a:gd name="T19" fmla="*/ 0 h 133"/>
                <a:gd name="T20" fmla="*/ 97 w 97"/>
                <a:gd name="T21" fmla="*/ 133 h 133"/>
              </a:gdLst>
              <a:ahLst/>
              <a:cxnLst>
                <a:cxn ang="T12">
                  <a:pos x="T0" y="T1"/>
                </a:cxn>
                <a:cxn ang="T13">
                  <a:pos x="T2" y="T3"/>
                </a:cxn>
                <a:cxn ang="T14">
                  <a:pos x="T4" y="T5"/>
                </a:cxn>
                <a:cxn ang="T15">
                  <a:pos x="T6" y="T7"/>
                </a:cxn>
                <a:cxn ang="T16">
                  <a:pos x="T8" y="T9"/>
                </a:cxn>
                <a:cxn ang="T17">
                  <a:pos x="T10" y="T11"/>
                </a:cxn>
              </a:cxnLst>
              <a:rect l="T18" t="T19" r="T20" b="T21"/>
              <a:pathLst>
                <a:path w="97" h="133">
                  <a:moveTo>
                    <a:pt x="21" y="0"/>
                  </a:moveTo>
                  <a:lnTo>
                    <a:pt x="0" y="73"/>
                  </a:lnTo>
                  <a:lnTo>
                    <a:pt x="97" y="133"/>
                  </a:lnTo>
                  <a:lnTo>
                    <a:pt x="91" y="40"/>
                  </a:lnTo>
                  <a:lnTo>
                    <a:pt x="21" y="0"/>
                  </a:lnTo>
                  <a:close/>
                </a:path>
              </a:pathLst>
            </a:custGeom>
            <a:solidFill>
              <a:srgbClr val="8A998A"/>
            </a:solidFill>
            <a:ln w="9525">
              <a:noFill/>
              <a:round/>
              <a:headEnd/>
              <a:tailEnd/>
            </a:ln>
          </p:spPr>
          <p:txBody>
            <a:bodyPr/>
            <a:lstStyle/>
            <a:p>
              <a:endParaRPr lang="id-ID"/>
            </a:p>
          </p:txBody>
        </p:sp>
        <p:sp>
          <p:nvSpPr>
            <p:cNvPr id="24693" name="Freeform 113"/>
            <p:cNvSpPr>
              <a:spLocks/>
            </p:cNvSpPr>
            <p:nvPr/>
          </p:nvSpPr>
          <p:spPr bwMode="auto">
            <a:xfrm>
              <a:off x="3494" y="2817"/>
              <a:ext cx="64" cy="40"/>
            </a:xfrm>
            <a:custGeom>
              <a:avLst/>
              <a:gdLst>
                <a:gd name="T0" fmla="*/ 12 w 129"/>
                <a:gd name="T1" fmla="*/ 0 h 80"/>
                <a:gd name="T2" fmla="*/ 64 w 129"/>
                <a:gd name="T3" fmla="*/ 5 h 80"/>
                <a:gd name="T4" fmla="*/ 56 w 129"/>
                <a:gd name="T5" fmla="*/ 40 h 80"/>
                <a:gd name="T6" fmla="*/ 0 w 129"/>
                <a:gd name="T7" fmla="*/ 40 h 80"/>
                <a:gd name="T8" fmla="*/ 12 w 129"/>
                <a:gd name="T9" fmla="*/ 0 h 80"/>
                <a:gd name="T10" fmla="*/ 12 w 129"/>
                <a:gd name="T11" fmla="*/ 0 h 80"/>
                <a:gd name="T12" fmla="*/ 0 60000 65536"/>
                <a:gd name="T13" fmla="*/ 0 60000 65536"/>
                <a:gd name="T14" fmla="*/ 0 60000 65536"/>
                <a:gd name="T15" fmla="*/ 0 60000 65536"/>
                <a:gd name="T16" fmla="*/ 0 60000 65536"/>
                <a:gd name="T17" fmla="*/ 0 60000 65536"/>
                <a:gd name="T18" fmla="*/ 0 w 129"/>
                <a:gd name="T19" fmla="*/ 0 h 80"/>
                <a:gd name="T20" fmla="*/ 129 w 129"/>
                <a:gd name="T21" fmla="*/ 80 h 80"/>
              </a:gdLst>
              <a:ahLst/>
              <a:cxnLst>
                <a:cxn ang="T12">
                  <a:pos x="T0" y="T1"/>
                </a:cxn>
                <a:cxn ang="T13">
                  <a:pos x="T2" y="T3"/>
                </a:cxn>
                <a:cxn ang="T14">
                  <a:pos x="T4" y="T5"/>
                </a:cxn>
                <a:cxn ang="T15">
                  <a:pos x="T6" y="T7"/>
                </a:cxn>
                <a:cxn ang="T16">
                  <a:pos x="T8" y="T9"/>
                </a:cxn>
                <a:cxn ang="T17">
                  <a:pos x="T10" y="T11"/>
                </a:cxn>
              </a:cxnLst>
              <a:rect l="T18" t="T19" r="T20" b="T21"/>
              <a:pathLst>
                <a:path w="129" h="80">
                  <a:moveTo>
                    <a:pt x="25" y="0"/>
                  </a:moveTo>
                  <a:lnTo>
                    <a:pt x="129" y="10"/>
                  </a:lnTo>
                  <a:lnTo>
                    <a:pt x="112" y="80"/>
                  </a:lnTo>
                  <a:lnTo>
                    <a:pt x="0" y="80"/>
                  </a:lnTo>
                  <a:lnTo>
                    <a:pt x="25" y="0"/>
                  </a:lnTo>
                  <a:close/>
                </a:path>
              </a:pathLst>
            </a:custGeom>
            <a:solidFill>
              <a:srgbClr val="8A998A"/>
            </a:solidFill>
            <a:ln w="9525">
              <a:noFill/>
              <a:round/>
              <a:headEnd/>
              <a:tailEnd/>
            </a:ln>
          </p:spPr>
          <p:txBody>
            <a:bodyPr/>
            <a:lstStyle/>
            <a:p>
              <a:endParaRPr lang="id-ID"/>
            </a:p>
          </p:txBody>
        </p:sp>
        <p:sp>
          <p:nvSpPr>
            <p:cNvPr id="24694" name="Freeform 114"/>
            <p:cNvSpPr>
              <a:spLocks/>
            </p:cNvSpPr>
            <p:nvPr/>
          </p:nvSpPr>
          <p:spPr bwMode="auto">
            <a:xfrm>
              <a:off x="3494" y="2844"/>
              <a:ext cx="101" cy="50"/>
            </a:xfrm>
            <a:custGeom>
              <a:avLst/>
              <a:gdLst>
                <a:gd name="T0" fmla="*/ 1 w 203"/>
                <a:gd name="T1" fmla="*/ 17 h 98"/>
                <a:gd name="T2" fmla="*/ 56 w 203"/>
                <a:gd name="T3" fmla="*/ 19 h 98"/>
                <a:gd name="T4" fmla="*/ 101 w 203"/>
                <a:gd name="T5" fmla="*/ 50 h 98"/>
                <a:gd name="T6" fmla="*/ 101 w 203"/>
                <a:gd name="T7" fmla="*/ 29 h 98"/>
                <a:gd name="T8" fmla="*/ 56 w 203"/>
                <a:gd name="T9" fmla="*/ 0 h 98"/>
                <a:gd name="T10" fmla="*/ 0 w 203"/>
                <a:gd name="T11" fmla="*/ 5 h 98"/>
                <a:gd name="T12" fmla="*/ 1 w 203"/>
                <a:gd name="T13" fmla="*/ 17 h 98"/>
                <a:gd name="T14" fmla="*/ 1 w 203"/>
                <a:gd name="T15" fmla="*/ 17 h 98"/>
                <a:gd name="T16" fmla="*/ 0 60000 65536"/>
                <a:gd name="T17" fmla="*/ 0 60000 65536"/>
                <a:gd name="T18" fmla="*/ 0 60000 65536"/>
                <a:gd name="T19" fmla="*/ 0 60000 65536"/>
                <a:gd name="T20" fmla="*/ 0 60000 65536"/>
                <a:gd name="T21" fmla="*/ 0 60000 65536"/>
                <a:gd name="T22" fmla="*/ 0 60000 65536"/>
                <a:gd name="T23" fmla="*/ 0 60000 65536"/>
                <a:gd name="T24" fmla="*/ 0 w 203"/>
                <a:gd name="T25" fmla="*/ 0 h 98"/>
                <a:gd name="T26" fmla="*/ 203 w 203"/>
                <a:gd name="T27" fmla="*/ 98 h 9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3" h="98">
                  <a:moveTo>
                    <a:pt x="2" y="34"/>
                  </a:moveTo>
                  <a:lnTo>
                    <a:pt x="112" y="38"/>
                  </a:lnTo>
                  <a:lnTo>
                    <a:pt x="203" y="98"/>
                  </a:lnTo>
                  <a:lnTo>
                    <a:pt x="203" y="57"/>
                  </a:lnTo>
                  <a:lnTo>
                    <a:pt x="112" y="0"/>
                  </a:lnTo>
                  <a:lnTo>
                    <a:pt x="0" y="9"/>
                  </a:lnTo>
                  <a:lnTo>
                    <a:pt x="2" y="34"/>
                  </a:lnTo>
                  <a:close/>
                </a:path>
              </a:pathLst>
            </a:custGeom>
            <a:solidFill>
              <a:srgbClr val="000000"/>
            </a:solidFill>
            <a:ln w="9525">
              <a:noFill/>
              <a:round/>
              <a:headEnd/>
              <a:tailEnd/>
            </a:ln>
          </p:spPr>
          <p:txBody>
            <a:bodyPr/>
            <a:lstStyle/>
            <a:p>
              <a:endParaRPr lang="id-ID"/>
            </a:p>
          </p:txBody>
        </p:sp>
        <p:sp>
          <p:nvSpPr>
            <p:cNvPr id="24695" name="Freeform 115"/>
            <p:cNvSpPr>
              <a:spLocks/>
            </p:cNvSpPr>
            <p:nvPr/>
          </p:nvSpPr>
          <p:spPr bwMode="auto">
            <a:xfrm>
              <a:off x="3575" y="2835"/>
              <a:ext cx="15" cy="36"/>
            </a:xfrm>
            <a:custGeom>
              <a:avLst/>
              <a:gdLst>
                <a:gd name="T0" fmla="*/ 10 w 30"/>
                <a:gd name="T1" fmla="*/ 0 h 72"/>
                <a:gd name="T2" fmla="*/ 0 w 30"/>
                <a:gd name="T3" fmla="*/ 26 h 72"/>
                <a:gd name="T4" fmla="*/ 12 w 30"/>
                <a:gd name="T5" fmla="*/ 36 h 72"/>
                <a:gd name="T6" fmla="*/ 15 w 30"/>
                <a:gd name="T7" fmla="*/ 6 h 72"/>
                <a:gd name="T8" fmla="*/ 10 w 30"/>
                <a:gd name="T9" fmla="*/ 0 h 72"/>
                <a:gd name="T10" fmla="*/ 10 w 30"/>
                <a:gd name="T11" fmla="*/ 0 h 72"/>
                <a:gd name="T12" fmla="*/ 0 60000 65536"/>
                <a:gd name="T13" fmla="*/ 0 60000 65536"/>
                <a:gd name="T14" fmla="*/ 0 60000 65536"/>
                <a:gd name="T15" fmla="*/ 0 60000 65536"/>
                <a:gd name="T16" fmla="*/ 0 60000 65536"/>
                <a:gd name="T17" fmla="*/ 0 60000 65536"/>
                <a:gd name="T18" fmla="*/ 0 w 30"/>
                <a:gd name="T19" fmla="*/ 0 h 72"/>
                <a:gd name="T20" fmla="*/ 30 w 30"/>
                <a:gd name="T21" fmla="*/ 72 h 72"/>
              </a:gdLst>
              <a:ahLst/>
              <a:cxnLst>
                <a:cxn ang="T12">
                  <a:pos x="T0" y="T1"/>
                </a:cxn>
                <a:cxn ang="T13">
                  <a:pos x="T2" y="T3"/>
                </a:cxn>
                <a:cxn ang="T14">
                  <a:pos x="T4" y="T5"/>
                </a:cxn>
                <a:cxn ang="T15">
                  <a:pos x="T6" y="T7"/>
                </a:cxn>
                <a:cxn ang="T16">
                  <a:pos x="T8" y="T9"/>
                </a:cxn>
                <a:cxn ang="T17">
                  <a:pos x="T10" y="T11"/>
                </a:cxn>
              </a:cxnLst>
              <a:rect l="T18" t="T19" r="T20" b="T21"/>
              <a:pathLst>
                <a:path w="30" h="72">
                  <a:moveTo>
                    <a:pt x="20" y="0"/>
                  </a:moveTo>
                  <a:lnTo>
                    <a:pt x="0" y="53"/>
                  </a:lnTo>
                  <a:lnTo>
                    <a:pt x="24" y="72"/>
                  </a:lnTo>
                  <a:lnTo>
                    <a:pt x="30" y="13"/>
                  </a:lnTo>
                  <a:lnTo>
                    <a:pt x="20" y="0"/>
                  </a:lnTo>
                  <a:close/>
                </a:path>
              </a:pathLst>
            </a:custGeom>
            <a:solidFill>
              <a:srgbClr val="B8CCB8"/>
            </a:solidFill>
            <a:ln w="9525">
              <a:noFill/>
              <a:round/>
              <a:headEnd/>
              <a:tailEnd/>
            </a:ln>
          </p:spPr>
          <p:txBody>
            <a:bodyPr/>
            <a:lstStyle/>
            <a:p>
              <a:endParaRPr lang="id-ID"/>
            </a:p>
          </p:txBody>
        </p:sp>
        <p:sp>
          <p:nvSpPr>
            <p:cNvPr id="24696" name="Freeform 116"/>
            <p:cNvSpPr>
              <a:spLocks/>
            </p:cNvSpPr>
            <p:nvPr/>
          </p:nvSpPr>
          <p:spPr bwMode="auto">
            <a:xfrm>
              <a:off x="3498" y="2808"/>
              <a:ext cx="113" cy="83"/>
            </a:xfrm>
            <a:custGeom>
              <a:avLst/>
              <a:gdLst>
                <a:gd name="T0" fmla="*/ 59 w 226"/>
                <a:gd name="T1" fmla="*/ 44 h 166"/>
                <a:gd name="T2" fmla="*/ 70 w 226"/>
                <a:gd name="T3" fmla="*/ 13 h 166"/>
                <a:gd name="T4" fmla="*/ 97 w 226"/>
                <a:gd name="T5" fmla="*/ 35 h 166"/>
                <a:gd name="T6" fmla="*/ 93 w 226"/>
                <a:gd name="T7" fmla="*/ 72 h 166"/>
                <a:gd name="T8" fmla="*/ 103 w 226"/>
                <a:gd name="T9" fmla="*/ 83 h 166"/>
                <a:gd name="T10" fmla="*/ 113 w 226"/>
                <a:gd name="T11" fmla="*/ 35 h 166"/>
                <a:gd name="T12" fmla="*/ 74 w 226"/>
                <a:gd name="T13" fmla="*/ 0 h 166"/>
                <a:gd name="T14" fmla="*/ 59 w 226"/>
                <a:gd name="T15" fmla="*/ 13 h 166"/>
                <a:gd name="T16" fmla="*/ 3 w 226"/>
                <a:gd name="T17" fmla="*/ 7 h 166"/>
                <a:gd name="T18" fmla="*/ 0 w 226"/>
                <a:gd name="T19" fmla="*/ 17 h 166"/>
                <a:gd name="T20" fmla="*/ 49 w 226"/>
                <a:gd name="T21" fmla="*/ 23 h 166"/>
                <a:gd name="T22" fmla="*/ 38 w 226"/>
                <a:gd name="T23" fmla="*/ 46 h 166"/>
                <a:gd name="T24" fmla="*/ 59 w 226"/>
                <a:gd name="T25" fmla="*/ 44 h 166"/>
                <a:gd name="T26" fmla="*/ 59 w 226"/>
                <a:gd name="T27" fmla="*/ 44 h 16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26"/>
                <a:gd name="T43" fmla="*/ 0 h 166"/>
                <a:gd name="T44" fmla="*/ 226 w 226"/>
                <a:gd name="T45" fmla="*/ 166 h 16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26" h="166">
                  <a:moveTo>
                    <a:pt x="119" y="88"/>
                  </a:moveTo>
                  <a:lnTo>
                    <a:pt x="140" y="27"/>
                  </a:lnTo>
                  <a:lnTo>
                    <a:pt x="193" y="69"/>
                  </a:lnTo>
                  <a:lnTo>
                    <a:pt x="186" y="143"/>
                  </a:lnTo>
                  <a:lnTo>
                    <a:pt x="205" y="166"/>
                  </a:lnTo>
                  <a:lnTo>
                    <a:pt x="226" y="69"/>
                  </a:lnTo>
                  <a:lnTo>
                    <a:pt x="148" y="0"/>
                  </a:lnTo>
                  <a:lnTo>
                    <a:pt x="119" y="27"/>
                  </a:lnTo>
                  <a:lnTo>
                    <a:pt x="5" y="14"/>
                  </a:lnTo>
                  <a:lnTo>
                    <a:pt x="0" y="33"/>
                  </a:lnTo>
                  <a:lnTo>
                    <a:pt x="98" y="46"/>
                  </a:lnTo>
                  <a:lnTo>
                    <a:pt x="76" y="92"/>
                  </a:lnTo>
                  <a:lnTo>
                    <a:pt x="119" y="88"/>
                  </a:lnTo>
                  <a:close/>
                </a:path>
              </a:pathLst>
            </a:custGeom>
            <a:solidFill>
              <a:srgbClr val="000000"/>
            </a:solidFill>
            <a:ln w="9525">
              <a:noFill/>
              <a:round/>
              <a:headEnd/>
              <a:tailEnd/>
            </a:ln>
          </p:spPr>
          <p:txBody>
            <a:bodyPr/>
            <a:lstStyle/>
            <a:p>
              <a:endParaRPr lang="id-ID"/>
            </a:p>
          </p:txBody>
        </p:sp>
        <p:sp>
          <p:nvSpPr>
            <p:cNvPr id="24697" name="Freeform 117"/>
            <p:cNvSpPr>
              <a:spLocks/>
            </p:cNvSpPr>
            <p:nvPr/>
          </p:nvSpPr>
          <p:spPr bwMode="auto">
            <a:xfrm>
              <a:off x="2485" y="2563"/>
              <a:ext cx="165" cy="358"/>
            </a:xfrm>
            <a:custGeom>
              <a:avLst/>
              <a:gdLst>
                <a:gd name="T0" fmla="*/ 90 w 331"/>
                <a:gd name="T1" fmla="*/ 0 h 717"/>
                <a:gd name="T2" fmla="*/ 118 w 331"/>
                <a:gd name="T3" fmla="*/ 161 h 717"/>
                <a:gd name="T4" fmla="*/ 94 w 331"/>
                <a:gd name="T5" fmla="*/ 240 h 717"/>
                <a:gd name="T6" fmla="*/ 165 w 331"/>
                <a:gd name="T7" fmla="*/ 299 h 717"/>
                <a:gd name="T8" fmla="*/ 83 w 331"/>
                <a:gd name="T9" fmla="*/ 303 h 717"/>
                <a:gd name="T10" fmla="*/ 165 w 331"/>
                <a:gd name="T11" fmla="*/ 350 h 717"/>
                <a:gd name="T12" fmla="*/ 83 w 331"/>
                <a:gd name="T13" fmla="*/ 358 h 717"/>
                <a:gd name="T14" fmla="*/ 0 w 331"/>
                <a:gd name="T15" fmla="*/ 358 h 717"/>
                <a:gd name="T16" fmla="*/ 90 w 331"/>
                <a:gd name="T17" fmla="*/ 0 h 717"/>
                <a:gd name="T18" fmla="*/ 90 w 331"/>
                <a:gd name="T19" fmla="*/ 0 h 7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1"/>
                <a:gd name="T31" fmla="*/ 0 h 717"/>
                <a:gd name="T32" fmla="*/ 331 w 331"/>
                <a:gd name="T33" fmla="*/ 717 h 7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1" h="717">
                  <a:moveTo>
                    <a:pt x="181" y="0"/>
                  </a:moveTo>
                  <a:lnTo>
                    <a:pt x="236" y="323"/>
                  </a:lnTo>
                  <a:lnTo>
                    <a:pt x="188" y="481"/>
                  </a:lnTo>
                  <a:lnTo>
                    <a:pt x="331" y="599"/>
                  </a:lnTo>
                  <a:lnTo>
                    <a:pt x="166" y="606"/>
                  </a:lnTo>
                  <a:lnTo>
                    <a:pt x="331" y="701"/>
                  </a:lnTo>
                  <a:lnTo>
                    <a:pt x="166" y="717"/>
                  </a:lnTo>
                  <a:lnTo>
                    <a:pt x="0" y="717"/>
                  </a:lnTo>
                  <a:lnTo>
                    <a:pt x="181" y="0"/>
                  </a:lnTo>
                  <a:close/>
                </a:path>
              </a:pathLst>
            </a:custGeom>
            <a:solidFill>
              <a:srgbClr val="000000"/>
            </a:solidFill>
            <a:ln w="9525">
              <a:noFill/>
              <a:round/>
              <a:headEnd/>
              <a:tailEnd/>
            </a:ln>
          </p:spPr>
          <p:txBody>
            <a:bodyPr/>
            <a:lstStyle/>
            <a:p>
              <a:endParaRPr lang="id-ID"/>
            </a:p>
          </p:txBody>
        </p:sp>
      </p:grpSp>
      <p:sp>
        <p:nvSpPr>
          <p:cNvPr id="20598" name="AutoShape 118"/>
          <p:cNvSpPr>
            <a:spLocks noChangeArrowheads="1"/>
          </p:cNvSpPr>
          <p:nvPr/>
        </p:nvSpPr>
        <p:spPr bwMode="auto">
          <a:xfrm>
            <a:off x="3048000" y="304800"/>
            <a:ext cx="5334000" cy="2133600"/>
          </a:xfrm>
          <a:prstGeom prst="wedgeRoundRectCallout">
            <a:avLst>
              <a:gd name="adj1" fmla="val -44556"/>
              <a:gd name="adj2" fmla="val 67856"/>
              <a:gd name="adj3" fmla="val 16667"/>
            </a:avLst>
          </a:prstGeom>
          <a:solidFill>
            <a:srgbClr val="FFFFFF"/>
          </a:solidFill>
          <a:ln w="12700">
            <a:solidFill>
              <a:schemeClr val="tx1"/>
            </a:solidFill>
            <a:miter lim="800000"/>
            <a:headEnd/>
            <a:tailEnd/>
          </a:ln>
          <a:effectLst>
            <a:outerShdw dist="107763" dir="2700000" algn="ctr" rotWithShape="0">
              <a:schemeClr val="tx1"/>
            </a:outerShdw>
          </a:effectLst>
        </p:spPr>
        <p:txBody>
          <a:bodyPr anchor="ctr"/>
          <a:lstStyle/>
          <a:p>
            <a:pPr algn="ctr">
              <a:spcBef>
                <a:spcPct val="50000"/>
              </a:spcBef>
              <a:defRPr/>
            </a:pPr>
            <a:r>
              <a:rPr lang="en-US" sz="2800">
                <a:latin typeface="Times New Roman" pitchFamily="18" charset="0"/>
              </a:rPr>
              <a:t>Sistem </a:t>
            </a:r>
            <a:r>
              <a:rPr lang="en-US" sz="2800" i="1">
                <a:latin typeface="Times New Roman" pitchFamily="18" charset="0"/>
              </a:rPr>
              <a:t>voucher</a:t>
            </a:r>
            <a:r>
              <a:rPr lang="en-US" sz="2800">
                <a:latin typeface="Times New Roman" pitchFamily="18" charset="0"/>
              </a:rPr>
              <a:t> adalah sekelompok prosedur untuk mengotorisasi dan mencatat kewajiban serta pengeluaran kas.</a:t>
            </a:r>
          </a:p>
        </p:txBody>
      </p:sp>
      <p:sp>
        <p:nvSpPr>
          <p:cNvPr id="20599" name="Text Box 119"/>
          <p:cNvSpPr txBox="1">
            <a:spLocks noChangeArrowheads="1"/>
          </p:cNvSpPr>
          <p:nvPr/>
        </p:nvSpPr>
        <p:spPr bwMode="auto">
          <a:xfrm>
            <a:off x="4572000" y="2514600"/>
            <a:ext cx="3810000" cy="3381375"/>
          </a:xfrm>
          <a:prstGeom prst="rect">
            <a:avLst/>
          </a:prstGeom>
          <a:noFill/>
          <a:ln w="9525">
            <a:noFill/>
            <a:miter lim="800000"/>
            <a:headEnd/>
            <a:tailEnd/>
          </a:ln>
          <a:effectLst/>
        </p:spPr>
        <p:txBody>
          <a:bodyPr>
            <a:spAutoFit/>
          </a:bodyPr>
          <a:lstStyle/>
          <a:p>
            <a:pPr algn="ctr">
              <a:spcBef>
                <a:spcPct val="50000"/>
              </a:spcBef>
              <a:defRPr/>
            </a:pPr>
            <a:r>
              <a:rPr lang="en-US" sz="5400">
                <a:effectLst>
                  <a:outerShdw blurRad="38100" dist="38100" dir="2700000" algn="tl">
                    <a:srgbClr val="C0C0C0"/>
                  </a:outerShdw>
                </a:effectLst>
                <a:latin typeface="Times New Roman" pitchFamily="18" charset="0"/>
              </a:rPr>
              <a:t>Fitur-fitur Dasar dari Sistem </a:t>
            </a:r>
            <a:r>
              <a:rPr lang="en-US" sz="5400" i="1">
                <a:effectLst>
                  <a:outerShdw blurRad="38100" dist="38100" dir="2700000" algn="tl">
                    <a:srgbClr val="C0C0C0"/>
                  </a:outerShdw>
                </a:effectLst>
                <a:latin typeface="Times New Roman" pitchFamily="18" charset="0"/>
              </a:rPr>
              <a:t>Voucher</a:t>
            </a:r>
          </a:p>
        </p:txBody>
      </p:sp>
      <p:sp>
        <p:nvSpPr>
          <p:cNvPr id="20600" name="Text Box 120"/>
          <p:cNvSpPr txBox="1">
            <a:spLocks noChangeArrowheads="1"/>
          </p:cNvSpPr>
          <p:nvPr/>
        </p:nvSpPr>
        <p:spPr bwMode="auto">
          <a:xfrm>
            <a:off x="8486775" y="-28575"/>
            <a:ext cx="685800" cy="396875"/>
          </a:xfrm>
          <a:prstGeom prst="rect">
            <a:avLst/>
          </a:prstGeom>
          <a:noFill/>
          <a:ln w="9525">
            <a:noFill/>
            <a:miter lim="800000"/>
            <a:headEnd/>
            <a:tailEnd/>
          </a:ln>
          <a:effectLst/>
        </p:spPr>
        <p:txBody>
          <a:bodyPr>
            <a:spAutoFit/>
          </a:bodyPr>
          <a:lstStyle/>
          <a:p>
            <a:pPr algn="r">
              <a:spcBef>
                <a:spcPct val="50000"/>
              </a:spcBef>
              <a:defRPr/>
            </a:pPr>
            <a:r>
              <a:rPr lang="en-US" sz="2000">
                <a:solidFill>
                  <a:schemeClr val="bg1"/>
                </a:solidFill>
                <a:effectLst>
                  <a:outerShdw blurRad="38100" dist="38100" dir="2700000" algn="tl">
                    <a:srgbClr val="C0C0C0"/>
                  </a:outerShdw>
                </a:effectLst>
                <a:latin typeface="Times New Roman" pitchFamily="18" charset="0"/>
              </a:rPr>
              <a:t>13</a:t>
            </a:r>
          </a:p>
        </p:txBody>
      </p:sp>
      <p:sp>
        <p:nvSpPr>
          <p:cNvPr id="20601" name="AutoShape 121"/>
          <p:cNvSpPr>
            <a:spLocks noChangeArrowheads="1"/>
          </p:cNvSpPr>
          <p:nvPr/>
        </p:nvSpPr>
        <p:spPr bwMode="auto">
          <a:xfrm>
            <a:off x="8763000" y="6477000"/>
            <a:ext cx="228600" cy="228600"/>
          </a:xfrm>
          <a:prstGeom prst="lightningBolt">
            <a:avLst/>
          </a:prstGeom>
          <a:gradFill rotWithShape="0">
            <a:gsLst>
              <a:gs pos="0">
                <a:srgbClr val="FDE111"/>
              </a:gs>
              <a:gs pos="100000">
                <a:srgbClr val="756808"/>
              </a:gs>
            </a:gsLst>
            <a:lin ang="5400000" scaled="1"/>
          </a:gradFill>
          <a:ln w="9525">
            <a:noFill/>
            <a:miter lim="800000"/>
            <a:headEnd/>
            <a:tailEnd/>
          </a:ln>
        </p:spPr>
        <p:txBody>
          <a:bodyPr wrap="none" anchor="ctr"/>
          <a:lstStyle/>
          <a:p>
            <a:endParaRPr lang="id-ID"/>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206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1"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524000" y="228600"/>
            <a:ext cx="6096000" cy="1219200"/>
          </a:xfrm>
          <a:solidFill>
            <a:srgbClr val="336600"/>
          </a:solidFill>
          <a:ln>
            <a:solidFill>
              <a:schemeClr val="tx1"/>
            </a:solidFill>
          </a:ln>
          <a:effectLst>
            <a:outerShdw dist="107763" dir="2700000" algn="ctr" rotWithShape="0">
              <a:schemeClr val="tx1"/>
            </a:outerShdw>
          </a:effectLst>
        </p:spPr>
        <p:txBody>
          <a:bodyPr>
            <a:normAutofit fontScale="90000"/>
          </a:bodyPr>
          <a:lstStyle/>
          <a:p>
            <a:pPr eaLnBrk="1" hangingPunct="1">
              <a:defRPr/>
            </a:pPr>
            <a:r>
              <a:rPr lang="en-US" smtClean="0">
                <a:solidFill>
                  <a:schemeClr val="bg1"/>
                </a:solidFill>
                <a:effectLst>
                  <a:outerShdw blurRad="38100" dist="38100" dir="2700000" algn="tl">
                    <a:srgbClr val="000000"/>
                  </a:outerShdw>
                </a:effectLst>
                <a:latin typeface="Times New Roman" pitchFamily="18" charset="0"/>
              </a:rPr>
              <a:t>Fitur-fitur Dasar dari Sistem </a:t>
            </a:r>
            <a:r>
              <a:rPr lang="en-US" i="1" smtClean="0">
                <a:solidFill>
                  <a:schemeClr val="bg1"/>
                </a:solidFill>
                <a:effectLst>
                  <a:outerShdw blurRad="38100" dist="38100" dir="2700000" algn="tl">
                    <a:srgbClr val="000000"/>
                  </a:outerShdw>
                </a:effectLst>
                <a:latin typeface="Times New Roman" pitchFamily="18" charset="0"/>
              </a:rPr>
              <a:t>Voucher</a:t>
            </a:r>
          </a:p>
        </p:txBody>
      </p:sp>
      <p:sp>
        <p:nvSpPr>
          <p:cNvPr id="21507" name="Rectangle 3"/>
          <p:cNvSpPr>
            <a:spLocks noGrp="1" noChangeArrowheads="1"/>
          </p:cNvSpPr>
          <p:nvPr>
            <p:ph type="body" idx="1"/>
          </p:nvPr>
        </p:nvSpPr>
        <p:spPr>
          <a:xfrm>
            <a:off x="685800" y="1600200"/>
            <a:ext cx="7772400" cy="4110038"/>
          </a:xfrm>
        </p:spPr>
        <p:txBody>
          <a:bodyPr/>
          <a:lstStyle/>
          <a:p>
            <a:pPr marL="400050" indent="-400050" eaLnBrk="1" hangingPunct="1">
              <a:lnSpc>
                <a:spcPct val="90000"/>
              </a:lnSpc>
              <a:buClr>
                <a:srgbClr val="FDE111"/>
              </a:buClr>
              <a:buFont typeface="Wingdings" pitchFamily="2" charset="2"/>
              <a:buChar char="§"/>
            </a:pPr>
            <a:r>
              <a:rPr lang="en-US" sz="2500" smtClean="0"/>
              <a:t>Sistem </a:t>
            </a:r>
            <a:r>
              <a:rPr lang="en-US" sz="2500" i="1" smtClean="0"/>
              <a:t>voucher</a:t>
            </a:r>
            <a:r>
              <a:rPr lang="en-US" sz="2500" smtClean="0"/>
              <a:t> biasanya menggunakan </a:t>
            </a:r>
            <a:r>
              <a:rPr lang="en-US" sz="2500" i="1" smtClean="0"/>
              <a:t>voucher</a:t>
            </a:r>
            <a:r>
              <a:rPr lang="en-US" sz="2500" smtClean="0"/>
              <a:t>.</a:t>
            </a:r>
          </a:p>
          <a:p>
            <a:pPr marL="400050" indent="-400050" eaLnBrk="1" hangingPunct="1">
              <a:lnSpc>
                <a:spcPct val="90000"/>
              </a:lnSpc>
              <a:buClr>
                <a:srgbClr val="FDE111"/>
              </a:buClr>
              <a:buFont typeface="Wingdings" pitchFamily="2" charset="2"/>
              <a:buChar char="§"/>
            </a:pPr>
            <a:r>
              <a:rPr lang="en-US" sz="2500" smtClean="0"/>
              <a:t>Sistem tersebut biasanya memiliki arsip untuk </a:t>
            </a:r>
            <a:r>
              <a:rPr lang="en-US" sz="2500" i="1" smtClean="0"/>
              <a:t>voucher</a:t>
            </a:r>
            <a:r>
              <a:rPr lang="en-US" sz="2500" smtClean="0"/>
              <a:t> yang belum dibayar dan yang sudah dibayar.</a:t>
            </a:r>
          </a:p>
          <a:p>
            <a:pPr marL="400050" indent="-400050" eaLnBrk="1" hangingPunct="1">
              <a:lnSpc>
                <a:spcPct val="90000"/>
              </a:lnSpc>
              <a:buClr>
                <a:srgbClr val="FDE111"/>
              </a:buClr>
              <a:buFont typeface="Wingdings" pitchFamily="2" charset="2"/>
              <a:buChar char="§"/>
            </a:pPr>
            <a:r>
              <a:rPr lang="en-US" sz="2500" smtClean="0"/>
              <a:t>Biasanya dibuat oleh Departemen Akuntansi setelah semua dokumen pendukung yang dibutuhkan diterima (pesanan pembelian, faktur pemasok, dan laporan penerimaan).</a:t>
            </a:r>
          </a:p>
          <a:p>
            <a:pPr marL="400050" indent="-400050" eaLnBrk="1" hangingPunct="1">
              <a:lnSpc>
                <a:spcPct val="90000"/>
              </a:lnSpc>
              <a:buClr>
                <a:srgbClr val="FDE111"/>
              </a:buClr>
              <a:buFont typeface="Wingdings" pitchFamily="2" charset="2"/>
              <a:buChar char="§"/>
            </a:pPr>
            <a:r>
              <a:rPr lang="en-US" sz="2500" smtClean="0"/>
              <a:t>Dalam menyiapkan </a:t>
            </a:r>
            <a:r>
              <a:rPr lang="en-US" sz="2500" i="1" smtClean="0"/>
              <a:t>voucher</a:t>
            </a:r>
            <a:r>
              <a:rPr lang="en-US" sz="2500" smtClean="0"/>
              <a:t>, petugas utang usaha memverifikasi kuantitas, harga, dan akurasi matematis dari dokumen pendukung dan mengarsip </a:t>
            </a:r>
            <a:r>
              <a:rPr lang="en-US" sz="2500" i="1" smtClean="0"/>
              <a:t>voucher </a:t>
            </a:r>
            <a:r>
              <a:rPr lang="en-US" sz="2500" smtClean="0"/>
              <a:t>yang sudah dibayar.</a:t>
            </a:r>
          </a:p>
        </p:txBody>
      </p:sp>
      <p:sp>
        <p:nvSpPr>
          <p:cNvPr id="21508" name="AutoShape 4"/>
          <p:cNvSpPr>
            <a:spLocks noChangeArrowheads="1"/>
          </p:cNvSpPr>
          <p:nvPr/>
        </p:nvSpPr>
        <p:spPr bwMode="auto">
          <a:xfrm>
            <a:off x="8763000" y="6477000"/>
            <a:ext cx="228600" cy="228600"/>
          </a:xfrm>
          <a:prstGeom prst="lightningBolt">
            <a:avLst/>
          </a:prstGeom>
          <a:gradFill rotWithShape="0">
            <a:gsLst>
              <a:gs pos="0">
                <a:srgbClr val="FDE111"/>
              </a:gs>
              <a:gs pos="100000">
                <a:srgbClr val="756808"/>
              </a:gs>
            </a:gsLst>
            <a:lin ang="5400000" scaled="1"/>
          </a:gradFill>
          <a:ln w="9525">
            <a:noFill/>
            <a:miter lim="800000"/>
            <a:headEnd/>
            <a:tailEnd/>
          </a:ln>
        </p:spPr>
        <p:txBody>
          <a:bodyPr wrap="none" anchor="ct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2150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50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150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150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15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P spid="2150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ChangeArrowheads="1"/>
          </p:cNvSpPr>
          <p:nvPr/>
        </p:nvSpPr>
        <p:spPr bwMode="auto">
          <a:xfrm>
            <a:off x="3429000" y="381000"/>
            <a:ext cx="5030788" cy="2211388"/>
          </a:xfrm>
          <a:prstGeom prst="wedgeRoundRectCallout">
            <a:avLst>
              <a:gd name="adj1" fmla="val -42838"/>
              <a:gd name="adj2" fmla="val 80440"/>
              <a:gd name="adj3" fmla="val 16667"/>
            </a:avLst>
          </a:prstGeom>
          <a:solidFill>
            <a:schemeClr val="bg1"/>
          </a:solidFill>
          <a:ln w="9525">
            <a:solidFill>
              <a:schemeClr val="tx1"/>
            </a:solidFill>
            <a:miter lim="800000"/>
            <a:headEnd/>
            <a:tailEnd/>
          </a:ln>
          <a:effectLst>
            <a:outerShdw dist="107763" dir="2700000" algn="ctr" rotWithShape="0">
              <a:schemeClr val="tx2"/>
            </a:outerShdw>
          </a:effectLst>
        </p:spPr>
        <p:txBody>
          <a:bodyPr anchor="ctr"/>
          <a:lstStyle/>
          <a:p>
            <a:pPr algn="ctr">
              <a:defRPr/>
            </a:pPr>
            <a:r>
              <a:rPr lang="en-US" sz="3000">
                <a:latin typeface="Times New Roman" pitchFamily="18" charset="0"/>
              </a:rPr>
              <a:t>Catatan yang diterima dari bank atas semua transaksi yang berkaitan dengan suatu rekening disebut </a:t>
            </a:r>
            <a:r>
              <a:rPr lang="en-US" sz="3000" b="1" i="1">
                <a:latin typeface="Times New Roman" pitchFamily="18" charset="0"/>
              </a:rPr>
              <a:t>laporan bank</a:t>
            </a:r>
            <a:r>
              <a:rPr lang="en-US" sz="3000">
                <a:latin typeface="Times New Roman" pitchFamily="18" charset="0"/>
              </a:rPr>
              <a:t>.</a:t>
            </a:r>
          </a:p>
        </p:txBody>
      </p:sp>
      <p:grpSp>
        <p:nvGrpSpPr>
          <p:cNvPr id="2" name="Group 3"/>
          <p:cNvGrpSpPr>
            <a:grpSpLocks/>
          </p:cNvGrpSpPr>
          <p:nvPr/>
        </p:nvGrpSpPr>
        <p:grpSpPr bwMode="auto">
          <a:xfrm>
            <a:off x="1600200" y="2819400"/>
            <a:ext cx="2549525" cy="3413125"/>
            <a:chOff x="2067" y="1083"/>
            <a:chExt cx="1606" cy="2150"/>
          </a:xfrm>
        </p:grpSpPr>
        <p:sp>
          <p:nvSpPr>
            <p:cNvPr id="26629" name="Freeform 4"/>
            <p:cNvSpPr>
              <a:spLocks/>
            </p:cNvSpPr>
            <p:nvPr/>
          </p:nvSpPr>
          <p:spPr bwMode="auto">
            <a:xfrm>
              <a:off x="2106" y="1819"/>
              <a:ext cx="1526" cy="1407"/>
            </a:xfrm>
            <a:custGeom>
              <a:avLst/>
              <a:gdLst>
                <a:gd name="T0" fmla="*/ 702 w 3052"/>
                <a:gd name="T1" fmla="*/ 49 h 2815"/>
                <a:gd name="T2" fmla="*/ 595 w 3052"/>
                <a:gd name="T3" fmla="*/ 81 h 2815"/>
                <a:gd name="T4" fmla="*/ 476 w 3052"/>
                <a:gd name="T5" fmla="*/ 121 h 2815"/>
                <a:gd name="T6" fmla="*/ 392 w 3052"/>
                <a:gd name="T7" fmla="*/ 159 h 2815"/>
                <a:gd name="T8" fmla="*/ 337 w 3052"/>
                <a:gd name="T9" fmla="*/ 203 h 2815"/>
                <a:gd name="T10" fmla="*/ 291 w 3052"/>
                <a:gd name="T11" fmla="*/ 288 h 2815"/>
                <a:gd name="T12" fmla="*/ 276 w 3052"/>
                <a:gd name="T13" fmla="*/ 398 h 2815"/>
                <a:gd name="T14" fmla="*/ 250 w 3052"/>
                <a:gd name="T15" fmla="*/ 479 h 2815"/>
                <a:gd name="T16" fmla="*/ 217 w 3052"/>
                <a:gd name="T17" fmla="*/ 514 h 2815"/>
                <a:gd name="T18" fmla="*/ 206 w 3052"/>
                <a:gd name="T19" fmla="*/ 560 h 2815"/>
                <a:gd name="T20" fmla="*/ 195 w 3052"/>
                <a:gd name="T21" fmla="*/ 592 h 2815"/>
                <a:gd name="T22" fmla="*/ 157 w 3052"/>
                <a:gd name="T23" fmla="*/ 615 h 2815"/>
                <a:gd name="T24" fmla="*/ 113 w 3052"/>
                <a:gd name="T25" fmla="*/ 668 h 2815"/>
                <a:gd name="T26" fmla="*/ 90 w 3052"/>
                <a:gd name="T27" fmla="*/ 726 h 2815"/>
                <a:gd name="T28" fmla="*/ 71 w 3052"/>
                <a:gd name="T29" fmla="*/ 836 h 2815"/>
                <a:gd name="T30" fmla="*/ 4 w 3052"/>
                <a:gd name="T31" fmla="*/ 888 h 2815"/>
                <a:gd name="T32" fmla="*/ 0 w 3052"/>
                <a:gd name="T33" fmla="*/ 949 h 2815"/>
                <a:gd name="T34" fmla="*/ 24 w 3052"/>
                <a:gd name="T35" fmla="*/ 1179 h 2815"/>
                <a:gd name="T36" fmla="*/ 88 w 3052"/>
                <a:gd name="T37" fmla="*/ 1243 h 2815"/>
                <a:gd name="T38" fmla="*/ 163 w 3052"/>
                <a:gd name="T39" fmla="*/ 1278 h 2815"/>
                <a:gd name="T40" fmla="*/ 227 w 3052"/>
                <a:gd name="T41" fmla="*/ 1295 h 2815"/>
                <a:gd name="T42" fmla="*/ 233 w 3052"/>
                <a:gd name="T43" fmla="*/ 1318 h 2815"/>
                <a:gd name="T44" fmla="*/ 282 w 3052"/>
                <a:gd name="T45" fmla="*/ 1324 h 2815"/>
                <a:gd name="T46" fmla="*/ 301 w 3052"/>
                <a:gd name="T47" fmla="*/ 1407 h 2815"/>
                <a:gd name="T48" fmla="*/ 1340 w 3052"/>
                <a:gd name="T49" fmla="*/ 1403 h 2815"/>
                <a:gd name="T50" fmla="*/ 1526 w 3052"/>
                <a:gd name="T51" fmla="*/ 264 h 2815"/>
                <a:gd name="T52" fmla="*/ 1428 w 3052"/>
                <a:gd name="T53" fmla="*/ 168 h 2815"/>
                <a:gd name="T54" fmla="*/ 1259 w 3052"/>
                <a:gd name="T55" fmla="*/ 121 h 2815"/>
                <a:gd name="T56" fmla="*/ 1103 w 3052"/>
                <a:gd name="T57" fmla="*/ 0 h 2815"/>
                <a:gd name="T58" fmla="*/ 914 w 3052"/>
                <a:gd name="T59" fmla="*/ 0 h 2815"/>
                <a:gd name="T60" fmla="*/ 702 w 3052"/>
                <a:gd name="T61" fmla="*/ 49 h 2815"/>
                <a:gd name="T62" fmla="*/ 702 w 3052"/>
                <a:gd name="T63" fmla="*/ 49 h 281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052"/>
                <a:gd name="T97" fmla="*/ 0 h 2815"/>
                <a:gd name="T98" fmla="*/ 3052 w 3052"/>
                <a:gd name="T99" fmla="*/ 2815 h 281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052" h="2815">
                  <a:moveTo>
                    <a:pt x="1404" y="98"/>
                  </a:moveTo>
                  <a:lnTo>
                    <a:pt x="1190" y="163"/>
                  </a:lnTo>
                  <a:lnTo>
                    <a:pt x="952" y="243"/>
                  </a:lnTo>
                  <a:lnTo>
                    <a:pt x="785" y="319"/>
                  </a:lnTo>
                  <a:lnTo>
                    <a:pt x="673" y="406"/>
                  </a:lnTo>
                  <a:lnTo>
                    <a:pt x="582" y="576"/>
                  </a:lnTo>
                  <a:lnTo>
                    <a:pt x="551" y="796"/>
                  </a:lnTo>
                  <a:lnTo>
                    <a:pt x="500" y="958"/>
                  </a:lnTo>
                  <a:lnTo>
                    <a:pt x="435" y="1028"/>
                  </a:lnTo>
                  <a:lnTo>
                    <a:pt x="412" y="1121"/>
                  </a:lnTo>
                  <a:lnTo>
                    <a:pt x="390" y="1184"/>
                  </a:lnTo>
                  <a:lnTo>
                    <a:pt x="314" y="1231"/>
                  </a:lnTo>
                  <a:lnTo>
                    <a:pt x="226" y="1336"/>
                  </a:lnTo>
                  <a:lnTo>
                    <a:pt x="180" y="1452"/>
                  </a:lnTo>
                  <a:lnTo>
                    <a:pt x="141" y="1672"/>
                  </a:lnTo>
                  <a:lnTo>
                    <a:pt x="8" y="1777"/>
                  </a:lnTo>
                  <a:lnTo>
                    <a:pt x="0" y="1898"/>
                  </a:lnTo>
                  <a:lnTo>
                    <a:pt x="47" y="2358"/>
                  </a:lnTo>
                  <a:lnTo>
                    <a:pt x="175" y="2486"/>
                  </a:lnTo>
                  <a:lnTo>
                    <a:pt x="325" y="2556"/>
                  </a:lnTo>
                  <a:lnTo>
                    <a:pt x="454" y="2590"/>
                  </a:lnTo>
                  <a:lnTo>
                    <a:pt x="466" y="2636"/>
                  </a:lnTo>
                  <a:lnTo>
                    <a:pt x="564" y="2649"/>
                  </a:lnTo>
                  <a:lnTo>
                    <a:pt x="601" y="2815"/>
                  </a:lnTo>
                  <a:lnTo>
                    <a:pt x="2680" y="2807"/>
                  </a:lnTo>
                  <a:lnTo>
                    <a:pt x="3052" y="528"/>
                  </a:lnTo>
                  <a:lnTo>
                    <a:pt x="2855" y="336"/>
                  </a:lnTo>
                  <a:lnTo>
                    <a:pt x="2518" y="243"/>
                  </a:lnTo>
                  <a:lnTo>
                    <a:pt x="2205" y="0"/>
                  </a:lnTo>
                  <a:lnTo>
                    <a:pt x="1828" y="0"/>
                  </a:lnTo>
                  <a:lnTo>
                    <a:pt x="1404" y="98"/>
                  </a:lnTo>
                  <a:close/>
                </a:path>
              </a:pathLst>
            </a:custGeom>
            <a:solidFill>
              <a:srgbClr val="A38989"/>
            </a:solidFill>
            <a:ln w="9525">
              <a:noFill/>
              <a:round/>
              <a:headEnd/>
              <a:tailEnd/>
            </a:ln>
          </p:spPr>
          <p:txBody>
            <a:bodyPr/>
            <a:lstStyle/>
            <a:p>
              <a:endParaRPr lang="id-ID"/>
            </a:p>
          </p:txBody>
        </p:sp>
        <p:sp>
          <p:nvSpPr>
            <p:cNvPr id="26630" name="Freeform 5"/>
            <p:cNvSpPr>
              <a:spLocks/>
            </p:cNvSpPr>
            <p:nvPr/>
          </p:nvSpPr>
          <p:spPr bwMode="auto">
            <a:xfrm>
              <a:off x="3047" y="2292"/>
              <a:ext cx="202" cy="311"/>
            </a:xfrm>
            <a:custGeom>
              <a:avLst/>
              <a:gdLst>
                <a:gd name="T0" fmla="*/ 144 w 404"/>
                <a:gd name="T1" fmla="*/ 17 h 622"/>
                <a:gd name="T2" fmla="*/ 113 w 404"/>
                <a:gd name="T3" fmla="*/ 84 h 622"/>
                <a:gd name="T4" fmla="*/ 103 w 404"/>
                <a:gd name="T5" fmla="*/ 110 h 622"/>
                <a:gd name="T6" fmla="*/ 34 w 404"/>
                <a:gd name="T7" fmla="*/ 186 h 622"/>
                <a:gd name="T8" fmla="*/ 0 w 404"/>
                <a:gd name="T9" fmla="*/ 253 h 622"/>
                <a:gd name="T10" fmla="*/ 28 w 404"/>
                <a:gd name="T11" fmla="*/ 280 h 622"/>
                <a:gd name="T12" fmla="*/ 31 w 404"/>
                <a:gd name="T13" fmla="*/ 311 h 622"/>
                <a:gd name="T14" fmla="*/ 98 w 404"/>
                <a:gd name="T15" fmla="*/ 253 h 622"/>
                <a:gd name="T16" fmla="*/ 69 w 404"/>
                <a:gd name="T17" fmla="*/ 217 h 622"/>
                <a:gd name="T18" fmla="*/ 142 w 404"/>
                <a:gd name="T19" fmla="*/ 157 h 622"/>
                <a:gd name="T20" fmla="*/ 174 w 404"/>
                <a:gd name="T21" fmla="*/ 35 h 622"/>
                <a:gd name="T22" fmla="*/ 202 w 404"/>
                <a:gd name="T23" fmla="*/ 0 h 622"/>
                <a:gd name="T24" fmla="*/ 144 w 404"/>
                <a:gd name="T25" fmla="*/ 17 h 622"/>
                <a:gd name="T26" fmla="*/ 144 w 404"/>
                <a:gd name="T27" fmla="*/ 17 h 62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04"/>
                <a:gd name="T43" fmla="*/ 0 h 622"/>
                <a:gd name="T44" fmla="*/ 404 w 404"/>
                <a:gd name="T45" fmla="*/ 622 h 62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04" h="622">
                  <a:moveTo>
                    <a:pt x="288" y="34"/>
                  </a:moveTo>
                  <a:lnTo>
                    <a:pt x="226" y="169"/>
                  </a:lnTo>
                  <a:lnTo>
                    <a:pt x="207" y="221"/>
                  </a:lnTo>
                  <a:lnTo>
                    <a:pt x="68" y="373"/>
                  </a:lnTo>
                  <a:lnTo>
                    <a:pt x="0" y="506"/>
                  </a:lnTo>
                  <a:lnTo>
                    <a:pt x="57" y="559"/>
                  </a:lnTo>
                  <a:lnTo>
                    <a:pt x="62" y="622"/>
                  </a:lnTo>
                  <a:lnTo>
                    <a:pt x="195" y="506"/>
                  </a:lnTo>
                  <a:lnTo>
                    <a:pt x="138" y="435"/>
                  </a:lnTo>
                  <a:lnTo>
                    <a:pt x="283" y="314"/>
                  </a:lnTo>
                  <a:lnTo>
                    <a:pt x="347" y="70"/>
                  </a:lnTo>
                  <a:lnTo>
                    <a:pt x="404" y="0"/>
                  </a:lnTo>
                  <a:lnTo>
                    <a:pt x="288" y="34"/>
                  </a:lnTo>
                  <a:close/>
                </a:path>
              </a:pathLst>
            </a:custGeom>
            <a:solidFill>
              <a:srgbClr val="D1B7B7"/>
            </a:solidFill>
            <a:ln w="9525">
              <a:noFill/>
              <a:round/>
              <a:headEnd/>
              <a:tailEnd/>
            </a:ln>
          </p:spPr>
          <p:txBody>
            <a:bodyPr/>
            <a:lstStyle/>
            <a:p>
              <a:endParaRPr lang="id-ID"/>
            </a:p>
          </p:txBody>
        </p:sp>
        <p:sp>
          <p:nvSpPr>
            <p:cNvPr id="26631" name="Freeform 6"/>
            <p:cNvSpPr>
              <a:spLocks/>
            </p:cNvSpPr>
            <p:nvPr/>
          </p:nvSpPr>
          <p:spPr bwMode="auto">
            <a:xfrm>
              <a:off x="2612" y="2069"/>
              <a:ext cx="364" cy="575"/>
            </a:xfrm>
            <a:custGeom>
              <a:avLst/>
              <a:gdLst>
                <a:gd name="T0" fmla="*/ 364 w 730"/>
                <a:gd name="T1" fmla="*/ 0 h 1150"/>
                <a:gd name="T2" fmla="*/ 168 w 730"/>
                <a:gd name="T3" fmla="*/ 259 h 1150"/>
                <a:gd name="T4" fmla="*/ 0 w 730"/>
                <a:gd name="T5" fmla="*/ 575 h 1150"/>
                <a:gd name="T6" fmla="*/ 69 w 730"/>
                <a:gd name="T7" fmla="*/ 383 h 1150"/>
                <a:gd name="T8" fmla="*/ 157 w 730"/>
                <a:gd name="T9" fmla="*/ 246 h 1150"/>
                <a:gd name="T10" fmla="*/ 275 w 730"/>
                <a:gd name="T11" fmla="*/ 89 h 1150"/>
                <a:gd name="T12" fmla="*/ 364 w 730"/>
                <a:gd name="T13" fmla="*/ 0 h 1150"/>
                <a:gd name="T14" fmla="*/ 364 w 730"/>
                <a:gd name="T15" fmla="*/ 0 h 1150"/>
                <a:gd name="T16" fmla="*/ 0 60000 65536"/>
                <a:gd name="T17" fmla="*/ 0 60000 65536"/>
                <a:gd name="T18" fmla="*/ 0 60000 65536"/>
                <a:gd name="T19" fmla="*/ 0 60000 65536"/>
                <a:gd name="T20" fmla="*/ 0 60000 65536"/>
                <a:gd name="T21" fmla="*/ 0 60000 65536"/>
                <a:gd name="T22" fmla="*/ 0 60000 65536"/>
                <a:gd name="T23" fmla="*/ 0 60000 65536"/>
                <a:gd name="T24" fmla="*/ 0 w 730"/>
                <a:gd name="T25" fmla="*/ 0 h 1150"/>
                <a:gd name="T26" fmla="*/ 730 w 730"/>
                <a:gd name="T27" fmla="*/ 1150 h 115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30" h="1150">
                  <a:moveTo>
                    <a:pt x="730" y="0"/>
                  </a:moveTo>
                  <a:lnTo>
                    <a:pt x="336" y="517"/>
                  </a:lnTo>
                  <a:lnTo>
                    <a:pt x="0" y="1150"/>
                  </a:lnTo>
                  <a:lnTo>
                    <a:pt x="139" y="767"/>
                  </a:lnTo>
                  <a:lnTo>
                    <a:pt x="314" y="493"/>
                  </a:lnTo>
                  <a:lnTo>
                    <a:pt x="551" y="179"/>
                  </a:lnTo>
                  <a:lnTo>
                    <a:pt x="730" y="0"/>
                  </a:lnTo>
                  <a:close/>
                </a:path>
              </a:pathLst>
            </a:custGeom>
            <a:solidFill>
              <a:srgbClr val="D1B7B7"/>
            </a:solidFill>
            <a:ln w="9525">
              <a:noFill/>
              <a:round/>
              <a:headEnd/>
              <a:tailEnd/>
            </a:ln>
          </p:spPr>
          <p:txBody>
            <a:bodyPr/>
            <a:lstStyle/>
            <a:p>
              <a:endParaRPr lang="id-ID"/>
            </a:p>
          </p:txBody>
        </p:sp>
        <p:sp>
          <p:nvSpPr>
            <p:cNvPr id="26632" name="Freeform 7"/>
            <p:cNvSpPr>
              <a:spLocks/>
            </p:cNvSpPr>
            <p:nvPr/>
          </p:nvSpPr>
          <p:spPr bwMode="auto">
            <a:xfrm>
              <a:off x="2727" y="2801"/>
              <a:ext cx="197" cy="226"/>
            </a:xfrm>
            <a:custGeom>
              <a:avLst/>
              <a:gdLst>
                <a:gd name="T0" fmla="*/ 0 w 393"/>
                <a:gd name="T1" fmla="*/ 0 h 453"/>
                <a:gd name="T2" fmla="*/ 0 w 393"/>
                <a:gd name="T3" fmla="*/ 49 h 453"/>
                <a:gd name="T4" fmla="*/ 41 w 393"/>
                <a:gd name="T5" fmla="*/ 90 h 453"/>
                <a:gd name="T6" fmla="*/ 92 w 393"/>
                <a:gd name="T7" fmla="*/ 148 h 453"/>
                <a:gd name="T8" fmla="*/ 157 w 393"/>
                <a:gd name="T9" fmla="*/ 226 h 453"/>
                <a:gd name="T10" fmla="*/ 150 w 393"/>
                <a:gd name="T11" fmla="*/ 145 h 453"/>
                <a:gd name="T12" fmla="*/ 197 w 393"/>
                <a:gd name="T13" fmla="*/ 168 h 453"/>
                <a:gd name="T14" fmla="*/ 188 w 393"/>
                <a:gd name="T15" fmla="*/ 99 h 453"/>
                <a:gd name="T16" fmla="*/ 136 w 393"/>
                <a:gd name="T17" fmla="*/ 58 h 453"/>
                <a:gd name="T18" fmla="*/ 130 w 393"/>
                <a:gd name="T19" fmla="*/ 124 h 453"/>
                <a:gd name="T20" fmla="*/ 52 w 393"/>
                <a:gd name="T21" fmla="*/ 17 h 453"/>
                <a:gd name="T22" fmla="*/ 29 w 393"/>
                <a:gd name="T23" fmla="*/ 6 h 453"/>
                <a:gd name="T24" fmla="*/ 0 w 393"/>
                <a:gd name="T25" fmla="*/ 0 h 453"/>
                <a:gd name="T26" fmla="*/ 0 w 393"/>
                <a:gd name="T27" fmla="*/ 0 h 45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93"/>
                <a:gd name="T43" fmla="*/ 0 h 453"/>
                <a:gd name="T44" fmla="*/ 393 w 393"/>
                <a:gd name="T45" fmla="*/ 453 h 45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93" h="453">
                  <a:moveTo>
                    <a:pt x="0" y="0"/>
                  </a:moveTo>
                  <a:lnTo>
                    <a:pt x="0" y="99"/>
                  </a:lnTo>
                  <a:lnTo>
                    <a:pt x="82" y="181"/>
                  </a:lnTo>
                  <a:lnTo>
                    <a:pt x="184" y="297"/>
                  </a:lnTo>
                  <a:lnTo>
                    <a:pt x="314" y="453"/>
                  </a:lnTo>
                  <a:lnTo>
                    <a:pt x="300" y="291"/>
                  </a:lnTo>
                  <a:lnTo>
                    <a:pt x="393" y="337"/>
                  </a:lnTo>
                  <a:lnTo>
                    <a:pt x="376" y="198"/>
                  </a:lnTo>
                  <a:lnTo>
                    <a:pt x="272" y="116"/>
                  </a:lnTo>
                  <a:lnTo>
                    <a:pt x="260" y="249"/>
                  </a:lnTo>
                  <a:lnTo>
                    <a:pt x="104" y="34"/>
                  </a:lnTo>
                  <a:lnTo>
                    <a:pt x="57" y="12"/>
                  </a:lnTo>
                  <a:lnTo>
                    <a:pt x="0" y="0"/>
                  </a:lnTo>
                  <a:close/>
                </a:path>
              </a:pathLst>
            </a:custGeom>
            <a:solidFill>
              <a:srgbClr val="D1B7B7"/>
            </a:solidFill>
            <a:ln w="9525">
              <a:noFill/>
              <a:round/>
              <a:headEnd/>
              <a:tailEnd/>
            </a:ln>
          </p:spPr>
          <p:txBody>
            <a:bodyPr/>
            <a:lstStyle/>
            <a:p>
              <a:endParaRPr lang="id-ID"/>
            </a:p>
          </p:txBody>
        </p:sp>
        <p:sp>
          <p:nvSpPr>
            <p:cNvPr id="26633" name="Freeform 8"/>
            <p:cNvSpPr>
              <a:spLocks/>
            </p:cNvSpPr>
            <p:nvPr/>
          </p:nvSpPr>
          <p:spPr bwMode="auto">
            <a:xfrm>
              <a:off x="2411" y="2765"/>
              <a:ext cx="238" cy="99"/>
            </a:xfrm>
            <a:custGeom>
              <a:avLst/>
              <a:gdLst>
                <a:gd name="T0" fmla="*/ 9 w 475"/>
                <a:gd name="T1" fmla="*/ 30 h 197"/>
                <a:gd name="T2" fmla="*/ 96 w 475"/>
                <a:gd name="T3" fmla="*/ 41 h 197"/>
                <a:gd name="T4" fmla="*/ 160 w 475"/>
                <a:gd name="T5" fmla="*/ 44 h 197"/>
                <a:gd name="T6" fmla="*/ 238 w 475"/>
                <a:gd name="T7" fmla="*/ 99 h 197"/>
                <a:gd name="T8" fmla="*/ 226 w 475"/>
                <a:gd name="T9" fmla="*/ 50 h 197"/>
                <a:gd name="T10" fmla="*/ 229 w 475"/>
                <a:gd name="T11" fmla="*/ 6 h 197"/>
                <a:gd name="T12" fmla="*/ 151 w 475"/>
                <a:gd name="T13" fmla="*/ 18 h 197"/>
                <a:gd name="T14" fmla="*/ 78 w 475"/>
                <a:gd name="T15" fmla="*/ 12 h 197"/>
                <a:gd name="T16" fmla="*/ 23 w 475"/>
                <a:gd name="T17" fmla="*/ 0 h 197"/>
                <a:gd name="T18" fmla="*/ 0 w 475"/>
                <a:gd name="T19" fmla="*/ 12 h 197"/>
                <a:gd name="T20" fmla="*/ 9 w 475"/>
                <a:gd name="T21" fmla="*/ 30 h 197"/>
                <a:gd name="T22" fmla="*/ 9 w 475"/>
                <a:gd name="T23" fmla="*/ 30 h 19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75"/>
                <a:gd name="T37" fmla="*/ 0 h 197"/>
                <a:gd name="T38" fmla="*/ 475 w 475"/>
                <a:gd name="T39" fmla="*/ 197 h 19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75" h="197">
                  <a:moveTo>
                    <a:pt x="17" y="59"/>
                  </a:moveTo>
                  <a:lnTo>
                    <a:pt x="192" y="82"/>
                  </a:lnTo>
                  <a:lnTo>
                    <a:pt x="319" y="87"/>
                  </a:lnTo>
                  <a:lnTo>
                    <a:pt x="475" y="197"/>
                  </a:lnTo>
                  <a:lnTo>
                    <a:pt x="452" y="99"/>
                  </a:lnTo>
                  <a:lnTo>
                    <a:pt x="458" y="11"/>
                  </a:lnTo>
                  <a:lnTo>
                    <a:pt x="302" y="36"/>
                  </a:lnTo>
                  <a:lnTo>
                    <a:pt x="156" y="24"/>
                  </a:lnTo>
                  <a:lnTo>
                    <a:pt x="46" y="0"/>
                  </a:lnTo>
                  <a:lnTo>
                    <a:pt x="0" y="24"/>
                  </a:lnTo>
                  <a:lnTo>
                    <a:pt x="17" y="59"/>
                  </a:lnTo>
                  <a:close/>
                </a:path>
              </a:pathLst>
            </a:custGeom>
            <a:solidFill>
              <a:srgbClr val="D1B7B7"/>
            </a:solidFill>
            <a:ln w="9525">
              <a:noFill/>
              <a:round/>
              <a:headEnd/>
              <a:tailEnd/>
            </a:ln>
          </p:spPr>
          <p:txBody>
            <a:bodyPr/>
            <a:lstStyle/>
            <a:p>
              <a:endParaRPr lang="id-ID"/>
            </a:p>
          </p:txBody>
        </p:sp>
        <p:sp>
          <p:nvSpPr>
            <p:cNvPr id="26634" name="Freeform 9"/>
            <p:cNvSpPr>
              <a:spLocks/>
            </p:cNvSpPr>
            <p:nvPr/>
          </p:nvSpPr>
          <p:spPr bwMode="auto">
            <a:xfrm>
              <a:off x="2379" y="2432"/>
              <a:ext cx="52" cy="270"/>
            </a:xfrm>
            <a:custGeom>
              <a:avLst/>
              <a:gdLst>
                <a:gd name="T0" fmla="*/ 12 w 105"/>
                <a:gd name="T1" fmla="*/ 0 h 539"/>
                <a:gd name="T2" fmla="*/ 18 w 105"/>
                <a:gd name="T3" fmla="*/ 47 h 539"/>
                <a:gd name="T4" fmla="*/ 52 w 105"/>
                <a:gd name="T5" fmla="*/ 127 h 539"/>
                <a:gd name="T6" fmla="*/ 29 w 105"/>
                <a:gd name="T7" fmla="*/ 206 h 539"/>
                <a:gd name="T8" fmla="*/ 18 w 105"/>
                <a:gd name="T9" fmla="*/ 270 h 539"/>
                <a:gd name="T10" fmla="*/ 0 w 105"/>
                <a:gd name="T11" fmla="*/ 107 h 539"/>
                <a:gd name="T12" fmla="*/ 3 w 105"/>
                <a:gd name="T13" fmla="*/ 35 h 539"/>
                <a:gd name="T14" fmla="*/ 12 w 105"/>
                <a:gd name="T15" fmla="*/ 0 h 539"/>
                <a:gd name="T16" fmla="*/ 12 w 105"/>
                <a:gd name="T17" fmla="*/ 0 h 53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5"/>
                <a:gd name="T28" fmla="*/ 0 h 539"/>
                <a:gd name="T29" fmla="*/ 105 w 105"/>
                <a:gd name="T30" fmla="*/ 539 h 53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5" h="539">
                  <a:moveTo>
                    <a:pt x="25" y="0"/>
                  </a:moveTo>
                  <a:lnTo>
                    <a:pt x="37" y="93"/>
                  </a:lnTo>
                  <a:lnTo>
                    <a:pt x="105" y="254"/>
                  </a:lnTo>
                  <a:lnTo>
                    <a:pt x="59" y="412"/>
                  </a:lnTo>
                  <a:lnTo>
                    <a:pt x="37" y="539"/>
                  </a:lnTo>
                  <a:lnTo>
                    <a:pt x="0" y="214"/>
                  </a:lnTo>
                  <a:lnTo>
                    <a:pt x="6" y="70"/>
                  </a:lnTo>
                  <a:lnTo>
                    <a:pt x="25" y="0"/>
                  </a:lnTo>
                  <a:close/>
                </a:path>
              </a:pathLst>
            </a:custGeom>
            <a:solidFill>
              <a:srgbClr val="D1B7B7"/>
            </a:solidFill>
            <a:ln w="9525">
              <a:noFill/>
              <a:round/>
              <a:headEnd/>
              <a:tailEnd/>
            </a:ln>
          </p:spPr>
          <p:txBody>
            <a:bodyPr/>
            <a:lstStyle/>
            <a:p>
              <a:endParaRPr lang="id-ID"/>
            </a:p>
          </p:txBody>
        </p:sp>
        <p:sp>
          <p:nvSpPr>
            <p:cNvPr id="26635" name="Freeform 10"/>
            <p:cNvSpPr>
              <a:spLocks/>
            </p:cNvSpPr>
            <p:nvPr/>
          </p:nvSpPr>
          <p:spPr bwMode="auto">
            <a:xfrm>
              <a:off x="2106" y="2484"/>
              <a:ext cx="113" cy="244"/>
            </a:xfrm>
            <a:custGeom>
              <a:avLst/>
              <a:gdLst>
                <a:gd name="T0" fmla="*/ 108 w 226"/>
                <a:gd name="T1" fmla="*/ 52 h 489"/>
                <a:gd name="T2" fmla="*/ 113 w 226"/>
                <a:gd name="T3" fmla="*/ 127 h 489"/>
                <a:gd name="T4" fmla="*/ 93 w 226"/>
                <a:gd name="T5" fmla="*/ 174 h 489"/>
                <a:gd name="T6" fmla="*/ 105 w 226"/>
                <a:gd name="T7" fmla="*/ 203 h 489"/>
                <a:gd name="T8" fmla="*/ 44 w 226"/>
                <a:gd name="T9" fmla="*/ 209 h 489"/>
                <a:gd name="T10" fmla="*/ 0 w 226"/>
                <a:gd name="T11" fmla="*/ 244 h 489"/>
                <a:gd name="T12" fmla="*/ 0 w 226"/>
                <a:gd name="T13" fmla="*/ 209 h 489"/>
                <a:gd name="T14" fmla="*/ 27 w 226"/>
                <a:gd name="T15" fmla="*/ 189 h 489"/>
                <a:gd name="T16" fmla="*/ 68 w 226"/>
                <a:gd name="T17" fmla="*/ 165 h 489"/>
                <a:gd name="T18" fmla="*/ 88 w 226"/>
                <a:gd name="T19" fmla="*/ 58 h 489"/>
                <a:gd name="T20" fmla="*/ 113 w 226"/>
                <a:gd name="T21" fmla="*/ 0 h 489"/>
                <a:gd name="T22" fmla="*/ 108 w 226"/>
                <a:gd name="T23" fmla="*/ 52 h 489"/>
                <a:gd name="T24" fmla="*/ 108 w 226"/>
                <a:gd name="T25" fmla="*/ 52 h 4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26"/>
                <a:gd name="T40" fmla="*/ 0 h 489"/>
                <a:gd name="T41" fmla="*/ 226 w 226"/>
                <a:gd name="T42" fmla="*/ 489 h 48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26" h="489">
                  <a:moveTo>
                    <a:pt x="215" y="105"/>
                  </a:moveTo>
                  <a:lnTo>
                    <a:pt x="226" y="255"/>
                  </a:lnTo>
                  <a:lnTo>
                    <a:pt x="186" y="348"/>
                  </a:lnTo>
                  <a:lnTo>
                    <a:pt x="209" y="407"/>
                  </a:lnTo>
                  <a:lnTo>
                    <a:pt x="87" y="418"/>
                  </a:lnTo>
                  <a:lnTo>
                    <a:pt x="0" y="489"/>
                  </a:lnTo>
                  <a:lnTo>
                    <a:pt x="0" y="418"/>
                  </a:lnTo>
                  <a:lnTo>
                    <a:pt x="53" y="378"/>
                  </a:lnTo>
                  <a:lnTo>
                    <a:pt x="135" y="331"/>
                  </a:lnTo>
                  <a:lnTo>
                    <a:pt x="175" y="116"/>
                  </a:lnTo>
                  <a:lnTo>
                    <a:pt x="226" y="0"/>
                  </a:lnTo>
                  <a:lnTo>
                    <a:pt x="215" y="105"/>
                  </a:lnTo>
                  <a:close/>
                </a:path>
              </a:pathLst>
            </a:custGeom>
            <a:solidFill>
              <a:srgbClr val="D1B7B7"/>
            </a:solidFill>
            <a:ln w="9525">
              <a:noFill/>
              <a:round/>
              <a:headEnd/>
              <a:tailEnd/>
            </a:ln>
          </p:spPr>
          <p:txBody>
            <a:bodyPr/>
            <a:lstStyle/>
            <a:p>
              <a:endParaRPr lang="id-ID"/>
            </a:p>
          </p:txBody>
        </p:sp>
        <p:sp>
          <p:nvSpPr>
            <p:cNvPr id="26636" name="Freeform 11"/>
            <p:cNvSpPr>
              <a:spLocks/>
            </p:cNvSpPr>
            <p:nvPr/>
          </p:nvSpPr>
          <p:spPr bwMode="auto">
            <a:xfrm>
              <a:off x="2260" y="2432"/>
              <a:ext cx="61" cy="148"/>
            </a:xfrm>
            <a:custGeom>
              <a:avLst/>
              <a:gdLst>
                <a:gd name="T0" fmla="*/ 30 w 121"/>
                <a:gd name="T1" fmla="*/ 0 h 296"/>
                <a:gd name="T2" fmla="*/ 58 w 121"/>
                <a:gd name="T3" fmla="*/ 63 h 296"/>
                <a:gd name="T4" fmla="*/ 61 w 121"/>
                <a:gd name="T5" fmla="*/ 148 h 296"/>
                <a:gd name="T6" fmla="*/ 30 w 121"/>
                <a:gd name="T7" fmla="*/ 107 h 296"/>
                <a:gd name="T8" fmla="*/ 0 w 121"/>
                <a:gd name="T9" fmla="*/ 38 h 296"/>
                <a:gd name="T10" fmla="*/ 6 w 121"/>
                <a:gd name="T11" fmla="*/ 9 h 296"/>
                <a:gd name="T12" fmla="*/ 30 w 121"/>
                <a:gd name="T13" fmla="*/ 0 h 296"/>
                <a:gd name="T14" fmla="*/ 30 w 121"/>
                <a:gd name="T15" fmla="*/ 0 h 296"/>
                <a:gd name="T16" fmla="*/ 0 60000 65536"/>
                <a:gd name="T17" fmla="*/ 0 60000 65536"/>
                <a:gd name="T18" fmla="*/ 0 60000 65536"/>
                <a:gd name="T19" fmla="*/ 0 60000 65536"/>
                <a:gd name="T20" fmla="*/ 0 60000 65536"/>
                <a:gd name="T21" fmla="*/ 0 60000 65536"/>
                <a:gd name="T22" fmla="*/ 0 60000 65536"/>
                <a:gd name="T23" fmla="*/ 0 60000 65536"/>
                <a:gd name="T24" fmla="*/ 0 w 121"/>
                <a:gd name="T25" fmla="*/ 0 h 296"/>
                <a:gd name="T26" fmla="*/ 121 w 121"/>
                <a:gd name="T27" fmla="*/ 296 h 29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1" h="296">
                  <a:moveTo>
                    <a:pt x="59" y="0"/>
                  </a:moveTo>
                  <a:lnTo>
                    <a:pt x="116" y="127"/>
                  </a:lnTo>
                  <a:lnTo>
                    <a:pt x="121" y="296"/>
                  </a:lnTo>
                  <a:lnTo>
                    <a:pt x="59" y="214"/>
                  </a:lnTo>
                  <a:lnTo>
                    <a:pt x="0" y="76"/>
                  </a:lnTo>
                  <a:lnTo>
                    <a:pt x="11" y="17"/>
                  </a:lnTo>
                  <a:lnTo>
                    <a:pt x="59" y="0"/>
                  </a:lnTo>
                  <a:close/>
                </a:path>
              </a:pathLst>
            </a:custGeom>
            <a:solidFill>
              <a:srgbClr val="D1B7B7"/>
            </a:solidFill>
            <a:ln w="9525">
              <a:noFill/>
              <a:round/>
              <a:headEnd/>
              <a:tailEnd/>
            </a:ln>
          </p:spPr>
          <p:txBody>
            <a:bodyPr/>
            <a:lstStyle/>
            <a:p>
              <a:endParaRPr lang="id-ID"/>
            </a:p>
          </p:txBody>
        </p:sp>
        <p:sp>
          <p:nvSpPr>
            <p:cNvPr id="26637" name="Freeform 12"/>
            <p:cNvSpPr>
              <a:spLocks/>
            </p:cNvSpPr>
            <p:nvPr/>
          </p:nvSpPr>
          <p:spPr bwMode="auto">
            <a:xfrm>
              <a:off x="2388" y="1871"/>
              <a:ext cx="417" cy="325"/>
            </a:xfrm>
            <a:custGeom>
              <a:avLst/>
              <a:gdLst>
                <a:gd name="T0" fmla="*/ 269 w 835"/>
                <a:gd name="T1" fmla="*/ 149 h 650"/>
                <a:gd name="T2" fmla="*/ 362 w 835"/>
                <a:gd name="T3" fmla="*/ 87 h 650"/>
                <a:gd name="T4" fmla="*/ 394 w 835"/>
                <a:gd name="T5" fmla="*/ 75 h 650"/>
                <a:gd name="T6" fmla="*/ 417 w 835"/>
                <a:gd name="T7" fmla="*/ 41 h 650"/>
                <a:gd name="T8" fmla="*/ 417 w 835"/>
                <a:gd name="T9" fmla="*/ 0 h 650"/>
                <a:gd name="T10" fmla="*/ 295 w 835"/>
                <a:gd name="T11" fmla="*/ 33 h 650"/>
                <a:gd name="T12" fmla="*/ 156 w 835"/>
                <a:gd name="T13" fmla="*/ 84 h 650"/>
                <a:gd name="T14" fmla="*/ 101 w 835"/>
                <a:gd name="T15" fmla="*/ 110 h 650"/>
                <a:gd name="T16" fmla="*/ 46 w 835"/>
                <a:gd name="T17" fmla="*/ 154 h 650"/>
                <a:gd name="T18" fmla="*/ 11 w 835"/>
                <a:gd name="T19" fmla="*/ 247 h 650"/>
                <a:gd name="T20" fmla="*/ 0 w 835"/>
                <a:gd name="T21" fmla="*/ 325 h 650"/>
                <a:gd name="T22" fmla="*/ 58 w 835"/>
                <a:gd name="T23" fmla="*/ 209 h 650"/>
                <a:gd name="T24" fmla="*/ 122 w 835"/>
                <a:gd name="T25" fmla="*/ 160 h 650"/>
                <a:gd name="T26" fmla="*/ 185 w 835"/>
                <a:gd name="T27" fmla="*/ 143 h 650"/>
                <a:gd name="T28" fmla="*/ 220 w 835"/>
                <a:gd name="T29" fmla="*/ 149 h 650"/>
                <a:gd name="T30" fmla="*/ 240 w 835"/>
                <a:gd name="T31" fmla="*/ 160 h 650"/>
                <a:gd name="T32" fmla="*/ 269 w 835"/>
                <a:gd name="T33" fmla="*/ 149 h 650"/>
                <a:gd name="T34" fmla="*/ 269 w 835"/>
                <a:gd name="T35" fmla="*/ 149 h 65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35"/>
                <a:gd name="T55" fmla="*/ 0 h 650"/>
                <a:gd name="T56" fmla="*/ 835 w 835"/>
                <a:gd name="T57" fmla="*/ 650 h 65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35" h="650">
                  <a:moveTo>
                    <a:pt x="538" y="297"/>
                  </a:moveTo>
                  <a:lnTo>
                    <a:pt x="725" y="175"/>
                  </a:lnTo>
                  <a:lnTo>
                    <a:pt x="789" y="150"/>
                  </a:lnTo>
                  <a:lnTo>
                    <a:pt x="835" y="82"/>
                  </a:lnTo>
                  <a:lnTo>
                    <a:pt x="835" y="0"/>
                  </a:lnTo>
                  <a:lnTo>
                    <a:pt x="591" y="65"/>
                  </a:lnTo>
                  <a:lnTo>
                    <a:pt x="312" y="169"/>
                  </a:lnTo>
                  <a:lnTo>
                    <a:pt x="202" y="221"/>
                  </a:lnTo>
                  <a:lnTo>
                    <a:pt x="92" y="308"/>
                  </a:lnTo>
                  <a:lnTo>
                    <a:pt x="23" y="494"/>
                  </a:lnTo>
                  <a:lnTo>
                    <a:pt x="0" y="650"/>
                  </a:lnTo>
                  <a:lnTo>
                    <a:pt x="116" y="418"/>
                  </a:lnTo>
                  <a:lnTo>
                    <a:pt x="244" y="319"/>
                  </a:lnTo>
                  <a:lnTo>
                    <a:pt x="371" y="285"/>
                  </a:lnTo>
                  <a:lnTo>
                    <a:pt x="441" y="297"/>
                  </a:lnTo>
                  <a:lnTo>
                    <a:pt x="481" y="319"/>
                  </a:lnTo>
                  <a:lnTo>
                    <a:pt x="538" y="297"/>
                  </a:lnTo>
                  <a:close/>
                </a:path>
              </a:pathLst>
            </a:custGeom>
            <a:solidFill>
              <a:srgbClr val="D1B7B7"/>
            </a:solidFill>
            <a:ln w="9525">
              <a:noFill/>
              <a:round/>
              <a:headEnd/>
              <a:tailEnd/>
            </a:ln>
          </p:spPr>
          <p:txBody>
            <a:bodyPr/>
            <a:lstStyle/>
            <a:p>
              <a:endParaRPr lang="id-ID"/>
            </a:p>
          </p:txBody>
        </p:sp>
        <p:sp>
          <p:nvSpPr>
            <p:cNvPr id="26638" name="Freeform 13"/>
            <p:cNvSpPr>
              <a:spLocks/>
            </p:cNvSpPr>
            <p:nvPr/>
          </p:nvSpPr>
          <p:spPr bwMode="auto">
            <a:xfrm>
              <a:off x="2466" y="2014"/>
              <a:ext cx="250" cy="734"/>
            </a:xfrm>
            <a:custGeom>
              <a:avLst/>
              <a:gdLst>
                <a:gd name="T0" fmla="*/ 33 w 500"/>
                <a:gd name="T1" fmla="*/ 122 h 1470"/>
                <a:gd name="T2" fmla="*/ 0 w 500"/>
                <a:gd name="T3" fmla="*/ 275 h 1470"/>
                <a:gd name="T4" fmla="*/ 3 w 500"/>
                <a:gd name="T5" fmla="*/ 498 h 1470"/>
                <a:gd name="T6" fmla="*/ 50 w 500"/>
                <a:gd name="T7" fmla="*/ 734 h 1470"/>
                <a:gd name="T8" fmla="*/ 94 w 500"/>
                <a:gd name="T9" fmla="*/ 687 h 1470"/>
                <a:gd name="T10" fmla="*/ 127 w 500"/>
                <a:gd name="T11" fmla="*/ 597 h 1470"/>
                <a:gd name="T12" fmla="*/ 122 w 500"/>
                <a:gd name="T13" fmla="*/ 446 h 1470"/>
                <a:gd name="T14" fmla="*/ 140 w 500"/>
                <a:gd name="T15" fmla="*/ 308 h 1470"/>
                <a:gd name="T16" fmla="*/ 218 w 500"/>
                <a:gd name="T17" fmla="*/ 113 h 1470"/>
                <a:gd name="T18" fmla="*/ 250 w 500"/>
                <a:gd name="T19" fmla="*/ 0 h 1470"/>
                <a:gd name="T20" fmla="*/ 143 w 500"/>
                <a:gd name="T21" fmla="*/ 81 h 1470"/>
                <a:gd name="T22" fmla="*/ 105 w 500"/>
                <a:gd name="T23" fmla="*/ 110 h 1470"/>
                <a:gd name="T24" fmla="*/ 143 w 500"/>
                <a:gd name="T25" fmla="*/ 182 h 1470"/>
                <a:gd name="T26" fmla="*/ 73 w 500"/>
                <a:gd name="T27" fmla="*/ 151 h 1470"/>
                <a:gd name="T28" fmla="*/ 33 w 500"/>
                <a:gd name="T29" fmla="*/ 122 h 1470"/>
                <a:gd name="T30" fmla="*/ 33 w 500"/>
                <a:gd name="T31" fmla="*/ 122 h 147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00"/>
                <a:gd name="T49" fmla="*/ 0 h 1470"/>
                <a:gd name="T50" fmla="*/ 500 w 500"/>
                <a:gd name="T51" fmla="*/ 1470 h 147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00" h="1470">
                  <a:moveTo>
                    <a:pt x="65" y="244"/>
                  </a:moveTo>
                  <a:lnTo>
                    <a:pt x="0" y="551"/>
                  </a:lnTo>
                  <a:lnTo>
                    <a:pt x="6" y="998"/>
                  </a:lnTo>
                  <a:lnTo>
                    <a:pt x="99" y="1470"/>
                  </a:lnTo>
                  <a:lnTo>
                    <a:pt x="187" y="1376"/>
                  </a:lnTo>
                  <a:lnTo>
                    <a:pt x="255" y="1196"/>
                  </a:lnTo>
                  <a:lnTo>
                    <a:pt x="244" y="894"/>
                  </a:lnTo>
                  <a:lnTo>
                    <a:pt x="280" y="616"/>
                  </a:lnTo>
                  <a:lnTo>
                    <a:pt x="435" y="226"/>
                  </a:lnTo>
                  <a:lnTo>
                    <a:pt x="500" y="0"/>
                  </a:lnTo>
                  <a:lnTo>
                    <a:pt x="285" y="162"/>
                  </a:lnTo>
                  <a:lnTo>
                    <a:pt x="209" y="221"/>
                  </a:lnTo>
                  <a:lnTo>
                    <a:pt x="285" y="365"/>
                  </a:lnTo>
                  <a:lnTo>
                    <a:pt x="145" y="302"/>
                  </a:lnTo>
                  <a:lnTo>
                    <a:pt x="65" y="244"/>
                  </a:lnTo>
                  <a:close/>
                </a:path>
              </a:pathLst>
            </a:custGeom>
            <a:solidFill>
              <a:srgbClr val="D1B7B7"/>
            </a:solidFill>
            <a:ln w="9525">
              <a:noFill/>
              <a:round/>
              <a:headEnd/>
              <a:tailEnd/>
            </a:ln>
          </p:spPr>
          <p:txBody>
            <a:bodyPr/>
            <a:lstStyle/>
            <a:p>
              <a:endParaRPr lang="id-ID"/>
            </a:p>
          </p:txBody>
        </p:sp>
        <p:sp>
          <p:nvSpPr>
            <p:cNvPr id="26639" name="Freeform 14"/>
            <p:cNvSpPr>
              <a:spLocks/>
            </p:cNvSpPr>
            <p:nvPr/>
          </p:nvSpPr>
          <p:spPr bwMode="auto">
            <a:xfrm>
              <a:off x="2325" y="2740"/>
              <a:ext cx="100" cy="256"/>
            </a:xfrm>
            <a:custGeom>
              <a:avLst/>
              <a:gdLst>
                <a:gd name="T0" fmla="*/ 100 w 200"/>
                <a:gd name="T1" fmla="*/ 8 h 514"/>
                <a:gd name="T2" fmla="*/ 72 w 200"/>
                <a:gd name="T3" fmla="*/ 41 h 514"/>
                <a:gd name="T4" fmla="*/ 52 w 200"/>
                <a:gd name="T5" fmla="*/ 66 h 514"/>
                <a:gd name="T6" fmla="*/ 40 w 200"/>
                <a:gd name="T7" fmla="*/ 112 h 514"/>
                <a:gd name="T8" fmla="*/ 28 w 200"/>
                <a:gd name="T9" fmla="*/ 256 h 514"/>
                <a:gd name="T10" fmla="*/ 10 w 200"/>
                <a:gd name="T11" fmla="*/ 234 h 514"/>
                <a:gd name="T12" fmla="*/ 0 w 200"/>
                <a:gd name="T13" fmla="*/ 200 h 514"/>
                <a:gd name="T14" fmla="*/ 6 w 200"/>
                <a:gd name="T15" fmla="*/ 96 h 514"/>
                <a:gd name="T16" fmla="*/ 19 w 200"/>
                <a:gd name="T17" fmla="*/ 69 h 514"/>
                <a:gd name="T18" fmla="*/ 56 w 200"/>
                <a:gd name="T19" fmla="*/ 20 h 514"/>
                <a:gd name="T20" fmla="*/ 80 w 200"/>
                <a:gd name="T21" fmla="*/ 0 h 514"/>
                <a:gd name="T22" fmla="*/ 100 w 200"/>
                <a:gd name="T23" fmla="*/ 8 h 514"/>
                <a:gd name="T24" fmla="*/ 100 w 200"/>
                <a:gd name="T25" fmla="*/ 8 h 51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00"/>
                <a:gd name="T40" fmla="*/ 0 h 514"/>
                <a:gd name="T41" fmla="*/ 200 w 200"/>
                <a:gd name="T42" fmla="*/ 514 h 51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00" h="514">
                  <a:moveTo>
                    <a:pt x="200" y="16"/>
                  </a:moveTo>
                  <a:lnTo>
                    <a:pt x="144" y="82"/>
                  </a:lnTo>
                  <a:lnTo>
                    <a:pt x="104" y="132"/>
                  </a:lnTo>
                  <a:lnTo>
                    <a:pt x="80" y="225"/>
                  </a:lnTo>
                  <a:lnTo>
                    <a:pt x="57" y="514"/>
                  </a:lnTo>
                  <a:lnTo>
                    <a:pt x="19" y="470"/>
                  </a:lnTo>
                  <a:lnTo>
                    <a:pt x="0" y="402"/>
                  </a:lnTo>
                  <a:lnTo>
                    <a:pt x="11" y="192"/>
                  </a:lnTo>
                  <a:lnTo>
                    <a:pt x="38" y="139"/>
                  </a:lnTo>
                  <a:lnTo>
                    <a:pt x="112" y="40"/>
                  </a:lnTo>
                  <a:lnTo>
                    <a:pt x="160" y="0"/>
                  </a:lnTo>
                  <a:lnTo>
                    <a:pt x="200" y="16"/>
                  </a:lnTo>
                  <a:close/>
                </a:path>
              </a:pathLst>
            </a:custGeom>
            <a:solidFill>
              <a:srgbClr val="FFFFFF"/>
            </a:solidFill>
            <a:ln w="9525">
              <a:noFill/>
              <a:round/>
              <a:headEnd/>
              <a:tailEnd/>
            </a:ln>
          </p:spPr>
          <p:txBody>
            <a:bodyPr/>
            <a:lstStyle/>
            <a:p>
              <a:endParaRPr lang="id-ID"/>
            </a:p>
          </p:txBody>
        </p:sp>
        <p:sp>
          <p:nvSpPr>
            <p:cNvPr id="26640" name="Freeform 15"/>
            <p:cNvSpPr>
              <a:spLocks/>
            </p:cNvSpPr>
            <p:nvPr/>
          </p:nvSpPr>
          <p:spPr bwMode="auto">
            <a:xfrm>
              <a:off x="2069" y="2705"/>
              <a:ext cx="336" cy="346"/>
            </a:xfrm>
            <a:custGeom>
              <a:avLst/>
              <a:gdLst>
                <a:gd name="T0" fmla="*/ 336 w 673"/>
                <a:gd name="T1" fmla="*/ 37 h 692"/>
                <a:gd name="T2" fmla="*/ 303 w 673"/>
                <a:gd name="T3" fmla="*/ 73 h 692"/>
                <a:gd name="T4" fmla="*/ 267 w 673"/>
                <a:gd name="T5" fmla="*/ 121 h 692"/>
                <a:gd name="T6" fmla="*/ 255 w 673"/>
                <a:gd name="T7" fmla="*/ 168 h 692"/>
                <a:gd name="T8" fmla="*/ 258 w 673"/>
                <a:gd name="T9" fmla="*/ 220 h 692"/>
                <a:gd name="T10" fmla="*/ 257 w 673"/>
                <a:gd name="T11" fmla="*/ 241 h 692"/>
                <a:gd name="T12" fmla="*/ 136 w 673"/>
                <a:gd name="T13" fmla="*/ 308 h 692"/>
                <a:gd name="T14" fmla="*/ 117 w 673"/>
                <a:gd name="T15" fmla="*/ 346 h 692"/>
                <a:gd name="T16" fmla="*/ 90 w 673"/>
                <a:gd name="T17" fmla="*/ 341 h 692"/>
                <a:gd name="T18" fmla="*/ 47 w 673"/>
                <a:gd name="T19" fmla="*/ 299 h 692"/>
                <a:gd name="T20" fmla="*/ 29 w 673"/>
                <a:gd name="T21" fmla="*/ 272 h 692"/>
                <a:gd name="T22" fmla="*/ 12 w 673"/>
                <a:gd name="T23" fmla="*/ 220 h 692"/>
                <a:gd name="T24" fmla="*/ 0 w 673"/>
                <a:gd name="T25" fmla="*/ 197 h 692"/>
                <a:gd name="T26" fmla="*/ 2 w 673"/>
                <a:gd name="T27" fmla="*/ 151 h 692"/>
                <a:gd name="T28" fmla="*/ 24 w 673"/>
                <a:gd name="T29" fmla="*/ 116 h 692"/>
                <a:gd name="T30" fmla="*/ 29 w 673"/>
                <a:gd name="T31" fmla="*/ 63 h 692"/>
                <a:gd name="T32" fmla="*/ 49 w 673"/>
                <a:gd name="T33" fmla="*/ 29 h 692"/>
                <a:gd name="T34" fmla="*/ 113 w 673"/>
                <a:gd name="T35" fmla="*/ 3 h 692"/>
                <a:gd name="T36" fmla="*/ 143 w 673"/>
                <a:gd name="T37" fmla="*/ 0 h 692"/>
                <a:gd name="T38" fmla="*/ 176 w 673"/>
                <a:gd name="T39" fmla="*/ 1 h 692"/>
                <a:gd name="T40" fmla="*/ 280 w 673"/>
                <a:gd name="T41" fmla="*/ 24 h 692"/>
                <a:gd name="T42" fmla="*/ 336 w 673"/>
                <a:gd name="T43" fmla="*/ 37 h 692"/>
                <a:gd name="T44" fmla="*/ 336 w 673"/>
                <a:gd name="T45" fmla="*/ 37 h 69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73"/>
                <a:gd name="T70" fmla="*/ 0 h 692"/>
                <a:gd name="T71" fmla="*/ 673 w 673"/>
                <a:gd name="T72" fmla="*/ 692 h 69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73" h="692">
                  <a:moveTo>
                    <a:pt x="673" y="74"/>
                  </a:moveTo>
                  <a:lnTo>
                    <a:pt x="606" y="146"/>
                  </a:lnTo>
                  <a:lnTo>
                    <a:pt x="534" y="243"/>
                  </a:lnTo>
                  <a:lnTo>
                    <a:pt x="511" y="335"/>
                  </a:lnTo>
                  <a:lnTo>
                    <a:pt x="517" y="441"/>
                  </a:lnTo>
                  <a:lnTo>
                    <a:pt x="515" y="483"/>
                  </a:lnTo>
                  <a:lnTo>
                    <a:pt x="273" y="616"/>
                  </a:lnTo>
                  <a:lnTo>
                    <a:pt x="235" y="692"/>
                  </a:lnTo>
                  <a:lnTo>
                    <a:pt x="180" y="681"/>
                  </a:lnTo>
                  <a:lnTo>
                    <a:pt x="95" y="597"/>
                  </a:lnTo>
                  <a:lnTo>
                    <a:pt x="59" y="544"/>
                  </a:lnTo>
                  <a:lnTo>
                    <a:pt x="25" y="441"/>
                  </a:lnTo>
                  <a:lnTo>
                    <a:pt x="0" y="394"/>
                  </a:lnTo>
                  <a:lnTo>
                    <a:pt x="4" y="302"/>
                  </a:lnTo>
                  <a:lnTo>
                    <a:pt x="49" y="232"/>
                  </a:lnTo>
                  <a:lnTo>
                    <a:pt x="59" y="126"/>
                  </a:lnTo>
                  <a:lnTo>
                    <a:pt x="99" y="59"/>
                  </a:lnTo>
                  <a:lnTo>
                    <a:pt x="226" y="6"/>
                  </a:lnTo>
                  <a:lnTo>
                    <a:pt x="287" y="0"/>
                  </a:lnTo>
                  <a:lnTo>
                    <a:pt x="353" y="2"/>
                  </a:lnTo>
                  <a:lnTo>
                    <a:pt x="560" y="48"/>
                  </a:lnTo>
                  <a:lnTo>
                    <a:pt x="673" y="74"/>
                  </a:lnTo>
                  <a:close/>
                </a:path>
              </a:pathLst>
            </a:custGeom>
            <a:solidFill>
              <a:srgbClr val="CC6659"/>
            </a:solidFill>
            <a:ln w="9525">
              <a:noFill/>
              <a:round/>
              <a:headEnd/>
              <a:tailEnd/>
            </a:ln>
          </p:spPr>
          <p:txBody>
            <a:bodyPr/>
            <a:lstStyle/>
            <a:p>
              <a:endParaRPr lang="id-ID"/>
            </a:p>
          </p:txBody>
        </p:sp>
        <p:sp>
          <p:nvSpPr>
            <p:cNvPr id="26641" name="Freeform 16"/>
            <p:cNvSpPr>
              <a:spLocks/>
            </p:cNvSpPr>
            <p:nvPr/>
          </p:nvSpPr>
          <p:spPr bwMode="auto">
            <a:xfrm>
              <a:off x="2078" y="2715"/>
              <a:ext cx="309" cy="144"/>
            </a:xfrm>
            <a:custGeom>
              <a:avLst/>
              <a:gdLst>
                <a:gd name="T0" fmla="*/ 292 w 617"/>
                <a:gd name="T1" fmla="*/ 38 h 287"/>
                <a:gd name="T2" fmla="*/ 173 w 617"/>
                <a:gd name="T3" fmla="*/ 31 h 287"/>
                <a:gd name="T4" fmla="*/ 110 w 617"/>
                <a:gd name="T5" fmla="*/ 34 h 287"/>
                <a:gd name="T6" fmla="*/ 81 w 617"/>
                <a:gd name="T7" fmla="*/ 53 h 287"/>
                <a:gd name="T8" fmla="*/ 64 w 617"/>
                <a:gd name="T9" fmla="*/ 77 h 287"/>
                <a:gd name="T10" fmla="*/ 0 w 617"/>
                <a:gd name="T11" fmla="*/ 144 h 287"/>
                <a:gd name="T12" fmla="*/ 76 w 617"/>
                <a:gd name="T13" fmla="*/ 48 h 287"/>
                <a:gd name="T14" fmla="*/ 98 w 617"/>
                <a:gd name="T15" fmla="*/ 15 h 287"/>
                <a:gd name="T16" fmla="*/ 52 w 617"/>
                <a:gd name="T17" fmla="*/ 25 h 287"/>
                <a:gd name="T18" fmla="*/ 110 w 617"/>
                <a:gd name="T19" fmla="*/ 0 h 287"/>
                <a:gd name="T20" fmla="*/ 160 w 617"/>
                <a:gd name="T21" fmla="*/ 0 h 287"/>
                <a:gd name="T22" fmla="*/ 237 w 617"/>
                <a:gd name="T23" fmla="*/ 14 h 287"/>
                <a:gd name="T24" fmla="*/ 309 w 617"/>
                <a:gd name="T25" fmla="*/ 28 h 287"/>
                <a:gd name="T26" fmla="*/ 292 w 617"/>
                <a:gd name="T27" fmla="*/ 38 h 287"/>
                <a:gd name="T28" fmla="*/ 292 w 617"/>
                <a:gd name="T29" fmla="*/ 38 h 28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17"/>
                <a:gd name="T46" fmla="*/ 0 h 287"/>
                <a:gd name="T47" fmla="*/ 617 w 617"/>
                <a:gd name="T48" fmla="*/ 287 h 28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17" h="287">
                  <a:moveTo>
                    <a:pt x="583" y="76"/>
                  </a:moveTo>
                  <a:lnTo>
                    <a:pt x="346" y="61"/>
                  </a:lnTo>
                  <a:lnTo>
                    <a:pt x="220" y="68"/>
                  </a:lnTo>
                  <a:lnTo>
                    <a:pt x="161" y="106"/>
                  </a:lnTo>
                  <a:lnTo>
                    <a:pt x="127" y="154"/>
                  </a:lnTo>
                  <a:lnTo>
                    <a:pt x="0" y="287"/>
                  </a:lnTo>
                  <a:lnTo>
                    <a:pt x="152" y="95"/>
                  </a:lnTo>
                  <a:lnTo>
                    <a:pt x="196" y="29"/>
                  </a:lnTo>
                  <a:lnTo>
                    <a:pt x="104" y="49"/>
                  </a:lnTo>
                  <a:lnTo>
                    <a:pt x="220" y="0"/>
                  </a:lnTo>
                  <a:lnTo>
                    <a:pt x="319" y="0"/>
                  </a:lnTo>
                  <a:lnTo>
                    <a:pt x="473" y="27"/>
                  </a:lnTo>
                  <a:lnTo>
                    <a:pt x="617" y="55"/>
                  </a:lnTo>
                  <a:lnTo>
                    <a:pt x="583" y="76"/>
                  </a:lnTo>
                  <a:close/>
                </a:path>
              </a:pathLst>
            </a:custGeom>
            <a:solidFill>
              <a:srgbClr val="FF8C7F"/>
            </a:solidFill>
            <a:ln w="9525">
              <a:noFill/>
              <a:round/>
              <a:headEnd/>
              <a:tailEnd/>
            </a:ln>
          </p:spPr>
          <p:txBody>
            <a:bodyPr/>
            <a:lstStyle/>
            <a:p>
              <a:endParaRPr lang="id-ID"/>
            </a:p>
          </p:txBody>
        </p:sp>
        <p:sp>
          <p:nvSpPr>
            <p:cNvPr id="26642" name="Freeform 17"/>
            <p:cNvSpPr>
              <a:spLocks/>
            </p:cNvSpPr>
            <p:nvPr/>
          </p:nvSpPr>
          <p:spPr bwMode="auto">
            <a:xfrm>
              <a:off x="2091" y="2858"/>
              <a:ext cx="38" cy="94"/>
            </a:xfrm>
            <a:custGeom>
              <a:avLst/>
              <a:gdLst>
                <a:gd name="T0" fmla="*/ 38 w 76"/>
                <a:gd name="T1" fmla="*/ 0 h 188"/>
                <a:gd name="T2" fmla="*/ 5 w 76"/>
                <a:gd name="T3" fmla="*/ 67 h 188"/>
                <a:gd name="T4" fmla="*/ 5 w 76"/>
                <a:gd name="T5" fmla="*/ 94 h 188"/>
                <a:gd name="T6" fmla="*/ 0 w 76"/>
                <a:gd name="T7" fmla="*/ 69 h 188"/>
                <a:gd name="T8" fmla="*/ 10 w 76"/>
                <a:gd name="T9" fmla="*/ 27 h 188"/>
                <a:gd name="T10" fmla="*/ 28 w 76"/>
                <a:gd name="T11" fmla="*/ 6 h 188"/>
                <a:gd name="T12" fmla="*/ 38 w 76"/>
                <a:gd name="T13" fmla="*/ 0 h 188"/>
                <a:gd name="T14" fmla="*/ 38 w 76"/>
                <a:gd name="T15" fmla="*/ 0 h 188"/>
                <a:gd name="T16" fmla="*/ 0 60000 65536"/>
                <a:gd name="T17" fmla="*/ 0 60000 65536"/>
                <a:gd name="T18" fmla="*/ 0 60000 65536"/>
                <a:gd name="T19" fmla="*/ 0 60000 65536"/>
                <a:gd name="T20" fmla="*/ 0 60000 65536"/>
                <a:gd name="T21" fmla="*/ 0 60000 65536"/>
                <a:gd name="T22" fmla="*/ 0 60000 65536"/>
                <a:gd name="T23" fmla="*/ 0 60000 65536"/>
                <a:gd name="T24" fmla="*/ 0 w 76"/>
                <a:gd name="T25" fmla="*/ 0 h 188"/>
                <a:gd name="T26" fmla="*/ 76 w 76"/>
                <a:gd name="T27" fmla="*/ 188 h 18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6" h="188">
                  <a:moveTo>
                    <a:pt x="76" y="0"/>
                  </a:moveTo>
                  <a:lnTo>
                    <a:pt x="11" y="133"/>
                  </a:lnTo>
                  <a:lnTo>
                    <a:pt x="11" y="188"/>
                  </a:lnTo>
                  <a:lnTo>
                    <a:pt x="0" y="137"/>
                  </a:lnTo>
                  <a:lnTo>
                    <a:pt x="20" y="55"/>
                  </a:lnTo>
                  <a:lnTo>
                    <a:pt x="57" y="12"/>
                  </a:lnTo>
                  <a:lnTo>
                    <a:pt x="76" y="0"/>
                  </a:lnTo>
                  <a:close/>
                </a:path>
              </a:pathLst>
            </a:custGeom>
            <a:solidFill>
              <a:srgbClr val="FF8C7F"/>
            </a:solidFill>
            <a:ln w="9525">
              <a:noFill/>
              <a:round/>
              <a:headEnd/>
              <a:tailEnd/>
            </a:ln>
          </p:spPr>
          <p:txBody>
            <a:bodyPr/>
            <a:lstStyle/>
            <a:p>
              <a:endParaRPr lang="id-ID"/>
            </a:p>
          </p:txBody>
        </p:sp>
        <p:sp>
          <p:nvSpPr>
            <p:cNvPr id="26643" name="Freeform 18"/>
            <p:cNvSpPr>
              <a:spLocks/>
            </p:cNvSpPr>
            <p:nvPr/>
          </p:nvSpPr>
          <p:spPr bwMode="auto">
            <a:xfrm>
              <a:off x="2227" y="2727"/>
              <a:ext cx="142" cy="197"/>
            </a:xfrm>
            <a:custGeom>
              <a:avLst/>
              <a:gdLst>
                <a:gd name="T0" fmla="*/ 115 w 285"/>
                <a:gd name="T1" fmla="*/ 0 h 393"/>
                <a:gd name="T2" fmla="*/ 89 w 285"/>
                <a:gd name="T3" fmla="*/ 5 h 393"/>
                <a:gd name="T4" fmla="*/ 65 w 285"/>
                <a:gd name="T5" fmla="*/ 15 h 393"/>
                <a:gd name="T6" fmla="*/ 46 w 285"/>
                <a:gd name="T7" fmla="*/ 26 h 393"/>
                <a:gd name="T8" fmla="*/ 28 w 285"/>
                <a:gd name="T9" fmla="*/ 46 h 393"/>
                <a:gd name="T10" fmla="*/ 20 w 285"/>
                <a:gd name="T11" fmla="*/ 52 h 393"/>
                <a:gd name="T12" fmla="*/ 4 w 285"/>
                <a:gd name="T13" fmla="*/ 78 h 393"/>
                <a:gd name="T14" fmla="*/ 0 w 285"/>
                <a:gd name="T15" fmla="*/ 97 h 393"/>
                <a:gd name="T16" fmla="*/ 0 w 285"/>
                <a:gd name="T17" fmla="*/ 113 h 393"/>
                <a:gd name="T18" fmla="*/ 4 w 285"/>
                <a:gd name="T19" fmla="*/ 126 h 393"/>
                <a:gd name="T20" fmla="*/ 8 w 285"/>
                <a:gd name="T21" fmla="*/ 147 h 393"/>
                <a:gd name="T22" fmla="*/ 25 w 285"/>
                <a:gd name="T23" fmla="*/ 174 h 393"/>
                <a:gd name="T24" fmla="*/ 36 w 285"/>
                <a:gd name="T25" fmla="*/ 183 h 393"/>
                <a:gd name="T26" fmla="*/ 61 w 285"/>
                <a:gd name="T27" fmla="*/ 197 h 393"/>
                <a:gd name="T28" fmla="*/ 97 w 285"/>
                <a:gd name="T29" fmla="*/ 193 h 393"/>
                <a:gd name="T30" fmla="*/ 62 w 285"/>
                <a:gd name="T31" fmla="*/ 153 h 393"/>
                <a:gd name="T32" fmla="*/ 52 w 285"/>
                <a:gd name="T33" fmla="*/ 119 h 393"/>
                <a:gd name="T34" fmla="*/ 62 w 285"/>
                <a:gd name="T35" fmla="*/ 64 h 393"/>
                <a:gd name="T36" fmla="*/ 104 w 285"/>
                <a:gd name="T37" fmla="*/ 19 h 393"/>
                <a:gd name="T38" fmla="*/ 142 w 285"/>
                <a:gd name="T39" fmla="*/ 5 h 393"/>
                <a:gd name="T40" fmla="*/ 115 w 285"/>
                <a:gd name="T41" fmla="*/ 0 h 393"/>
                <a:gd name="T42" fmla="*/ 115 w 285"/>
                <a:gd name="T43" fmla="*/ 0 h 39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5"/>
                <a:gd name="T67" fmla="*/ 0 h 393"/>
                <a:gd name="T68" fmla="*/ 285 w 285"/>
                <a:gd name="T69" fmla="*/ 393 h 39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5" h="393">
                  <a:moveTo>
                    <a:pt x="230" y="0"/>
                  </a:moveTo>
                  <a:lnTo>
                    <a:pt x="179" y="9"/>
                  </a:lnTo>
                  <a:lnTo>
                    <a:pt x="131" y="30"/>
                  </a:lnTo>
                  <a:lnTo>
                    <a:pt x="92" y="51"/>
                  </a:lnTo>
                  <a:lnTo>
                    <a:pt x="57" y="91"/>
                  </a:lnTo>
                  <a:lnTo>
                    <a:pt x="40" y="104"/>
                  </a:lnTo>
                  <a:lnTo>
                    <a:pt x="8" y="156"/>
                  </a:lnTo>
                  <a:lnTo>
                    <a:pt x="0" y="194"/>
                  </a:lnTo>
                  <a:lnTo>
                    <a:pt x="0" y="226"/>
                  </a:lnTo>
                  <a:lnTo>
                    <a:pt x="8" y="251"/>
                  </a:lnTo>
                  <a:lnTo>
                    <a:pt x="16" y="294"/>
                  </a:lnTo>
                  <a:lnTo>
                    <a:pt x="50" y="348"/>
                  </a:lnTo>
                  <a:lnTo>
                    <a:pt x="73" y="365"/>
                  </a:lnTo>
                  <a:lnTo>
                    <a:pt x="122" y="393"/>
                  </a:lnTo>
                  <a:lnTo>
                    <a:pt x="194" y="386"/>
                  </a:lnTo>
                  <a:lnTo>
                    <a:pt x="124" y="306"/>
                  </a:lnTo>
                  <a:lnTo>
                    <a:pt x="105" y="237"/>
                  </a:lnTo>
                  <a:lnTo>
                    <a:pt x="124" y="127"/>
                  </a:lnTo>
                  <a:lnTo>
                    <a:pt x="209" y="38"/>
                  </a:lnTo>
                  <a:lnTo>
                    <a:pt x="285" y="9"/>
                  </a:lnTo>
                  <a:lnTo>
                    <a:pt x="230" y="0"/>
                  </a:lnTo>
                  <a:close/>
                </a:path>
              </a:pathLst>
            </a:custGeom>
            <a:solidFill>
              <a:srgbClr val="FFCC00"/>
            </a:solidFill>
            <a:ln w="9525">
              <a:noFill/>
              <a:round/>
              <a:headEnd/>
              <a:tailEnd/>
            </a:ln>
          </p:spPr>
          <p:txBody>
            <a:bodyPr/>
            <a:lstStyle/>
            <a:p>
              <a:endParaRPr lang="id-ID"/>
            </a:p>
          </p:txBody>
        </p:sp>
        <p:sp>
          <p:nvSpPr>
            <p:cNvPr id="26644" name="Freeform 19"/>
            <p:cNvSpPr>
              <a:spLocks/>
            </p:cNvSpPr>
            <p:nvPr/>
          </p:nvSpPr>
          <p:spPr bwMode="auto">
            <a:xfrm>
              <a:off x="2230" y="2784"/>
              <a:ext cx="39" cy="67"/>
            </a:xfrm>
            <a:custGeom>
              <a:avLst/>
              <a:gdLst>
                <a:gd name="T0" fmla="*/ 20 w 78"/>
                <a:gd name="T1" fmla="*/ 4 h 133"/>
                <a:gd name="T2" fmla="*/ 31 w 78"/>
                <a:gd name="T3" fmla="*/ 0 h 133"/>
                <a:gd name="T4" fmla="*/ 39 w 78"/>
                <a:gd name="T5" fmla="*/ 10 h 133"/>
                <a:gd name="T6" fmla="*/ 39 w 78"/>
                <a:gd name="T7" fmla="*/ 27 h 133"/>
                <a:gd name="T8" fmla="*/ 34 w 78"/>
                <a:gd name="T9" fmla="*/ 46 h 133"/>
                <a:gd name="T10" fmla="*/ 25 w 78"/>
                <a:gd name="T11" fmla="*/ 60 h 133"/>
                <a:gd name="T12" fmla="*/ 15 w 78"/>
                <a:gd name="T13" fmla="*/ 67 h 133"/>
                <a:gd name="T14" fmla="*/ 5 w 78"/>
                <a:gd name="T15" fmla="*/ 63 h 133"/>
                <a:gd name="T16" fmla="*/ 0 w 78"/>
                <a:gd name="T17" fmla="*/ 54 h 133"/>
                <a:gd name="T18" fmla="*/ 0 w 78"/>
                <a:gd name="T19" fmla="*/ 39 h 133"/>
                <a:gd name="T20" fmla="*/ 2 w 78"/>
                <a:gd name="T21" fmla="*/ 23 h 133"/>
                <a:gd name="T22" fmla="*/ 10 w 78"/>
                <a:gd name="T23" fmla="*/ 10 h 133"/>
                <a:gd name="T24" fmla="*/ 20 w 78"/>
                <a:gd name="T25" fmla="*/ 4 h 133"/>
                <a:gd name="T26" fmla="*/ 20 w 78"/>
                <a:gd name="T27" fmla="*/ 4 h 13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8"/>
                <a:gd name="T43" fmla="*/ 0 h 133"/>
                <a:gd name="T44" fmla="*/ 78 w 78"/>
                <a:gd name="T45" fmla="*/ 133 h 13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8" h="133">
                  <a:moveTo>
                    <a:pt x="40" y="7"/>
                  </a:moveTo>
                  <a:lnTo>
                    <a:pt x="63" y="0"/>
                  </a:lnTo>
                  <a:lnTo>
                    <a:pt x="78" y="19"/>
                  </a:lnTo>
                  <a:lnTo>
                    <a:pt x="78" y="53"/>
                  </a:lnTo>
                  <a:lnTo>
                    <a:pt x="68" y="91"/>
                  </a:lnTo>
                  <a:lnTo>
                    <a:pt x="51" y="120"/>
                  </a:lnTo>
                  <a:lnTo>
                    <a:pt x="30" y="133"/>
                  </a:lnTo>
                  <a:lnTo>
                    <a:pt x="9" y="125"/>
                  </a:lnTo>
                  <a:lnTo>
                    <a:pt x="0" y="108"/>
                  </a:lnTo>
                  <a:lnTo>
                    <a:pt x="0" y="78"/>
                  </a:lnTo>
                  <a:lnTo>
                    <a:pt x="4" y="45"/>
                  </a:lnTo>
                  <a:lnTo>
                    <a:pt x="21" y="19"/>
                  </a:lnTo>
                  <a:lnTo>
                    <a:pt x="40" y="7"/>
                  </a:lnTo>
                  <a:close/>
                </a:path>
              </a:pathLst>
            </a:custGeom>
            <a:solidFill>
              <a:srgbClr val="FFFFFF"/>
            </a:solidFill>
            <a:ln w="9525">
              <a:noFill/>
              <a:round/>
              <a:headEnd/>
              <a:tailEnd/>
            </a:ln>
          </p:spPr>
          <p:txBody>
            <a:bodyPr/>
            <a:lstStyle/>
            <a:p>
              <a:endParaRPr lang="id-ID"/>
            </a:p>
          </p:txBody>
        </p:sp>
        <p:sp>
          <p:nvSpPr>
            <p:cNvPr id="26645" name="Freeform 20"/>
            <p:cNvSpPr>
              <a:spLocks/>
            </p:cNvSpPr>
            <p:nvPr/>
          </p:nvSpPr>
          <p:spPr bwMode="auto">
            <a:xfrm>
              <a:off x="2784" y="2578"/>
              <a:ext cx="312" cy="202"/>
            </a:xfrm>
            <a:custGeom>
              <a:avLst/>
              <a:gdLst>
                <a:gd name="T0" fmla="*/ 243 w 623"/>
                <a:gd name="T1" fmla="*/ 0 h 403"/>
                <a:gd name="T2" fmla="*/ 267 w 623"/>
                <a:gd name="T3" fmla="*/ 0 h 403"/>
                <a:gd name="T4" fmla="*/ 275 w 623"/>
                <a:gd name="T5" fmla="*/ 10 h 403"/>
                <a:gd name="T6" fmla="*/ 273 w 623"/>
                <a:gd name="T7" fmla="*/ 22 h 403"/>
                <a:gd name="T8" fmla="*/ 250 w 623"/>
                <a:gd name="T9" fmla="*/ 44 h 403"/>
                <a:gd name="T10" fmla="*/ 298 w 623"/>
                <a:gd name="T11" fmla="*/ 44 h 403"/>
                <a:gd name="T12" fmla="*/ 312 w 623"/>
                <a:gd name="T13" fmla="*/ 53 h 403"/>
                <a:gd name="T14" fmla="*/ 310 w 623"/>
                <a:gd name="T15" fmla="*/ 64 h 403"/>
                <a:gd name="T16" fmla="*/ 304 w 623"/>
                <a:gd name="T17" fmla="*/ 80 h 403"/>
                <a:gd name="T18" fmla="*/ 294 w 623"/>
                <a:gd name="T19" fmla="*/ 87 h 403"/>
                <a:gd name="T20" fmla="*/ 300 w 623"/>
                <a:gd name="T21" fmla="*/ 97 h 403"/>
                <a:gd name="T22" fmla="*/ 296 w 623"/>
                <a:gd name="T23" fmla="*/ 111 h 403"/>
                <a:gd name="T24" fmla="*/ 284 w 623"/>
                <a:gd name="T25" fmla="*/ 122 h 403"/>
                <a:gd name="T26" fmla="*/ 268 w 623"/>
                <a:gd name="T27" fmla="*/ 130 h 403"/>
                <a:gd name="T28" fmla="*/ 247 w 623"/>
                <a:gd name="T29" fmla="*/ 135 h 403"/>
                <a:gd name="T30" fmla="*/ 229 w 623"/>
                <a:gd name="T31" fmla="*/ 137 h 403"/>
                <a:gd name="T32" fmla="*/ 222 w 623"/>
                <a:gd name="T33" fmla="*/ 159 h 403"/>
                <a:gd name="T34" fmla="*/ 208 w 623"/>
                <a:gd name="T35" fmla="*/ 171 h 403"/>
                <a:gd name="T36" fmla="*/ 155 w 623"/>
                <a:gd name="T37" fmla="*/ 202 h 403"/>
                <a:gd name="T38" fmla="*/ 0 w 623"/>
                <a:gd name="T39" fmla="*/ 195 h 403"/>
                <a:gd name="T40" fmla="*/ 57 w 623"/>
                <a:gd name="T41" fmla="*/ 114 h 403"/>
                <a:gd name="T42" fmla="*/ 137 w 623"/>
                <a:gd name="T43" fmla="*/ 35 h 403"/>
                <a:gd name="T44" fmla="*/ 219 w 623"/>
                <a:gd name="T45" fmla="*/ 5 h 403"/>
                <a:gd name="T46" fmla="*/ 243 w 623"/>
                <a:gd name="T47" fmla="*/ 0 h 403"/>
                <a:gd name="T48" fmla="*/ 243 w 623"/>
                <a:gd name="T49" fmla="*/ 0 h 40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23"/>
                <a:gd name="T76" fmla="*/ 0 h 403"/>
                <a:gd name="T77" fmla="*/ 623 w 623"/>
                <a:gd name="T78" fmla="*/ 403 h 40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23" h="403">
                  <a:moveTo>
                    <a:pt x="486" y="0"/>
                  </a:moveTo>
                  <a:lnTo>
                    <a:pt x="534" y="0"/>
                  </a:lnTo>
                  <a:lnTo>
                    <a:pt x="549" y="19"/>
                  </a:lnTo>
                  <a:lnTo>
                    <a:pt x="545" y="44"/>
                  </a:lnTo>
                  <a:lnTo>
                    <a:pt x="500" y="88"/>
                  </a:lnTo>
                  <a:lnTo>
                    <a:pt x="595" y="88"/>
                  </a:lnTo>
                  <a:lnTo>
                    <a:pt x="623" y="105"/>
                  </a:lnTo>
                  <a:lnTo>
                    <a:pt x="620" y="128"/>
                  </a:lnTo>
                  <a:lnTo>
                    <a:pt x="608" y="160"/>
                  </a:lnTo>
                  <a:lnTo>
                    <a:pt x="587" y="173"/>
                  </a:lnTo>
                  <a:lnTo>
                    <a:pt x="599" y="194"/>
                  </a:lnTo>
                  <a:lnTo>
                    <a:pt x="591" y="221"/>
                  </a:lnTo>
                  <a:lnTo>
                    <a:pt x="568" y="244"/>
                  </a:lnTo>
                  <a:lnTo>
                    <a:pt x="536" y="259"/>
                  </a:lnTo>
                  <a:lnTo>
                    <a:pt x="494" y="270"/>
                  </a:lnTo>
                  <a:lnTo>
                    <a:pt x="458" y="274"/>
                  </a:lnTo>
                  <a:lnTo>
                    <a:pt x="443" y="318"/>
                  </a:lnTo>
                  <a:lnTo>
                    <a:pt x="416" y="341"/>
                  </a:lnTo>
                  <a:lnTo>
                    <a:pt x="310" y="403"/>
                  </a:lnTo>
                  <a:lnTo>
                    <a:pt x="0" y="390"/>
                  </a:lnTo>
                  <a:lnTo>
                    <a:pt x="114" y="227"/>
                  </a:lnTo>
                  <a:lnTo>
                    <a:pt x="274" y="69"/>
                  </a:lnTo>
                  <a:lnTo>
                    <a:pt x="437" y="10"/>
                  </a:lnTo>
                  <a:lnTo>
                    <a:pt x="486" y="0"/>
                  </a:lnTo>
                  <a:close/>
                </a:path>
              </a:pathLst>
            </a:custGeom>
            <a:solidFill>
              <a:srgbClr val="CC6659"/>
            </a:solidFill>
            <a:ln w="9525">
              <a:noFill/>
              <a:round/>
              <a:headEnd/>
              <a:tailEnd/>
            </a:ln>
          </p:spPr>
          <p:txBody>
            <a:bodyPr/>
            <a:lstStyle/>
            <a:p>
              <a:endParaRPr lang="id-ID"/>
            </a:p>
          </p:txBody>
        </p:sp>
        <p:sp>
          <p:nvSpPr>
            <p:cNvPr id="26646" name="Freeform 21"/>
            <p:cNvSpPr>
              <a:spLocks/>
            </p:cNvSpPr>
            <p:nvPr/>
          </p:nvSpPr>
          <p:spPr bwMode="auto">
            <a:xfrm>
              <a:off x="2816" y="2629"/>
              <a:ext cx="220" cy="137"/>
            </a:xfrm>
            <a:custGeom>
              <a:avLst/>
              <a:gdLst>
                <a:gd name="T0" fmla="*/ 216 w 441"/>
                <a:gd name="T1" fmla="*/ 5 h 274"/>
                <a:gd name="T2" fmla="*/ 165 w 441"/>
                <a:gd name="T3" fmla="*/ 11 h 274"/>
                <a:gd name="T4" fmla="*/ 136 w 441"/>
                <a:gd name="T5" fmla="*/ 23 h 274"/>
                <a:gd name="T6" fmla="*/ 106 w 441"/>
                <a:gd name="T7" fmla="*/ 52 h 274"/>
                <a:gd name="T8" fmla="*/ 73 w 441"/>
                <a:gd name="T9" fmla="*/ 74 h 274"/>
                <a:gd name="T10" fmla="*/ 57 w 441"/>
                <a:gd name="T11" fmla="*/ 104 h 274"/>
                <a:gd name="T12" fmla="*/ 76 w 441"/>
                <a:gd name="T13" fmla="*/ 94 h 274"/>
                <a:gd name="T14" fmla="*/ 116 w 441"/>
                <a:gd name="T15" fmla="*/ 70 h 274"/>
                <a:gd name="T16" fmla="*/ 151 w 441"/>
                <a:gd name="T17" fmla="*/ 62 h 274"/>
                <a:gd name="T18" fmla="*/ 192 w 441"/>
                <a:gd name="T19" fmla="*/ 61 h 274"/>
                <a:gd name="T20" fmla="*/ 153 w 441"/>
                <a:gd name="T21" fmla="*/ 74 h 274"/>
                <a:gd name="T22" fmla="*/ 112 w 441"/>
                <a:gd name="T23" fmla="*/ 100 h 274"/>
                <a:gd name="T24" fmla="*/ 58 w 441"/>
                <a:gd name="T25" fmla="*/ 136 h 274"/>
                <a:gd name="T26" fmla="*/ 0 w 441"/>
                <a:gd name="T27" fmla="*/ 137 h 274"/>
                <a:gd name="T28" fmla="*/ 38 w 441"/>
                <a:gd name="T29" fmla="*/ 89 h 274"/>
                <a:gd name="T30" fmla="*/ 84 w 441"/>
                <a:gd name="T31" fmla="*/ 47 h 274"/>
                <a:gd name="T32" fmla="*/ 136 w 441"/>
                <a:gd name="T33" fmla="*/ 12 h 274"/>
                <a:gd name="T34" fmla="*/ 168 w 441"/>
                <a:gd name="T35" fmla="*/ 5 h 274"/>
                <a:gd name="T36" fmla="*/ 220 w 441"/>
                <a:gd name="T37" fmla="*/ 0 h 274"/>
                <a:gd name="T38" fmla="*/ 216 w 441"/>
                <a:gd name="T39" fmla="*/ 5 h 274"/>
                <a:gd name="T40" fmla="*/ 216 w 441"/>
                <a:gd name="T41" fmla="*/ 5 h 27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41"/>
                <a:gd name="T64" fmla="*/ 0 h 274"/>
                <a:gd name="T65" fmla="*/ 441 w 441"/>
                <a:gd name="T66" fmla="*/ 274 h 27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41" h="274">
                  <a:moveTo>
                    <a:pt x="433" y="11"/>
                  </a:moveTo>
                  <a:lnTo>
                    <a:pt x="330" y="23"/>
                  </a:lnTo>
                  <a:lnTo>
                    <a:pt x="273" y="46"/>
                  </a:lnTo>
                  <a:lnTo>
                    <a:pt x="213" y="105"/>
                  </a:lnTo>
                  <a:lnTo>
                    <a:pt x="146" y="148"/>
                  </a:lnTo>
                  <a:lnTo>
                    <a:pt x="114" y="209"/>
                  </a:lnTo>
                  <a:lnTo>
                    <a:pt x="152" y="188"/>
                  </a:lnTo>
                  <a:lnTo>
                    <a:pt x="233" y="141"/>
                  </a:lnTo>
                  <a:lnTo>
                    <a:pt x="302" y="124"/>
                  </a:lnTo>
                  <a:lnTo>
                    <a:pt x="384" y="122"/>
                  </a:lnTo>
                  <a:lnTo>
                    <a:pt x="306" y="148"/>
                  </a:lnTo>
                  <a:lnTo>
                    <a:pt x="224" y="200"/>
                  </a:lnTo>
                  <a:lnTo>
                    <a:pt x="116" y="272"/>
                  </a:lnTo>
                  <a:lnTo>
                    <a:pt x="0" y="274"/>
                  </a:lnTo>
                  <a:lnTo>
                    <a:pt x="76" y="179"/>
                  </a:lnTo>
                  <a:lnTo>
                    <a:pt x="169" y="95"/>
                  </a:lnTo>
                  <a:lnTo>
                    <a:pt x="273" y="25"/>
                  </a:lnTo>
                  <a:lnTo>
                    <a:pt x="336" y="11"/>
                  </a:lnTo>
                  <a:lnTo>
                    <a:pt x="441" y="0"/>
                  </a:lnTo>
                  <a:lnTo>
                    <a:pt x="433" y="11"/>
                  </a:lnTo>
                  <a:close/>
                </a:path>
              </a:pathLst>
            </a:custGeom>
            <a:solidFill>
              <a:srgbClr val="FF8C7F"/>
            </a:solidFill>
            <a:ln w="9525">
              <a:noFill/>
              <a:round/>
              <a:headEnd/>
              <a:tailEnd/>
            </a:ln>
          </p:spPr>
          <p:txBody>
            <a:bodyPr/>
            <a:lstStyle/>
            <a:p>
              <a:endParaRPr lang="id-ID"/>
            </a:p>
          </p:txBody>
        </p:sp>
        <p:sp>
          <p:nvSpPr>
            <p:cNvPr id="26647" name="Freeform 22"/>
            <p:cNvSpPr>
              <a:spLocks/>
            </p:cNvSpPr>
            <p:nvPr/>
          </p:nvSpPr>
          <p:spPr bwMode="auto">
            <a:xfrm>
              <a:off x="2898" y="2592"/>
              <a:ext cx="101" cy="79"/>
            </a:xfrm>
            <a:custGeom>
              <a:avLst/>
              <a:gdLst>
                <a:gd name="T0" fmla="*/ 101 w 203"/>
                <a:gd name="T1" fmla="*/ 3 h 158"/>
                <a:gd name="T2" fmla="*/ 31 w 203"/>
                <a:gd name="T3" fmla="*/ 40 h 158"/>
                <a:gd name="T4" fmla="*/ 0 w 203"/>
                <a:gd name="T5" fmla="*/ 79 h 158"/>
                <a:gd name="T6" fmla="*/ 26 w 203"/>
                <a:gd name="T7" fmla="*/ 33 h 158"/>
                <a:gd name="T8" fmla="*/ 91 w 203"/>
                <a:gd name="T9" fmla="*/ 3 h 158"/>
                <a:gd name="T10" fmla="*/ 101 w 203"/>
                <a:gd name="T11" fmla="*/ 0 h 158"/>
                <a:gd name="T12" fmla="*/ 101 w 203"/>
                <a:gd name="T13" fmla="*/ 3 h 158"/>
                <a:gd name="T14" fmla="*/ 101 w 203"/>
                <a:gd name="T15" fmla="*/ 3 h 158"/>
                <a:gd name="T16" fmla="*/ 0 60000 65536"/>
                <a:gd name="T17" fmla="*/ 0 60000 65536"/>
                <a:gd name="T18" fmla="*/ 0 60000 65536"/>
                <a:gd name="T19" fmla="*/ 0 60000 65536"/>
                <a:gd name="T20" fmla="*/ 0 60000 65536"/>
                <a:gd name="T21" fmla="*/ 0 60000 65536"/>
                <a:gd name="T22" fmla="*/ 0 60000 65536"/>
                <a:gd name="T23" fmla="*/ 0 60000 65536"/>
                <a:gd name="T24" fmla="*/ 0 w 203"/>
                <a:gd name="T25" fmla="*/ 0 h 158"/>
                <a:gd name="T26" fmla="*/ 203 w 203"/>
                <a:gd name="T27" fmla="*/ 158 h 1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3" h="158">
                  <a:moveTo>
                    <a:pt x="203" y="7"/>
                  </a:moveTo>
                  <a:lnTo>
                    <a:pt x="63" y="80"/>
                  </a:lnTo>
                  <a:lnTo>
                    <a:pt x="0" y="158"/>
                  </a:lnTo>
                  <a:lnTo>
                    <a:pt x="53" y="66"/>
                  </a:lnTo>
                  <a:lnTo>
                    <a:pt x="183" y="7"/>
                  </a:lnTo>
                  <a:lnTo>
                    <a:pt x="202" y="0"/>
                  </a:lnTo>
                  <a:lnTo>
                    <a:pt x="203" y="7"/>
                  </a:lnTo>
                  <a:close/>
                </a:path>
              </a:pathLst>
            </a:custGeom>
            <a:solidFill>
              <a:srgbClr val="FF8C7F"/>
            </a:solidFill>
            <a:ln w="9525">
              <a:noFill/>
              <a:round/>
              <a:headEnd/>
              <a:tailEnd/>
            </a:ln>
          </p:spPr>
          <p:txBody>
            <a:bodyPr/>
            <a:lstStyle/>
            <a:p>
              <a:endParaRPr lang="id-ID"/>
            </a:p>
          </p:txBody>
        </p:sp>
        <p:sp>
          <p:nvSpPr>
            <p:cNvPr id="26648" name="Freeform 23"/>
            <p:cNvSpPr>
              <a:spLocks/>
            </p:cNvSpPr>
            <p:nvPr/>
          </p:nvSpPr>
          <p:spPr bwMode="auto">
            <a:xfrm>
              <a:off x="2960" y="2716"/>
              <a:ext cx="31" cy="28"/>
            </a:xfrm>
            <a:custGeom>
              <a:avLst/>
              <a:gdLst>
                <a:gd name="T0" fmla="*/ 29 w 60"/>
                <a:gd name="T1" fmla="*/ 0 h 55"/>
                <a:gd name="T2" fmla="*/ 31 w 60"/>
                <a:gd name="T3" fmla="*/ 6 h 55"/>
                <a:gd name="T4" fmla="*/ 28 w 60"/>
                <a:gd name="T5" fmla="*/ 15 h 55"/>
                <a:gd name="T6" fmla="*/ 20 w 60"/>
                <a:gd name="T7" fmla="*/ 25 h 55"/>
                <a:gd name="T8" fmla="*/ 11 w 60"/>
                <a:gd name="T9" fmla="*/ 28 h 55"/>
                <a:gd name="T10" fmla="*/ 6 w 60"/>
                <a:gd name="T11" fmla="*/ 27 h 55"/>
                <a:gd name="T12" fmla="*/ 2 w 60"/>
                <a:gd name="T13" fmla="*/ 23 h 55"/>
                <a:gd name="T14" fmla="*/ 0 w 60"/>
                <a:gd name="T15" fmla="*/ 19 h 55"/>
                <a:gd name="T16" fmla="*/ 0 w 60"/>
                <a:gd name="T17" fmla="*/ 12 h 55"/>
                <a:gd name="T18" fmla="*/ 29 w 60"/>
                <a:gd name="T19" fmla="*/ 0 h 55"/>
                <a:gd name="T20" fmla="*/ 29 w 60"/>
                <a:gd name="T21" fmla="*/ 0 h 5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0"/>
                <a:gd name="T34" fmla="*/ 0 h 55"/>
                <a:gd name="T35" fmla="*/ 60 w 60"/>
                <a:gd name="T36" fmla="*/ 55 h 5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0" h="55">
                  <a:moveTo>
                    <a:pt x="57" y="0"/>
                  </a:moveTo>
                  <a:lnTo>
                    <a:pt x="60" y="11"/>
                  </a:lnTo>
                  <a:lnTo>
                    <a:pt x="55" y="30"/>
                  </a:lnTo>
                  <a:lnTo>
                    <a:pt x="38" y="49"/>
                  </a:lnTo>
                  <a:lnTo>
                    <a:pt x="22" y="55"/>
                  </a:lnTo>
                  <a:lnTo>
                    <a:pt x="11" y="53"/>
                  </a:lnTo>
                  <a:lnTo>
                    <a:pt x="3" y="46"/>
                  </a:lnTo>
                  <a:lnTo>
                    <a:pt x="0" y="38"/>
                  </a:lnTo>
                  <a:lnTo>
                    <a:pt x="0" y="23"/>
                  </a:lnTo>
                  <a:lnTo>
                    <a:pt x="57" y="0"/>
                  </a:lnTo>
                  <a:close/>
                </a:path>
              </a:pathLst>
            </a:custGeom>
            <a:solidFill>
              <a:srgbClr val="FFCCB2"/>
            </a:solidFill>
            <a:ln w="9525">
              <a:noFill/>
              <a:round/>
              <a:headEnd/>
              <a:tailEnd/>
            </a:ln>
          </p:spPr>
          <p:txBody>
            <a:bodyPr/>
            <a:lstStyle/>
            <a:p>
              <a:endParaRPr lang="id-ID"/>
            </a:p>
          </p:txBody>
        </p:sp>
        <p:sp>
          <p:nvSpPr>
            <p:cNvPr id="26649" name="Freeform 24"/>
            <p:cNvSpPr>
              <a:spLocks/>
            </p:cNvSpPr>
            <p:nvPr/>
          </p:nvSpPr>
          <p:spPr bwMode="auto">
            <a:xfrm>
              <a:off x="3030" y="2669"/>
              <a:ext cx="41" cy="29"/>
            </a:xfrm>
            <a:custGeom>
              <a:avLst/>
              <a:gdLst>
                <a:gd name="T0" fmla="*/ 41 w 84"/>
                <a:gd name="T1" fmla="*/ 0 h 57"/>
                <a:gd name="T2" fmla="*/ 40 w 84"/>
                <a:gd name="T3" fmla="*/ 12 h 57"/>
                <a:gd name="T4" fmla="*/ 36 w 84"/>
                <a:gd name="T5" fmla="*/ 21 h 57"/>
                <a:gd name="T6" fmla="*/ 28 w 84"/>
                <a:gd name="T7" fmla="*/ 27 h 57"/>
                <a:gd name="T8" fmla="*/ 18 w 84"/>
                <a:gd name="T9" fmla="*/ 29 h 57"/>
                <a:gd name="T10" fmla="*/ 7 w 84"/>
                <a:gd name="T11" fmla="*/ 28 h 57"/>
                <a:gd name="T12" fmla="*/ 2 w 84"/>
                <a:gd name="T13" fmla="*/ 23 h 57"/>
                <a:gd name="T14" fmla="*/ 0 w 84"/>
                <a:gd name="T15" fmla="*/ 15 h 57"/>
                <a:gd name="T16" fmla="*/ 1 w 84"/>
                <a:gd name="T17" fmla="*/ 8 h 57"/>
                <a:gd name="T18" fmla="*/ 21 w 84"/>
                <a:gd name="T19" fmla="*/ 3 h 57"/>
                <a:gd name="T20" fmla="*/ 41 w 84"/>
                <a:gd name="T21" fmla="*/ 0 h 57"/>
                <a:gd name="T22" fmla="*/ 41 w 84"/>
                <a:gd name="T23" fmla="*/ 0 h 5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4"/>
                <a:gd name="T37" fmla="*/ 0 h 57"/>
                <a:gd name="T38" fmla="*/ 84 w 84"/>
                <a:gd name="T39" fmla="*/ 57 h 5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4" h="57">
                  <a:moveTo>
                    <a:pt x="84" y="0"/>
                  </a:moveTo>
                  <a:lnTo>
                    <a:pt x="82" y="23"/>
                  </a:lnTo>
                  <a:lnTo>
                    <a:pt x="74" y="42"/>
                  </a:lnTo>
                  <a:lnTo>
                    <a:pt x="57" y="53"/>
                  </a:lnTo>
                  <a:lnTo>
                    <a:pt x="36" y="57"/>
                  </a:lnTo>
                  <a:lnTo>
                    <a:pt x="14" y="55"/>
                  </a:lnTo>
                  <a:lnTo>
                    <a:pt x="4" y="45"/>
                  </a:lnTo>
                  <a:lnTo>
                    <a:pt x="0" y="30"/>
                  </a:lnTo>
                  <a:lnTo>
                    <a:pt x="2" y="15"/>
                  </a:lnTo>
                  <a:lnTo>
                    <a:pt x="42" y="5"/>
                  </a:lnTo>
                  <a:lnTo>
                    <a:pt x="84" y="0"/>
                  </a:lnTo>
                  <a:close/>
                </a:path>
              </a:pathLst>
            </a:custGeom>
            <a:solidFill>
              <a:srgbClr val="FFCCB2"/>
            </a:solidFill>
            <a:ln w="9525">
              <a:noFill/>
              <a:round/>
              <a:headEnd/>
              <a:tailEnd/>
            </a:ln>
          </p:spPr>
          <p:txBody>
            <a:bodyPr/>
            <a:lstStyle/>
            <a:p>
              <a:endParaRPr lang="id-ID"/>
            </a:p>
          </p:txBody>
        </p:sp>
        <p:sp>
          <p:nvSpPr>
            <p:cNvPr id="26650" name="Freeform 25"/>
            <p:cNvSpPr>
              <a:spLocks/>
            </p:cNvSpPr>
            <p:nvPr/>
          </p:nvSpPr>
          <p:spPr bwMode="auto">
            <a:xfrm>
              <a:off x="3039" y="2624"/>
              <a:ext cx="47" cy="29"/>
            </a:xfrm>
            <a:custGeom>
              <a:avLst/>
              <a:gdLst>
                <a:gd name="T0" fmla="*/ 46 w 93"/>
                <a:gd name="T1" fmla="*/ 2 h 58"/>
                <a:gd name="T2" fmla="*/ 47 w 93"/>
                <a:gd name="T3" fmla="*/ 10 h 58"/>
                <a:gd name="T4" fmla="*/ 42 w 93"/>
                <a:gd name="T5" fmla="*/ 22 h 58"/>
                <a:gd name="T6" fmla="*/ 30 w 93"/>
                <a:gd name="T7" fmla="*/ 29 h 58"/>
                <a:gd name="T8" fmla="*/ 14 w 93"/>
                <a:gd name="T9" fmla="*/ 29 h 58"/>
                <a:gd name="T10" fmla="*/ 1 w 93"/>
                <a:gd name="T11" fmla="*/ 27 h 58"/>
                <a:gd name="T12" fmla="*/ 0 w 93"/>
                <a:gd name="T13" fmla="*/ 14 h 58"/>
                <a:gd name="T14" fmla="*/ 5 w 93"/>
                <a:gd name="T15" fmla="*/ 5 h 58"/>
                <a:gd name="T16" fmla="*/ 12 w 93"/>
                <a:gd name="T17" fmla="*/ 0 h 58"/>
                <a:gd name="T18" fmla="*/ 46 w 93"/>
                <a:gd name="T19" fmla="*/ 2 h 58"/>
                <a:gd name="T20" fmla="*/ 46 w 93"/>
                <a:gd name="T21" fmla="*/ 2 h 5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3"/>
                <a:gd name="T34" fmla="*/ 0 h 58"/>
                <a:gd name="T35" fmla="*/ 93 w 93"/>
                <a:gd name="T36" fmla="*/ 58 h 5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3" h="58">
                  <a:moveTo>
                    <a:pt x="92" y="3"/>
                  </a:moveTo>
                  <a:lnTo>
                    <a:pt x="93" y="20"/>
                  </a:lnTo>
                  <a:lnTo>
                    <a:pt x="84" y="43"/>
                  </a:lnTo>
                  <a:lnTo>
                    <a:pt x="59" y="57"/>
                  </a:lnTo>
                  <a:lnTo>
                    <a:pt x="27" y="58"/>
                  </a:lnTo>
                  <a:lnTo>
                    <a:pt x="2" y="53"/>
                  </a:lnTo>
                  <a:lnTo>
                    <a:pt x="0" y="28"/>
                  </a:lnTo>
                  <a:lnTo>
                    <a:pt x="10" y="9"/>
                  </a:lnTo>
                  <a:lnTo>
                    <a:pt x="23" y="0"/>
                  </a:lnTo>
                  <a:lnTo>
                    <a:pt x="92" y="3"/>
                  </a:lnTo>
                  <a:close/>
                </a:path>
              </a:pathLst>
            </a:custGeom>
            <a:solidFill>
              <a:srgbClr val="FFCCB2"/>
            </a:solidFill>
            <a:ln w="9525">
              <a:noFill/>
              <a:round/>
              <a:headEnd/>
              <a:tailEnd/>
            </a:ln>
          </p:spPr>
          <p:txBody>
            <a:bodyPr/>
            <a:lstStyle/>
            <a:p>
              <a:endParaRPr lang="id-ID"/>
            </a:p>
          </p:txBody>
        </p:sp>
        <p:sp>
          <p:nvSpPr>
            <p:cNvPr id="26651" name="Freeform 26"/>
            <p:cNvSpPr>
              <a:spLocks/>
            </p:cNvSpPr>
            <p:nvPr/>
          </p:nvSpPr>
          <p:spPr bwMode="auto">
            <a:xfrm>
              <a:off x="3005" y="2578"/>
              <a:ext cx="40" cy="32"/>
            </a:xfrm>
            <a:custGeom>
              <a:avLst/>
              <a:gdLst>
                <a:gd name="T0" fmla="*/ 39 w 80"/>
                <a:gd name="T1" fmla="*/ 0 h 63"/>
                <a:gd name="T2" fmla="*/ 40 w 80"/>
                <a:gd name="T3" fmla="*/ 11 h 63"/>
                <a:gd name="T4" fmla="*/ 37 w 80"/>
                <a:gd name="T5" fmla="*/ 19 h 63"/>
                <a:gd name="T6" fmla="*/ 27 w 80"/>
                <a:gd name="T7" fmla="*/ 26 h 63"/>
                <a:gd name="T8" fmla="*/ 13 w 80"/>
                <a:gd name="T9" fmla="*/ 32 h 63"/>
                <a:gd name="T10" fmla="*/ 3 w 80"/>
                <a:gd name="T11" fmla="*/ 28 h 63"/>
                <a:gd name="T12" fmla="*/ 0 w 80"/>
                <a:gd name="T13" fmla="*/ 22 h 63"/>
                <a:gd name="T14" fmla="*/ 0 w 80"/>
                <a:gd name="T15" fmla="*/ 9 h 63"/>
                <a:gd name="T16" fmla="*/ 27 w 80"/>
                <a:gd name="T17" fmla="*/ 0 h 63"/>
                <a:gd name="T18" fmla="*/ 39 w 80"/>
                <a:gd name="T19" fmla="*/ 0 h 63"/>
                <a:gd name="T20" fmla="*/ 39 w 80"/>
                <a:gd name="T21" fmla="*/ 0 h 6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0"/>
                <a:gd name="T34" fmla="*/ 0 h 63"/>
                <a:gd name="T35" fmla="*/ 80 w 80"/>
                <a:gd name="T36" fmla="*/ 63 h 6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0" h="63">
                  <a:moveTo>
                    <a:pt x="78" y="0"/>
                  </a:moveTo>
                  <a:lnTo>
                    <a:pt x="80" y="21"/>
                  </a:lnTo>
                  <a:lnTo>
                    <a:pt x="74" y="38"/>
                  </a:lnTo>
                  <a:lnTo>
                    <a:pt x="55" y="52"/>
                  </a:lnTo>
                  <a:lnTo>
                    <a:pt x="26" y="63"/>
                  </a:lnTo>
                  <a:lnTo>
                    <a:pt x="7" y="55"/>
                  </a:lnTo>
                  <a:lnTo>
                    <a:pt x="0" y="44"/>
                  </a:lnTo>
                  <a:lnTo>
                    <a:pt x="0" y="17"/>
                  </a:lnTo>
                  <a:lnTo>
                    <a:pt x="55" y="0"/>
                  </a:lnTo>
                  <a:lnTo>
                    <a:pt x="78" y="0"/>
                  </a:lnTo>
                  <a:close/>
                </a:path>
              </a:pathLst>
            </a:custGeom>
            <a:solidFill>
              <a:srgbClr val="FFCCB2"/>
            </a:solidFill>
            <a:ln w="9525">
              <a:noFill/>
              <a:round/>
              <a:headEnd/>
              <a:tailEnd/>
            </a:ln>
          </p:spPr>
          <p:txBody>
            <a:bodyPr/>
            <a:lstStyle/>
            <a:p>
              <a:endParaRPr lang="id-ID"/>
            </a:p>
          </p:txBody>
        </p:sp>
        <p:sp>
          <p:nvSpPr>
            <p:cNvPr id="26652" name="Freeform 27"/>
            <p:cNvSpPr>
              <a:spLocks/>
            </p:cNvSpPr>
            <p:nvPr/>
          </p:nvSpPr>
          <p:spPr bwMode="auto">
            <a:xfrm>
              <a:off x="2666" y="1705"/>
              <a:ext cx="560" cy="613"/>
            </a:xfrm>
            <a:custGeom>
              <a:avLst/>
              <a:gdLst>
                <a:gd name="T0" fmla="*/ 144 w 1122"/>
                <a:gd name="T1" fmla="*/ 176 h 1226"/>
                <a:gd name="T2" fmla="*/ 142 w 1122"/>
                <a:gd name="T3" fmla="*/ 243 h 1226"/>
                <a:gd name="T4" fmla="*/ 82 w 1122"/>
                <a:gd name="T5" fmla="*/ 363 h 1226"/>
                <a:gd name="T6" fmla="*/ 39 w 1122"/>
                <a:gd name="T7" fmla="*/ 459 h 1226"/>
                <a:gd name="T8" fmla="*/ 0 w 1122"/>
                <a:gd name="T9" fmla="*/ 613 h 1226"/>
                <a:gd name="T10" fmla="*/ 199 w 1122"/>
                <a:gd name="T11" fmla="*/ 453 h 1226"/>
                <a:gd name="T12" fmla="*/ 269 w 1122"/>
                <a:gd name="T13" fmla="*/ 375 h 1226"/>
                <a:gd name="T14" fmla="*/ 330 w 1122"/>
                <a:gd name="T15" fmla="*/ 300 h 1226"/>
                <a:gd name="T16" fmla="*/ 454 w 1122"/>
                <a:gd name="T17" fmla="*/ 189 h 1226"/>
                <a:gd name="T18" fmla="*/ 551 w 1122"/>
                <a:gd name="T19" fmla="*/ 124 h 1226"/>
                <a:gd name="T20" fmla="*/ 560 w 1122"/>
                <a:gd name="T21" fmla="*/ 60 h 1226"/>
                <a:gd name="T22" fmla="*/ 534 w 1122"/>
                <a:gd name="T23" fmla="*/ 0 h 1226"/>
                <a:gd name="T24" fmla="*/ 354 w 1122"/>
                <a:gd name="T25" fmla="*/ 65 h 1226"/>
                <a:gd name="T26" fmla="*/ 144 w 1122"/>
                <a:gd name="T27" fmla="*/ 176 h 1226"/>
                <a:gd name="T28" fmla="*/ 144 w 1122"/>
                <a:gd name="T29" fmla="*/ 176 h 122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122"/>
                <a:gd name="T46" fmla="*/ 0 h 1226"/>
                <a:gd name="T47" fmla="*/ 1122 w 1122"/>
                <a:gd name="T48" fmla="*/ 1226 h 122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122" h="1226">
                  <a:moveTo>
                    <a:pt x="289" y="352"/>
                  </a:moveTo>
                  <a:lnTo>
                    <a:pt x="285" y="487"/>
                  </a:lnTo>
                  <a:lnTo>
                    <a:pt x="164" y="727"/>
                  </a:lnTo>
                  <a:lnTo>
                    <a:pt x="78" y="919"/>
                  </a:lnTo>
                  <a:lnTo>
                    <a:pt x="0" y="1226"/>
                  </a:lnTo>
                  <a:lnTo>
                    <a:pt x="399" y="907"/>
                  </a:lnTo>
                  <a:lnTo>
                    <a:pt x="538" y="751"/>
                  </a:lnTo>
                  <a:lnTo>
                    <a:pt x="662" y="599"/>
                  </a:lnTo>
                  <a:lnTo>
                    <a:pt x="909" y="379"/>
                  </a:lnTo>
                  <a:lnTo>
                    <a:pt x="1103" y="248"/>
                  </a:lnTo>
                  <a:lnTo>
                    <a:pt x="1122" y="120"/>
                  </a:lnTo>
                  <a:lnTo>
                    <a:pt x="1070" y="0"/>
                  </a:lnTo>
                  <a:lnTo>
                    <a:pt x="709" y="130"/>
                  </a:lnTo>
                  <a:lnTo>
                    <a:pt x="289" y="352"/>
                  </a:lnTo>
                  <a:close/>
                </a:path>
              </a:pathLst>
            </a:custGeom>
            <a:solidFill>
              <a:srgbClr val="FFE5E5"/>
            </a:solidFill>
            <a:ln w="9525">
              <a:noFill/>
              <a:round/>
              <a:headEnd/>
              <a:tailEnd/>
            </a:ln>
          </p:spPr>
          <p:txBody>
            <a:bodyPr/>
            <a:lstStyle/>
            <a:p>
              <a:endParaRPr lang="id-ID"/>
            </a:p>
          </p:txBody>
        </p:sp>
        <p:sp>
          <p:nvSpPr>
            <p:cNvPr id="26653" name="Freeform 28"/>
            <p:cNvSpPr>
              <a:spLocks/>
            </p:cNvSpPr>
            <p:nvPr/>
          </p:nvSpPr>
          <p:spPr bwMode="auto">
            <a:xfrm>
              <a:off x="2630" y="1941"/>
              <a:ext cx="285" cy="503"/>
            </a:xfrm>
            <a:custGeom>
              <a:avLst/>
              <a:gdLst>
                <a:gd name="T0" fmla="*/ 254 w 570"/>
                <a:gd name="T1" fmla="*/ 0 h 1005"/>
                <a:gd name="T2" fmla="*/ 226 w 570"/>
                <a:gd name="T3" fmla="*/ 7 h 1005"/>
                <a:gd name="T4" fmla="*/ 201 w 570"/>
                <a:gd name="T5" fmla="*/ 25 h 1005"/>
                <a:gd name="T6" fmla="*/ 188 w 570"/>
                <a:gd name="T7" fmla="*/ 58 h 1005"/>
                <a:gd name="T8" fmla="*/ 188 w 570"/>
                <a:gd name="T9" fmla="*/ 92 h 1005"/>
                <a:gd name="T10" fmla="*/ 139 w 570"/>
                <a:gd name="T11" fmla="*/ 189 h 1005"/>
                <a:gd name="T12" fmla="*/ 84 w 570"/>
                <a:gd name="T13" fmla="*/ 265 h 1005"/>
                <a:gd name="T14" fmla="*/ 48 w 570"/>
                <a:gd name="T15" fmla="*/ 329 h 1005"/>
                <a:gd name="T16" fmla="*/ 0 w 570"/>
                <a:gd name="T17" fmla="*/ 477 h 1005"/>
                <a:gd name="T18" fmla="*/ 24 w 570"/>
                <a:gd name="T19" fmla="*/ 503 h 1005"/>
                <a:gd name="T20" fmla="*/ 55 w 570"/>
                <a:gd name="T21" fmla="*/ 477 h 1005"/>
                <a:gd name="T22" fmla="*/ 95 w 570"/>
                <a:gd name="T23" fmla="*/ 417 h 1005"/>
                <a:gd name="T24" fmla="*/ 178 w 570"/>
                <a:gd name="T25" fmla="*/ 302 h 1005"/>
                <a:gd name="T26" fmla="*/ 239 w 570"/>
                <a:gd name="T27" fmla="*/ 221 h 1005"/>
                <a:gd name="T28" fmla="*/ 251 w 570"/>
                <a:gd name="T29" fmla="*/ 94 h 1005"/>
                <a:gd name="T30" fmla="*/ 285 w 570"/>
                <a:gd name="T31" fmla="*/ 45 h 1005"/>
                <a:gd name="T32" fmla="*/ 270 w 570"/>
                <a:gd name="T33" fmla="*/ 23 h 1005"/>
                <a:gd name="T34" fmla="*/ 254 w 570"/>
                <a:gd name="T35" fmla="*/ 0 h 1005"/>
                <a:gd name="T36" fmla="*/ 254 w 570"/>
                <a:gd name="T37" fmla="*/ 0 h 100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70"/>
                <a:gd name="T58" fmla="*/ 0 h 1005"/>
                <a:gd name="T59" fmla="*/ 570 w 570"/>
                <a:gd name="T60" fmla="*/ 1005 h 100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70" h="1005">
                  <a:moveTo>
                    <a:pt x="508" y="0"/>
                  </a:moveTo>
                  <a:lnTo>
                    <a:pt x="452" y="13"/>
                  </a:lnTo>
                  <a:lnTo>
                    <a:pt x="403" y="49"/>
                  </a:lnTo>
                  <a:lnTo>
                    <a:pt x="376" y="116"/>
                  </a:lnTo>
                  <a:lnTo>
                    <a:pt x="376" y="184"/>
                  </a:lnTo>
                  <a:lnTo>
                    <a:pt x="278" y="378"/>
                  </a:lnTo>
                  <a:lnTo>
                    <a:pt x="169" y="530"/>
                  </a:lnTo>
                  <a:lnTo>
                    <a:pt x="97" y="657"/>
                  </a:lnTo>
                  <a:lnTo>
                    <a:pt x="0" y="954"/>
                  </a:lnTo>
                  <a:lnTo>
                    <a:pt x="48" y="1005"/>
                  </a:lnTo>
                  <a:lnTo>
                    <a:pt x="110" y="954"/>
                  </a:lnTo>
                  <a:lnTo>
                    <a:pt x="190" y="834"/>
                  </a:lnTo>
                  <a:lnTo>
                    <a:pt x="357" y="604"/>
                  </a:lnTo>
                  <a:lnTo>
                    <a:pt x="479" y="441"/>
                  </a:lnTo>
                  <a:lnTo>
                    <a:pt x="502" y="188"/>
                  </a:lnTo>
                  <a:lnTo>
                    <a:pt x="570" y="89"/>
                  </a:lnTo>
                  <a:lnTo>
                    <a:pt x="540" y="45"/>
                  </a:lnTo>
                  <a:lnTo>
                    <a:pt x="508" y="0"/>
                  </a:lnTo>
                  <a:close/>
                </a:path>
              </a:pathLst>
            </a:custGeom>
            <a:solidFill>
              <a:srgbClr val="00CCFF"/>
            </a:solidFill>
            <a:ln w="9525">
              <a:noFill/>
              <a:round/>
              <a:headEnd/>
              <a:tailEnd/>
            </a:ln>
          </p:spPr>
          <p:txBody>
            <a:bodyPr/>
            <a:lstStyle/>
            <a:p>
              <a:endParaRPr lang="id-ID"/>
            </a:p>
          </p:txBody>
        </p:sp>
        <p:sp>
          <p:nvSpPr>
            <p:cNvPr id="26654" name="Freeform 29"/>
            <p:cNvSpPr>
              <a:spLocks/>
            </p:cNvSpPr>
            <p:nvPr/>
          </p:nvSpPr>
          <p:spPr bwMode="auto">
            <a:xfrm>
              <a:off x="2690" y="1228"/>
              <a:ext cx="480" cy="711"/>
            </a:xfrm>
            <a:custGeom>
              <a:avLst/>
              <a:gdLst>
                <a:gd name="T0" fmla="*/ 50 w 960"/>
                <a:gd name="T1" fmla="*/ 19 h 1422"/>
                <a:gd name="T2" fmla="*/ 36 w 960"/>
                <a:gd name="T3" fmla="*/ 56 h 1422"/>
                <a:gd name="T4" fmla="*/ 29 w 960"/>
                <a:gd name="T5" fmla="*/ 93 h 1422"/>
                <a:gd name="T6" fmla="*/ 10 w 960"/>
                <a:gd name="T7" fmla="*/ 233 h 1422"/>
                <a:gd name="T8" fmla="*/ 2 w 960"/>
                <a:gd name="T9" fmla="*/ 334 h 1422"/>
                <a:gd name="T10" fmla="*/ 0 w 960"/>
                <a:gd name="T11" fmla="*/ 406 h 1422"/>
                <a:gd name="T12" fmla="*/ 14 w 960"/>
                <a:gd name="T13" fmla="*/ 486 h 1422"/>
                <a:gd name="T14" fmla="*/ 63 w 960"/>
                <a:gd name="T15" fmla="*/ 570 h 1422"/>
                <a:gd name="T16" fmla="*/ 120 w 960"/>
                <a:gd name="T17" fmla="*/ 655 h 1422"/>
                <a:gd name="T18" fmla="*/ 167 w 960"/>
                <a:gd name="T19" fmla="*/ 678 h 1422"/>
                <a:gd name="T20" fmla="*/ 202 w 960"/>
                <a:gd name="T21" fmla="*/ 711 h 1422"/>
                <a:gd name="T22" fmla="*/ 318 w 960"/>
                <a:gd name="T23" fmla="*/ 634 h 1422"/>
                <a:gd name="T24" fmla="*/ 456 w 960"/>
                <a:gd name="T25" fmla="*/ 472 h 1422"/>
                <a:gd name="T26" fmla="*/ 480 w 960"/>
                <a:gd name="T27" fmla="*/ 135 h 1422"/>
                <a:gd name="T28" fmla="*/ 376 w 960"/>
                <a:gd name="T29" fmla="*/ 7 h 1422"/>
                <a:gd name="T30" fmla="*/ 169 w 960"/>
                <a:gd name="T31" fmla="*/ 0 h 1422"/>
                <a:gd name="T32" fmla="*/ 50 w 960"/>
                <a:gd name="T33" fmla="*/ 19 h 1422"/>
                <a:gd name="T34" fmla="*/ 50 w 960"/>
                <a:gd name="T35" fmla="*/ 19 h 142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60"/>
                <a:gd name="T55" fmla="*/ 0 h 1422"/>
                <a:gd name="T56" fmla="*/ 960 w 960"/>
                <a:gd name="T57" fmla="*/ 1422 h 142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60" h="1422">
                  <a:moveTo>
                    <a:pt x="99" y="38"/>
                  </a:moveTo>
                  <a:lnTo>
                    <a:pt x="72" y="112"/>
                  </a:lnTo>
                  <a:lnTo>
                    <a:pt x="57" y="187"/>
                  </a:lnTo>
                  <a:lnTo>
                    <a:pt x="19" y="466"/>
                  </a:lnTo>
                  <a:lnTo>
                    <a:pt x="4" y="667"/>
                  </a:lnTo>
                  <a:lnTo>
                    <a:pt x="0" y="812"/>
                  </a:lnTo>
                  <a:lnTo>
                    <a:pt x="28" y="972"/>
                  </a:lnTo>
                  <a:lnTo>
                    <a:pt x="127" y="1139"/>
                  </a:lnTo>
                  <a:lnTo>
                    <a:pt x="239" y="1310"/>
                  </a:lnTo>
                  <a:lnTo>
                    <a:pt x="334" y="1356"/>
                  </a:lnTo>
                  <a:lnTo>
                    <a:pt x="403" y="1422"/>
                  </a:lnTo>
                  <a:lnTo>
                    <a:pt x="635" y="1268"/>
                  </a:lnTo>
                  <a:lnTo>
                    <a:pt x="912" y="945"/>
                  </a:lnTo>
                  <a:lnTo>
                    <a:pt x="960" y="270"/>
                  </a:lnTo>
                  <a:lnTo>
                    <a:pt x="752" y="15"/>
                  </a:lnTo>
                  <a:lnTo>
                    <a:pt x="338" y="0"/>
                  </a:lnTo>
                  <a:lnTo>
                    <a:pt x="99" y="38"/>
                  </a:lnTo>
                  <a:close/>
                </a:path>
              </a:pathLst>
            </a:custGeom>
            <a:solidFill>
              <a:srgbClr val="CC6659"/>
            </a:solidFill>
            <a:ln w="9525">
              <a:noFill/>
              <a:round/>
              <a:headEnd/>
              <a:tailEnd/>
            </a:ln>
          </p:spPr>
          <p:txBody>
            <a:bodyPr/>
            <a:lstStyle/>
            <a:p>
              <a:endParaRPr lang="id-ID"/>
            </a:p>
          </p:txBody>
        </p:sp>
        <p:sp>
          <p:nvSpPr>
            <p:cNvPr id="26655" name="Freeform 30"/>
            <p:cNvSpPr>
              <a:spLocks/>
            </p:cNvSpPr>
            <p:nvPr/>
          </p:nvSpPr>
          <p:spPr bwMode="auto">
            <a:xfrm>
              <a:off x="2950" y="1570"/>
              <a:ext cx="84" cy="82"/>
            </a:xfrm>
            <a:custGeom>
              <a:avLst/>
              <a:gdLst>
                <a:gd name="T0" fmla="*/ 19 w 169"/>
                <a:gd name="T1" fmla="*/ 1 h 163"/>
                <a:gd name="T2" fmla="*/ 56 w 169"/>
                <a:gd name="T3" fmla="*/ 10 h 163"/>
                <a:gd name="T4" fmla="*/ 84 w 169"/>
                <a:gd name="T5" fmla="*/ 19 h 163"/>
                <a:gd name="T6" fmla="*/ 84 w 169"/>
                <a:gd name="T7" fmla="*/ 57 h 163"/>
                <a:gd name="T8" fmla="*/ 79 w 169"/>
                <a:gd name="T9" fmla="*/ 82 h 163"/>
                <a:gd name="T10" fmla="*/ 54 w 169"/>
                <a:gd name="T11" fmla="*/ 48 h 163"/>
                <a:gd name="T12" fmla="*/ 19 w 169"/>
                <a:gd name="T13" fmla="*/ 21 h 163"/>
                <a:gd name="T14" fmla="*/ 0 w 169"/>
                <a:gd name="T15" fmla="*/ 0 h 163"/>
                <a:gd name="T16" fmla="*/ 19 w 169"/>
                <a:gd name="T17" fmla="*/ 1 h 163"/>
                <a:gd name="T18" fmla="*/ 19 w 169"/>
                <a:gd name="T19" fmla="*/ 1 h 1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9"/>
                <a:gd name="T31" fmla="*/ 0 h 163"/>
                <a:gd name="T32" fmla="*/ 169 w 169"/>
                <a:gd name="T33" fmla="*/ 163 h 1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9" h="163">
                  <a:moveTo>
                    <a:pt x="38" y="1"/>
                  </a:moveTo>
                  <a:lnTo>
                    <a:pt x="112" y="20"/>
                  </a:lnTo>
                  <a:lnTo>
                    <a:pt x="169" y="38"/>
                  </a:lnTo>
                  <a:lnTo>
                    <a:pt x="169" y="114"/>
                  </a:lnTo>
                  <a:lnTo>
                    <a:pt x="159" y="163"/>
                  </a:lnTo>
                  <a:lnTo>
                    <a:pt x="108" y="96"/>
                  </a:lnTo>
                  <a:lnTo>
                    <a:pt x="38" y="41"/>
                  </a:lnTo>
                  <a:lnTo>
                    <a:pt x="0" y="0"/>
                  </a:lnTo>
                  <a:lnTo>
                    <a:pt x="38" y="1"/>
                  </a:lnTo>
                  <a:close/>
                </a:path>
              </a:pathLst>
            </a:custGeom>
            <a:solidFill>
              <a:srgbClr val="FF8C7F"/>
            </a:solidFill>
            <a:ln w="9525">
              <a:noFill/>
              <a:round/>
              <a:headEnd/>
              <a:tailEnd/>
            </a:ln>
          </p:spPr>
          <p:txBody>
            <a:bodyPr/>
            <a:lstStyle/>
            <a:p>
              <a:endParaRPr lang="id-ID"/>
            </a:p>
          </p:txBody>
        </p:sp>
        <p:sp>
          <p:nvSpPr>
            <p:cNvPr id="26656" name="Freeform 31"/>
            <p:cNvSpPr>
              <a:spLocks/>
            </p:cNvSpPr>
            <p:nvPr/>
          </p:nvSpPr>
          <p:spPr bwMode="auto">
            <a:xfrm>
              <a:off x="2787" y="1730"/>
              <a:ext cx="139" cy="56"/>
            </a:xfrm>
            <a:custGeom>
              <a:avLst/>
              <a:gdLst>
                <a:gd name="T0" fmla="*/ 19 w 277"/>
                <a:gd name="T1" fmla="*/ 15 h 112"/>
                <a:gd name="T2" fmla="*/ 38 w 277"/>
                <a:gd name="T3" fmla="*/ 29 h 112"/>
                <a:gd name="T4" fmla="*/ 68 w 277"/>
                <a:gd name="T5" fmla="*/ 36 h 112"/>
                <a:gd name="T6" fmla="*/ 111 w 277"/>
                <a:gd name="T7" fmla="*/ 30 h 112"/>
                <a:gd name="T8" fmla="*/ 139 w 277"/>
                <a:gd name="T9" fmla="*/ 17 h 112"/>
                <a:gd name="T10" fmla="*/ 106 w 277"/>
                <a:gd name="T11" fmla="*/ 49 h 112"/>
                <a:gd name="T12" fmla="*/ 77 w 277"/>
                <a:gd name="T13" fmla="*/ 56 h 112"/>
                <a:gd name="T14" fmla="*/ 48 w 277"/>
                <a:gd name="T15" fmla="*/ 55 h 112"/>
                <a:gd name="T16" fmla="*/ 19 w 277"/>
                <a:gd name="T17" fmla="*/ 39 h 112"/>
                <a:gd name="T18" fmla="*/ 0 w 277"/>
                <a:gd name="T19" fmla="*/ 0 h 112"/>
                <a:gd name="T20" fmla="*/ 19 w 277"/>
                <a:gd name="T21" fmla="*/ 15 h 112"/>
                <a:gd name="T22" fmla="*/ 19 w 277"/>
                <a:gd name="T23" fmla="*/ 15 h 11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77"/>
                <a:gd name="T37" fmla="*/ 0 h 112"/>
                <a:gd name="T38" fmla="*/ 277 w 277"/>
                <a:gd name="T39" fmla="*/ 112 h 11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77" h="112">
                  <a:moveTo>
                    <a:pt x="38" y="30"/>
                  </a:moveTo>
                  <a:lnTo>
                    <a:pt x="76" y="59"/>
                  </a:lnTo>
                  <a:lnTo>
                    <a:pt x="135" y="72"/>
                  </a:lnTo>
                  <a:lnTo>
                    <a:pt x="222" y="61"/>
                  </a:lnTo>
                  <a:lnTo>
                    <a:pt x="277" y="34"/>
                  </a:lnTo>
                  <a:lnTo>
                    <a:pt x="211" y="97"/>
                  </a:lnTo>
                  <a:lnTo>
                    <a:pt x="154" y="112"/>
                  </a:lnTo>
                  <a:lnTo>
                    <a:pt x="95" y="110"/>
                  </a:lnTo>
                  <a:lnTo>
                    <a:pt x="38" y="78"/>
                  </a:lnTo>
                  <a:lnTo>
                    <a:pt x="0" y="0"/>
                  </a:lnTo>
                  <a:lnTo>
                    <a:pt x="38" y="30"/>
                  </a:lnTo>
                  <a:close/>
                </a:path>
              </a:pathLst>
            </a:custGeom>
            <a:solidFill>
              <a:srgbClr val="FF8C7F"/>
            </a:solidFill>
            <a:ln w="9525">
              <a:noFill/>
              <a:round/>
              <a:headEnd/>
              <a:tailEnd/>
            </a:ln>
          </p:spPr>
          <p:txBody>
            <a:bodyPr/>
            <a:lstStyle/>
            <a:p>
              <a:endParaRPr lang="id-ID"/>
            </a:p>
          </p:txBody>
        </p:sp>
        <p:sp>
          <p:nvSpPr>
            <p:cNvPr id="26657" name="Freeform 32"/>
            <p:cNvSpPr>
              <a:spLocks/>
            </p:cNvSpPr>
            <p:nvPr/>
          </p:nvSpPr>
          <p:spPr bwMode="auto">
            <a:xfrm>
              <a:off x="2857" y="1405"/>
              <a:ext cx="27" cy="70"/>
            </a:xfrm>
            <a:custGeom>
              <a:avLst/>
              <a:gdLst>
                <a:gd name="T0" fmla="*/ 27 w 56"/>
                <a:gd name="T1" fmla="*/ 0 h 138"/>
                <a:gd name="T2" fmla="*/ 18 w 56"/>
                <a:gd name="T3" fmla="*/ 30 h 138"/>
                <a:gd name="T4" fmla="*/ 27 w 56"/>
                <a:gd name="T5" fmla="*/ 70 h 138"/>
                <a:gd name="T6" fmla="*/ 11 w 56"/>
                <a:gd name="T7" fmla="*/ 63 h 138"/>
                <a:gd name="T8" fmla="*/ 0 w 56"/>
                <a:gd name="T9" fmla="*/ 48 h 138"/>
                <a:gd name="T10" fmla="*/ 3 w 56"/>
                <a:gd name="T11" fmla="*/ 27 h 138"/>
                <a:gd name="T12" fmla="*/ 27 w 56"/>
                <a:gd name="T13" fmla="*/ 0 h 138"/>
                <a:gd name="T14" fmla="*/ 27 w 56"/>
                <a:gd name="T15" fmla="*/ 0 h 138"/>
                <a:gd name="T16" fmla="*/ 0 60000 65536"/>
                <a:gd name="T17" fmla="*/ 0 60000 65536"/>
                <a:gd name="T18" fmla="*/ 0 60000 65536"/>
                <a:gd name="T19" fmla="*/ 0 60000 65536"/>
                <a:gd name="T20" fmla="*/ 0 60000 65536"/>
                <a:gd name="T21" fmla="*/ 0 60000 65536"/>
                <a:gd name="T22" fmla="*/ 0 60000 65536"/>
                <a:gd name="T23" fmla="*/ 0 60000 65536"/>
                <a:gd name="T24" fmla="*/ 0 w 56"/>
                <a:gd name="T25" fmla="*/ 0 h 138"/>
                <a:gd name="T26" fmla="*/ 56 w 56"/>
                <a:gd name="T27" fmla="*/ 138 h 1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 h="138">
                  <a:moveTo>
                    <a:pt x="56" y="0"/>
                  </a:moveTo>
                  <a:lnTo>
                    <a:pt x="38" y="59"/>
                  </a:lnTo>
                  <a:lnTo>
                    <a:pt x="56" y="138"/>
                  </a:lnTo>
                  <a:lnTo>
                    <a:pt x="23" y="125"/>
                  </a:lnTo>
                  <a:lnTo>
                    <a:pt x="0" y="95"/>
                  </a:lnTo>
                  <a:lnTo>
                    <a:pt x="6" y="53"/>
                  </a:lnTo>
                  <a:lnTo>
                    <a:pt x="56" y="0"/>
                  </a:lnTo>
                  <a:close/>
                </a:path>
              </a:pathLst>
            </a:custGeom>
            <a:solidFill>
              <a:srgbClr val="FF8C7F"/>
            </a:solidFill>
            <a:ln w="9525">
              <a:noFill/>
              <a:round/>
              <a:headEnd/>
              <a:tailEnd/>
            </a:ln>
          </p:spPr>
          <p:txBody>
            <a:bodyPr/>
            <a:lstStyle/>
            <a:p>
              <a:endParaRPr lang="id-ID"/>
            </a:p>
          </p:txBody>
        </p:sp>
        <p:sp>
          <p:nvSpPr>
            <p:cNvPr id="26658" name="Freeform 33"/>
            <p:cNvSpPr>
              <a:spLocks/>
            </p:cNvSpPr>
            <p:nvPr/>
          </p:nvSpPr>
          <p:spPr bwMode="auto">
            <a:xfrm>
              <a:off x="2748" y="1635"/>
              <a:ext cx="82" cy="54"/>
            </a:xfrm>
            <a:custGeom>
              <a:avLst/>
              <a:gdLst>
                <a:gd name="T0" fmla="*/ 82 w 163"/>
                <a:gd name="T1" fmla="*/ 20 h 106"/>
                <a:gd name="T2" fmla="*/ 70 w 163"/>
                <a:gd name="T3" fmla="*/ 40 h 106"/>
                <a:gd name="T4" fmla="*/ 50 w 163"/>
                <a:gd name="T5" fmla="*/ 49 h 106"/>
                <a:gd name="T6" fmla="*/ 16 w 163"/>
                <a:gd name="T7" fmla="*/ 46 h 106"/>
                <a:gd name="T8" fmla="*/ 1 w 163"/>
                <a:gd name="T9" fmla="*/ 54 h 106"/>
                <a:gd name="T10" fmla="*/ 0 w 163"/>
                <a:gd name="T11" fmla="*/ 32 h 106"/>
                <a:gd name="T12" fmla="*/ 10 w 163"/>
                <a:gd name="T13" fmla="*/ 13 h 106"/>
                <a:gd name="T14" fmla="*/ 26 w 163"/>
                <a:gd name="T15" fmla="*/ 0 h 106"/>
                <a:gd name="T16" fmla="*/ 53 w 163"/>
                <a:gd name="T17" fmla="*/ 13 h 106"/>
                <a:gd name="T18" fmla="*/ 82 w 163"/>
                <a:gd name="T19" fmla="*/ 20 h 106"/>
                <a:gd name="T20" fmla="*/ 82 w 163"/>
                <a:gd name="T21" fmla="*/ 20 h 10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3"/>
                <a:gd name="T34" fmla="*/ 0 h 106"/>
                <a:gd name="T35" fmla="*/ 163 w 163"/>
                <a:gd name="T36" fmla="*/ 106 h 10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3" h="106">
                  <a:moveTo>
                    <a:pt x="163" y="40"/>
                  </a:moveTo>
                  <a:lnTo>
                    <a:pt x="140" y="78"/>
                  </a:lnTo>
                  <a:lnTo>
                    <a:pt x="99" y="97"/>
                  </a:lnTo>
                  <a:lnTo>
                    <a:pt x="32" y="91"/>
                  </a:lnTo>
                  <a:lnTo>
                    <a:pt x="2" y="106"/>
                  </a:lnTo>
                  <a:lnTo>
                    <a:pt x="0" y="62"/>
                  </a:lnTo>
                  <a:lnTo>
                    <a:pt x="19" y="26"/>
                  </a:lnTo>
                  <a:lnTo>
                    <a:pt x="51" y="0"/>
                  </a:lnTo>
                  <a:lnTo>
                    <a:pt x="106" y="26"/>
                  </a:lnTo>
                  <a:lnTo>
                    <a:pt x="163" y="40"/>
                  </a:lnTo>
                  <a:close/>
                </a:path>
              </a:pathLst>
            </a:custGeom>
            <a:solidFill>
              <a:srgbClr val="FF8C7F"/>
            </a:solidFill>
            <a:ln w="9525">
              <a:noFill/>
              <a:round/>
              <a:headEnd/>
              <a:tailEnd/>
            </a:ln>
          </p:spPr>
          <p:txBody>
            <a:bodyPr/>
            <a:lstStyle/>
            <a:p>
              <a:endParaRPr lang="id-ID"/>
            </a:p>
          </p:txBody>
        </p:sp>
        <p:sp>
          <p:nvSpPr>
            <p:cNvPr id="26659" name="Freeform 34"/>
            <p:cNvSpPr>
              <a:spLocks/>
            </p:cNvSpPr>
            <p:nvPr/>
          </p:nvSpPr>
          <p:spPr bwMode="auto">
            <a:xfrm>
              <a:off x="2785" y="1485"/>
              <a:ext cx="47" cy="149"/>
            </a:xfrm>
            <a:custGeom>
              <a:avLst/>
              <a:gdLst>
                <a:gd name="T0" fmla="*/ 45 w 93"/>
                <a:gd name="T1" fmla="*/ 0 h 299"/>
                <a:gd name="T2" fmla="*/ 47 w 93"/>
                <a:gd name="T3" fmla="*/ 16 h 299"/>
                <a:gd name="T4" fmla="*/ 47 w 93"/>
                <a:gd name="T5" fmla="*/ 38 h 299"/>
                <a:gd name="T6" fmla="*/ 40 w 93"/>
                <a:gd name="T7" fmla="*/ 85 h 299"/>
                <a:gd name="T8" fmla="*/ 33 w 93"/>
                <a:gd name="T9" fmla="*/ 128 h 299"/>
                <a:gd name="T10" fmla="*/ 38 w 93"/>
                <a:gd name="T11" fmla="*/ 149 h 299"/>
                <a:gd name="T12" fmla="*/ 25 w 93"/>
                <a:gd name="T13" fmla="*/ 132 h 299"/>
                <a:gd name="T14" fmla="*/ 0 w 93"/>
                <a:gd name="T15" fmla="*/ 134 h 299"/>
                <a:gd name="T16" fmla="*/ 3 w 93"/>
                <a:gd name="T17" fmla="*/ 114 h 299"/>
                <a:gd name="T18" fmla="*/ 17 w 93"/>
                <a:gd name="T19" fmla="*/ 104 h 299"/>
                <a:gd name="T20" fmla="*/ 33 w 93"/>
                <a:gd name="T21" fmla="*/ 66 h 299"/>
                <a:gd name="T22" fmla="*/ 42 w 93"/>
                <a:gd name="T23" fmla="*/ 30 h 299"/>
                <a:gd name="T24" fmla="*/ 45 w 93"/>
                <a:gd name="T25" fmla="*/ 0 h 299"/>
                <a:gd name="T26" fmla="*/ 45 w 93"/>
                <a:gd name="T27" fmla="*/ 0 h 29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93"/>
                <a:gd name="T43" fmla="*/ 0 h 299"/>
                <a:gd name="T44" fmla="*/ 93 w 93"/>
                <a:gd name="T45" fmla="*/ 299 h 29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93" h="299">
                  <a:moveTo>
                    <a:pt x="89" y="0"/>
                  </a:moveTo>
                  <a:lnTo>
                    <a:pt x="93" y="33"/>
                  </a:lnTo>
                  <a:lnTo>
                    <a:pt x="93" y="76"/>
                  </a:lnTo>
                  <a:lnTo>
                    <a:pt x="80" y="171"/>
                  </a:lnTo>
                  <a:lnTo>
                    <a:pt x="66" y="257"/>
                  </a:lnTo>
                  <a:lnTo>
                    <a:pt x="76" y="299"/>
                  </a:lnTo>
                  <a:lnTo>
                    <a:pt x="49" y="265"/>
                  </a:lnTo>
                  <a:lnTo>
                    <a:pt x="0" y="268"/>
                  </a:lnTo>
                  <a:lnTo>
                    <a:pt x="6" y="228"/>
                  </a:lnTo>
                  <a:lnTo>
                    <a:pt x="34" y="209"/>
                  </a:lnTo>
                  <a:lnTo>
                    <a:pt x="66" y="132"/>
                  </a:lnTo>
                  <a:lnTo>
                    <a:pt x="83" y="61"/>
                  </a:lnTo>
                  <a:lnTo>
                    <a:pt x="89" y="0"/>
                  </a:lnTo>
                  <a:close/>
                </a:path>
              </a:pathLst>
            </a:custGeom>
            <a:solidFill>
              <a:srgbClr val="FF8C7F"/>
            </a:solidFill>
            <a:ln w="9525">
              <a:noFill/>
              <a:round/>
              <a:headEnd/>
              <a:tailEnd/>
            </a:ln>
          </p:spPr>
          <p:txBody>
            <a:bodyPr/>
            <a:lstStyle/>
            <a:p>
              <a:endParaRPr lang="id-ID"/>
            </a:p>
          </p:txBody>
        </p:sp>
        <p:sp>
          <p:nvSpPr>
            <p:cNvPr id="26660" name="Freeform 35"/>
            <p:cNvSpPr>
              <a:spLocks/>
            </p:cNvSpPr>
            <p:nvPr/>
          </p:nvSpPr>
          <p:spPr bwMode="auto">
            <a:xfrm>
              <a:off x="2687" y="1256"/>
              <a:ext cx="158" cy="639"/>
            </a:xfrm>
            <a:custGeom>
              <a:avLst/>
              <a:gdLst>
                <a:gd name="T0" fmla="*/ 64 w 318"/>
                <a:gd name="T1" fmla="*/ 15 h 1278"/>
                <a:gd name="T2" fmla="*/ 66 w 318"/>
                <a:gd name="T3" fmla="*/ 37 h 1278"/>
                <a:gd name="T4" fmla="*/ 70 w 318"/>
                <a:gd name="T5" fmla="*/ 57 h 1278"/>
                <a:gd name="T6" fmla="*/ 77 w 318"/>
                <a:gd name="T7" fmla="*/ 75 h 1278"/>
                <a:gd name="T8" fmla="*/ 86 w 318"/>
                <a:gd name="T9" fmla="*/ 94 h 1278"/>
                <a:gd name="T10" fmla="*/ 101 w 318"/>
                <a:gd name="T11" fmla="*/ 117 h 1278"/>
                <a:gd name="T12" fmla="*/ 110 w 318"/>
                <a:gd name="T13" fmla="*/ 132 h 1278"/>
                <a:gd name="T14" fmla="*/ 113 w 318"/>
                <a:gd name="T15" fmla="*/ 148 h 1278"/>
                <a:gd name="T16" fmla="*/ 89 w 318"/>
                <a:gd name="T17" fmla="*/ 151 h 1278"/>
                <a:gd name="T18" fmla="*/ 61 w 318"/>
                <a:gd name="T19" fmla="*/ 163 h 1278"/>
                <a:gd name="T20" fmla="*/ 37 w 318"/>
                <a:gd name="T21" fmla="*/ 187 h 1278"/>
                <a:gd name="T22" fmla="*/ 53 w 318"/>
                <a:gd name="T23" fmla="*/ 213 h 1278"/>
                <a:gd name="T24" fmla="*/ 42 w 318"/>
                <a:gd name="T25" fmla="*/ 251 h 1278"/>
                <a:gd name="T26" fmla="*/ 58 w 318"/>
                <a:gd name="T27" fmla="*/ 264 h 1278"/>
                <a:gd name="T28" fmla="*/ 87 w 318"/>
                <a:gd name="T29" fmla="*/ 267 h 1278"/>
                <a:gd name="T30" fmla="*/ 79 w 318"/>
                <a:gd name="T31" fmla="*/ 281 h 1278"/>
                <a:gd name="T32" fmla="*/ 54 w 318"/>
                <a:gd name="T33" fmla="*/ 286 h 1278"/>
                <a:gd name="T34" fmla="*/ 61 w 318"/>
                <a:gd name="T35" fmla="*/ 309 h 1278"/>
                <a:gd name="T36" fmla="*/ 49 w 318"/>
                <a:gd name="T37" fmla="*/ 329 h 1278"/>
                <a:gd name="T38" fmla="*/ 25 w 318"/>
                <a:gd name="T39" fmla="*/ 355 h 1278"/>
                <a:gd name="T40" fmla="*/ 30 w 318"/>
                <a:gd name="T41" fmla="*/ 403 h 1278"/>
                <a:gd name="T42" fmla="*/ 61 w 318"/>
                <a:gd name="T43" fmla="*/ 488 h 1278"/>
                <a:gd name="T44" fmla="*/ 83 w 318"/>
                <a:gd name="T45" fmla="*/ 531 h 1278"/>
                <a:gd name="T46" fmla="*/ 115 w 318"/>
                <a:gd name="T47" fmla="*/ 573 h 1278"/>
                <a:gd name="T48" fmla="*/ 147 w 318"/>
                <a:gd name="T49" fmla="*/ 570 h 1278"/>
                <a:gd name="T50" fmla="*/ 144 w 318"/>
                <a:gd name="T51" fmla="*/ 594 h 1278"/>
                <a:gd name="T52" fmla="*/ 148 w 318"/>
                <a:gd name="T53" fmla="*/ 612 h 1278"/>
                <a:gd name="T54" fmla="*/ 158 w 318"/>
                <a:gd name="T55" fmla="*/ 639 h 1278"/>
                <a:gd name="T56" fmla="*/ 115 w 318"/>
                <a:gd name="T57" fmla="*/ 615 h 1278"/>
                <a:gd name="T58" fmla="*/ 90 w 318"/>
                <a:gd name="T59" fmla="*/ 576 h 1278"/>
                <a:gd name="T60" fmla="*/ 36 w 318"/>
                <a:gd name="T61" fmla="*/ 491 h 1278"/>
                <a:gd name="T62" fmla="*/ 16 w 318"/>
                <a:gd name="T63" fmla="*/ 456 h 1278"/>
                <a:gd name="T64" fmla="*/ 1 w 318"/>
                <a:gd name="T65" fmla="*/ 392 h 1278"/>
                <a:gd name="T66" fmla="*/ 0 w 318"/>
                <a:gd name="T67" fmla="*/ 335 h 1278"/>
                <a:gd name="T68" fmla="*/ 9 w 318"/>
                <a:gd name="T69" fmla="*/ 273 h 1278"/>
                <a:gd name="T70" fmla="*/ 13 w 318"/>
                <a:gd name="T71" fmla="*/ 196 h 1278"/>
                <a:gd name="T72" fmla="*/ 17 w 318"/>
                <a:gd name="T73" fmla="*/ 153 h 1278"/>
                <a:gd name="T74" fmla="*/ 26 w 318"/>
                <a:gd name="T75" fmla="*/ 56 h 1278"/>
                <a:gd name="T76" fmla="*/ 50 w 318"/>
                <a:gd name="T77" fmla="*/ 0 h 1278"/>
                <a:gd name="T78" fmla="*/ 64 w 318"/>
                <a:gd name="T79" fmla="*/ 15 h 1278"/>
                <a:gd name="T80" fmla="*/ 64 w 318"/>
                <a:gd name="T81" fmla="*/ 15 h 127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18"/>
                <a:gd name="T124" fmla="*/ 0 h 1278"/>
                <a:gd name="T125" fmla="*/ 318 w 318"/>
                <a:gd name="T126" fmla="*/ 1278 h 127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18" h="1278">
                  <a:moveTo>
                    <a:pt x="129" y="31"/>
                  </a:moveTo>
                  <a:lnTo>
                    <a:pt x="133" y="74"/>
                  </a:lnTo>
                  <a:lnTo>
                    <a:pt x="141" y="114"/>
                  </a:lnTo>
                  <a:lnTo>
                    <a:pt x="154" y="149"/>
                  </a:lnTo>
                  <a:lnTo>
                    <a:pt x="173" y="188"/>
                  </a:lnTo>
                  <a:lnTo>
                    <a:pt x="204" y="234"/>
                  </a:lnTo>
                  <a:lnTo>
                    <a:pt x="221" y="263"/>
                  </a:lnTo>
                  <a:lnTo>
                    <a:pt x="228" y="295"/>
                  </a:lnTo>
                  <a:lnTo>
                    <a:pt x="179" y="302"/>
                  </a:lnTo>
                  <a:lnTo>
                    <a:pt x="122" y="327"/>
                  </a:lnTo>
                  <a:lnTo>
                    <a:pt x="74" y="375"/>
                  </a:lnTo>
                  <a:lnTo>
                    <a:pt x="107" y="426"/>
                  </a:lnTo>
                  <a:lnTo>
                    <a:pt x="84" y="502"/>
                  </a:lnTo>
                  <a:lnTo>
                    <a:pt x="116" y="527"/>
                  </a:lnTo>
                  <a:lnTo>
                    <a:pt x="175" y="534"/>
                  </a:lnTo>
                  <a:lnTo>
                    <a:pt x="158" y="561"/>
                  </a:lnTo>
                  <a:lnTo>
                    <a:pt x="109" y="572"/>
                  </a:lnTo>
                  <a:lnTo>
                    <a:pt x="122" y="618"/>
                  </a:lnTo>
                  <a:lnTo>
                    <a:pt x="99" y="658"/>
                  </a:lnTo>
                  <a:lnTo>
                    <a:pt x="50" y="711"/>
                  </a:lnTo>
                  <a:lnTo>
                    <a:pt x="61" y="806"/>
                  </a:lnTo>
                  <a:lnTo>
                    <a:pt x="122" y="977"/>
                  </a:lnTo>
                  <a:lnTo>
                    <a:pt x="167" y="1061"/>
                  </a:lnTo>
                  <a:lnTo>
                    <a:pt x="232" y="1146"/>
                  </a:lnTo>
                  <a:lnTo>
                    <a:pt x="295" y="1139"/>
                  </a:lnTo>
                  <a:lnTo>
                    <a:pt x="289" y="1188"/>
                  </a:lnTo>
                  <a:lnTo>
                    <a:pt x="297" y="1224"/>
                  </a:lnTo>
                  <a:lnTo>
                    <a:pt x="318" y="1278"/>
                  </a:lnTo>
                  <a:lnTo>
                    <a:pt x="232" y="1230"/>
                  </a:lnTo>
                  <a:lnTo>
                    <a:pt x="181" y="1152"/>
                  </a:lnTo>
                  <a:lnTo>
                    <a:pt x="72" y="983"/>
                  </a:lnTo>
                  <a:lnTo>
                    <a:pt x="32" y="913"/>
                  </a:lnTo>
                  <a:lnTo>
                    <a:pt x="2" y="785"/>
                  </a:lnTo>
                  <a:lnTo>
                    <a:pt x="0" y="671"/>
                  </a:lnTo>
                  <a:lnTo>
                    <a:pt x="19" y="546"/>
                  </a:lnTo>
                  <a:lnTo>
                    <a:pt x="27" y="392"/>
                  </a:lnTo>
                  <a:lnTo>
                    <a:pt x="34" y="306"/>
                  </a:lnTo>
                  <a:lnTo>
                    <a:pt x="53" y="112"/>
                  </a:lnTo>
                  <a:lnTo>
                    <a:pt x="101" y="0"/>
                  </a:lnTo>
                  <a:lnTo>
                    <a:pt x="129" y="31"/>
                  </a:lnTo>
                  <a:close/>
                </a:path>
              </a:pathLst>
            </a:custGeom>
            <a:solidFill>
              <a:srgbClr val="FF8C7F"/>
            </a:solidFill>
            <a:ln w="9525">
              <a:noFill/>
              <a:round/>
              <a:headEnd/>
              <a:tailEnd/>
            </a:ln>
          </p:spPr>
          <p:txBody>
            <a:bodyPr/>
            <a:lstStyle/>
            <a:p>
              <a:endParaRPr lang="id-ID"/>
            </a:p>
          </p:txBody>
        </p:sp>
        <p:sp>
          <p:nvSpPr>
            <p:cNvPr id="26661" name="Freeform 36"/>
            <p:cNvSpPr>
              <a:spLocks/>
            </p:cNvSpPr>
            <p:nvPr/>
          </p:nvSpPr>
          <p:spPr bwMode="auto">
            <a:xfrm>
              <a:off x="2942" y="1503"/>
              <a:ext cx="68" cy="23"/>
            </a:xfrm>
            <a:custGeom>
              <a:avLst/>
              <a:gdLst>
                <a:gd name="T0" fmla="*/ 0 w 135"/>
                <a:gd name="T1" fmla="*/ 12 h 46"/>
                <a:gd name="T2" fmla="*/ 23 w 135"/>
                <a:gd name="T3" fmla="*/ 19 h 46"/>
                <a:gd name="T4" fmla="*/ 59 w 135"/>
                <a:gd name="T5" fmla="*/ 23 h 46"/>
                <a:gd name="T6" fmla="*/ 68 w 135"/>
                <a:gd name="T7" fmla="*/ 1 h 46"/>
                <a:gd name="T8" fmla="*/ 29 w 135"/>
                <a:gd name="T9" fmla="*/ 0 h 46"/>
                <a:gd name="T10" fmla="*/ 7 w 135"/>
                <a:gd name="T11" fmla="*/ 6 h 46"/>
                <a:gd name="T12" fmla="*/ 0 w 135"/>
                <a:gd name="T13" fmla="*/ 12 h 46"/>
                <a:gd name="T14" fmla="*/ 0 w 135"/>
                <a:gd name="T15" fmla="*/ 12 h 46"/>
                <a:gd name="T16" fmla="*/ 0 60000 65536"/>
                <a:gd name="T17" fmla="*/ 0 60000 65536"/>
                <a:gd name="T18" fmla="*/ 0 60000 65536"/>
                <a:gd name="T19" fmla="*/ 0 60000 65536"/>
                <a:gd name="T20" fmla="*/ 0 60000 65536"/>
                <a:gd name="T21" fmla="*/ 0 60000 65536"/>
                <a:gd name="T22" fmla="*/ 0 60000 65536"/>
                <a:gd name="T23" fmla="*/ 0 60000 65536"/>
                <a:gd name="T24" fmla="*/ 0 w 135"/>
                <a:gd name="T25" fmla="*/ 0 h 46"/>
                <a:gd name="T26" fmla="*/ 135 w 135"/>
                <a:gd name="T27" fmla="*/ 46 h 4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35" h="46">
                  <a:moveTo>
                    <a:pt x="0" y="25"/>
                  </a:moveTo>
                  <a:lnTo>
                    <a:pt x="46" y="37"/>
                  </a:lnTo>
                  <a:lnTo>
                    <a:pt x="118" y="46"/>
                  </a:lnTo>
                  <a:lnTo>
                    <a:pt x="135" y="2"/>
                  </a:lnTo>
                  <a:lnTo>
                    <a:pt x="57" y="0"/>
                  </a:lnTo>
                  <a:lnTo>
                    <a:pt x="14" y="12"/>
                  </a:lnTo>
                  <a:lnTo>
                    <a:pt x="0" y="25"/>
                  </a:lnTo>
                  <a:close/>
                </a:path>
              </a:pathLst>
            </a:custGeom>
            <a:solidFill>
              <a:srgbClr val="FFFFFF"/>
            </a:solidFill>
            <a:ln w="9525">
              <a:noFill/>
              <a:round/>
              <a:headEnd/>
              <a:tailEnd/>
            </a:ln>
          </p:spPr>
          <p:txBody>
            <a:bodyPr/>
            <a:lstStyle/>
            <a:p>
              <a:endParaRPr lang="id-ID"/>
            </a:p>
          </p:txBody>
        </p:sp>
        <p:sp>
          <p:nvSpPr>
            <p:cNvPr id="26662" name="Freeform 37"/>
            <p:cNvSpPr>
              <a:spLocks/>
            </p:cNvSpPr>
            <p:nvPr/>
          </p:nvSpPr>
          <p:spPr bwMode="auto">
            <a:xfrm>
              <a:off x="2736" y="1498"/>
              <a:ext cx="63" cy="21"/>
            </a:xfrm>
            <a:custGeom>
              <a:avLst/>
              <a:gdLst>
                <a:gd name="T0" fmla="*/ 0 w 125"/>
                <a:gd name="T1" fmla="*/ 19 h 44"/>
                <a:gd name="T2" fmla="*/ 53 w 125"/>
                <a:gd name="T3" fmla="*/ 21 h 44"/>
                <a:gd name="T4" fmla="*/ 63 w 125"/>
                <a:gd name="T5" fmla="*/ 5 h 44"/>
                <a:gd name="T6" fmla="*/ 33 w 125"/>
                <a:gd name="T7" fmla="*/ 0 h 44"/>
                <a:gd name="T8" fmla="*/ 8 w 125"/>
                <a:gd name="T9" fmla="*/ 7 h 44"/>
                <a:gd name="T10" fmla="*/ 0 w 125"/>
                <a:gd name="T11" fmla="*/ 19 h 44"/>
                <a:gd name="T12" fmla="*/ 0 w 125"/>
                <a:gd name="T13" fmla="*/ 19 h 44"/>
                <a:gd name="T14" fmla="*/ 0 60000 65536"/>
                <a:gd name="T15" fmla="*/ 0 60000 65536"/>
                <a:gd name="T16" fmla="*/ 0 60000 65536"/>
                <a:gd name="T17" fmla="*/ 0 60000 65536"/>
                <a:gd name="T18" fmla="*/ 0 60000 65536"/>
                <a:gd name="T19" fmla="*/ 0 60000 65536"/>
                <a:gd name="T20" fmla="*/ 0 60000 65536"/>
                <a:gd name="T21" fmla="*/ 0 w 125"/>
                <a:gd name="T22" fmla="*/ 0 h 44"/>
                <a:gd name="T23" fmla="*/ 125 w 125"/>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5" h="44">
                  <a:moveTo>
                    <a:pt x="0" y="40"/>
                  </a:moveTo>
                  <a:lnTo>
                    <a:pt x="106" y="44"/>
                  </a:lnTo>
                  <a:lnTo>
                    <a:pt x="125" y="11"/>
                  </a:lnTo>
                  <a:lnTo>
                    <a:pt x="65" y="0"/>
                  </a:lnTo>
                  <a:lnTo>
                    <a:pt x="15" y="15"/>
                  </a:lnTo>
                  <a:lnTo>
                    <a:pt x="0" y="40"/>
                  </a:lnTo>
                  <a:close/>
                </a:path>
              </a:pathLst>
            </a:custGeom>
            <a:solidFill>
              <a:srgbClr val="FFFFFF"/>
            </a:solidFill>
            <a:ln w="9525">
              <a:noFill/>
              <a:round/>
              <a:headEnd/>
              <a:tailEnd/>
            </a:ln>
          </p:spPr>
          <p:txBody>
            <a:bodyPr/>
            <a:lstStyle/>
            <a:p>
              <a:endParaRPr lang="id-ID"/>
            </a:p>
          </p:txBody>
        </p:sp>
        <p:sp>
          <p:nvSpPr>
            <p:cNvPr id="26663" name="Freeform 38"/>
            <p:cNvSpPr>
              <a:spLocks/>
            </p:cNvSpPr>
            <p:nvPr/>
          </p:nvSpPr>
          <p:spPr bwMode="auto">
            <a:xfrm>
              <a:off x="2970" y="1501"/>
              <a:ext cx="31" cy="22"/>
            </a:xfrm>
            <a:custGeom>
              <a:avLst/>
              <a:gdLst>
                <a:gd name="T0" fmla="*/ 0 w 62"/>
                <a:gd name="T1" fmla="*/ 2 h 43"/>
                <a:gd name="T2" fmla="*/ 3 w 62"/>
                <a:gd name="T3" fmla="*/ 14 h 43"/>
                <a:gd name="T4" fmla="*/ 9 w 62"/>
                <a:gd name="T5" fmla="*/ 22 h 43"/>
                <a:gd name="T6" fmla="*/ 29 w 62"/>
                <a:gd name="T7" fmla="*/ 22 h 43"/>
                <a:gd name="T8" fmla="*/ 31 w 62"/>
                <a:gd name="T9" fmla="*/ 0 h 43"/>
                <a:gd name="T10" fmla="*/ 0 w 62"/>
                <a:gd name="T11" fmla="*/ 2 h 43"/>
                <a:gd name="T12" fmla="*/ 0 w 62"/>
                <a:gd name="T13" fmla="*/ 2 h 43"/>
                <a:gd name="T14" fmla="*/ 0 60000 65536"/>
                <a:gd name="T15" fmla="*/ 0 60000 65536"/>
                <a:gd name="T16" fmla="*/ 0 60000 65536"/>
                <a:gd name="T17" fmla="*/ 0 60000 65536"/>
                <a:gd name="T18" fmla="*/ 0 60000 65536"/>
                <a:gd name="T19" fmla="*/ 0 60000 65536"/>
                <a:gd name="T20" fmla="*/ 0 60000 65536"/>
                <a:gd name="T21" fmla="*/ 0 w 62"/>
                <a:gd name="T22" fmla="*/ 0 h 43"/>
                <a:gd name="T23" fmla="*/ 62 w 62"/>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2" h="43">
                  <a:moveTo>
                    <a:pt x="0" y="3"/>
                  </a:moveTo>
                  <a:lnTo>
                    <a:pt x="5" y="28"/>
                  </a:lnTo>
                  <a:lnTo>
                    <a:pt x="17" y="43"/>
                  </a:lnTo>
                  <a:lnTo>
                    <a:pt x="57" y="43"/>
                  </a:lnTo>
                  <a:lnTo>
                    <a:pt x="62" y="0"/>
                  </a:lnTo>
                  <a:lnTo>
                    <a:pt x="0" y="3"/>
                  </a:lnTo>
                  <a:close/>
                </a:path>
              </a:pathLst>
            </a:custGeom>
            <a:solidFill>
              <a:srgbClr val="994C40"/>
            </a:solidFill>
            <a:ln w="9525">
              <a:noFill/>
              <a:round/>
              <a:headEnd/>
              <a:tailEnd/>
            </a:ln>
          </p:spPr>
          <p:txBody>
            <a:bodyPr/>
            <a:lstStyle/>
            <a:p>
              <a:endParaRPr lang="id-ID"/>
            </a:p>
          </p:txBody>
        </p:sp>
        <p:sp>
          <p:nvSpPr>
            <p:cNvPr id="26664" name="Freeform 39"/>
            <p:cNvSpPr>
              <a:spLocks/>
            </p:cNvSpPr>
            <p:nvPr/>
          </p:nvSpPr>
          <p:spPr bwMode="auto">
            <a:xfrm>
              <a:off x="2758" y="1497"/>
              <a:ext cx="32" cy="22"/>
            </a:xfrm>
            <a:custGeom>
              <a:avLst/>
              <a:gdLst>
                <a:gd name="T0" fmla="*/ 0 w 64"/>
                <a:gd name="T1" fmla="*/ 3 h 46"/>
                <a:gd name="T2" fmla="*/ 3 w 64"/>
                <a:gd name="T3" fmla="*/ 16 h 46"/>
                <a:gd name="T4" fmla="*/ 11 w 64"/>
                <a:gd name="T5" fmla="*/ 22 h 46"/>
                <a:gd name="T6" fmla="*/ 31 w 64"/>
                <a:gd name="T7" fmla="*/ 19 h 46"/>
                <a:gd name="T8" fmla="*/ 32 w 64"/>
                <a:gd name="T9" fmla="*/ 5 h 46"/>
                <a:gd name="T10" fmla="*/ 20 w 64"/>
                <a:gd name="T11" fmla="*/ 0 h 46"/>
                <a:gd name="T12" fmla="*/ 0 w 64"/>
                <a:gd name="T13" fmla="*/ 3 h 46"/>
                <a:gd name="T14" fmla="*/ 0 w 64"/>
                <a:gd name="T15" fmla="*/ 3 h 46"/>
                <a:gd name="T16" fmla="*/ 0 60000 65536"/>
                <a:gd name="T17" fmla="*/ 0 60000 65536"/>
                <a:gd name="T18" fmla="*/ 0 60000 65536"/>
                <a:gd name="T19" fmla="*/ 0 60000 65536"/>
                <a:gd name="T20" fmla="*/ 0 60000 65536"/>
                <a:gd name="T21" fmla="*/ 0 60000 65536"/>
                <a:gd name="T22" fmla="*/ 0 60000 65536"/>
                <a:gd name="T23" fmla="*/ 0 60000 65536"/>
                <a:gd name="T24" fmla="*/ 0 w 64"/>
                <a:gd name="T25" fmla="*/ 0 h 46"/>
                <a:gd name="T26" fmla="*/ 64 w 64"/>
                <a:gd name="T27" fmla="*/ 46 h 4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4" h="46">
                  <a:moveTo>
                    <a:pt x="0" y="6"/>
                  </a:moveTo>
                  <a:lnTo>
                    <a:pt x="7" y="34"/>
                  </a:lnTo>
                  <a:lnTo>
                    <a:pt x="23" y="46"/>
                  </a:lnTo>
                  <a:lnTo>
                    <a:pt x="62" y="40"/>
                  </a:lnTo>
                  <a:lnTo>
                    <a:pt x="64" y="10"/>
                  </a:lnTo>
                  <a:lnTo>
                    <a:pt x="40" y="0"/>
                  </a:lnTo>
                  <a:lnTo>
                    <a:pt x="0" y="6"/>
                  </a:lnTo>
                  <a:close/>
                </a:path>
              </a:pathLst>
            </a:custGeom>
            <a:solidFill>
              <a:srgbClr val="994C40"/>
            </a:solidFill>
            <a:ln w="9525">
              <a:noFill/>
              <a:round/>
              <a:headEnd/>
              <a:tailEnd/>
            </a:ln>
          </p:spPr>
          <p:txBody>
            <a:bodyPr/>
            <a:lstStyle/>
            <a:p>
              <a:endParaRPr lang="id-ID"/>
            </a:p>
          </p:txBody>
        </p:sp>
        <p:sp>
          <p:nvSpPr>
            <p:cNvPr id="26665" name="Freeform 40"/>
            <p:cNvSpPr>
              <a:spLocks/>
            </p:cNvSpPr>
            <p:nvPr/>
          </p:nvSpPr>
          <p:spPr bwMode="auto">
            <a:xfrm>
              <a:off x="2791" y="1703"/>
              <a:ext cx="164" cy="53"/>
            </a:xfrm>
            <a:custGeom>
              <a:avLst/>
              <a:gdLst>
                <a:gd name="T0" fmla="*/ 0 w 327"/>
                <a:gd name="T1" fmla="*/ 2 h 106"/>
                <a:gd name="T2" fmla="*/ 31 w 327"/>
                <a:gd name="T3" fmla="*/ 3 h 106"/>
                <a:gd name="T4" fmla="*/ 68 w 327"/>
                <a:gd name="T5" fmla="*/ 6 h 106"/>
                <a:gd name="T6" fmla="*/ 127 w 327"/>
                <a:gd name="T7" fmla="*/ 0 h 106"/>
                <a:gd name="T8" fmla="*/ 164 w 327"/>
                <a:gd name="T9" fmla="*/ 1 h 106"/>
                <a:gd name="T10" fmla="*/ 155 w 327"/>
                <a:gd name="T11" fmla="*/ 21 h 106"/>
                <a:gd name="T12" fmla="*/ 135 w 327"/>
                <a:gd name="T13" fmla="*/ 28 h 106"/>
                <a:gd name="T14" fmla="*/ 106 w 327"/>
                <a:gd name="T15" fmla="*/ 45 h 106"/>
                <a:gd name="T16" fmla="*/ 81 w 327"/>
                <a:gd name="T17" fmla="*/ 53 h 106"/>
                <a:gd name="T18" fmla="*/ 56 w 327"/>
                <a:gd name="T19" fmla="*/ 51 h 106"/>
                <a:gd name="T20" fmla="*/ 33 w 327"/>
                <a:gd name="T21" fmla="*/ 43 h 106"/>
                <a:gd name="T22" fmla="*/ 7 w 327"/>
                <a:gd name="T23" fmla="*/ 25 h 106"/>
                <a:gd name="T24" fmla="*/ 0 w 327"/>
                <a:gd name="T25" fmla="*/ 2 h 106"/>
                <a:gd name="T26" fmla="*/ 0 w 327"/>
                <a:gd name="T27" fmla="*/ 2 h 10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27"/>
                <a:gd name="T43" fmla="*/ 0 h 106"/>
                <a:gd name="T44" fmla="*/ 327 w 327"/>
                <a:gd name="T45" fmla="*/ 106 h 10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27" h="106">
                  <a:moveTo>
                    <a:pt x="0" y="3"/>
                  </a:moveTo>
                  <a:lnTo>
                    <a:pt x="61" y="5"/>
                  </a:lnTo>
                  <a:lnTo>
                    <a:pt x="135" y="11"/>
                  </a:lnTo>
                  <a:lnTo>
                    <a:pt x="253" y="0"/>
                  </a:lnTo>
                  <a:lnTo>
                    <a:pt x="327" y="2"/>
                  </a:lnTo>
                  <a:lnTo>
                    <a:pt x="310" y="41"/>
                  </a:lnTo>
                  <a:lnTo>
                    <a:pt x="270" y="57"/>
                  </a:lnTo>
                  <a:lnTo>
                    <a:pt x="211" y="89"/>
                  </a:lnTo>
                  <a:lnTo>
                    <a:pt x="162" y="106"/>
                  </a:lnTo>
                  <a:lnTo>
                    <a:pt x="112" y="102"/>
                  </a:lnTo>
                  <a:lnTo>
                    <a:pt x="65" y="85"/>
                  </a:lnTo>
                  <a:lnTo>
                    <a:pt x="14" y="49"/>
                  </a:lnTo>
                  <a:lnTo>
                    <a:pt x="0" y="3"/>
                  </a:lnTo>
                  <a:close/>
                </a:path>
              </a:pathLst>
            </a:custGeom>
            <a:solidFill>
              <a:srgbClr val="FFFFFF"/>
            </a:solidFill>
            <a:ln w="9525">
              <a:noFill/>
              <a:round/>
              <a:headEnd/>
              <a:tailEnd/>
            </a:ln>
          </p:spPr>
          <p:txBody>
            <a:bodyPr/>
            <a:lstStyle/>
            <a:p>
              <a:endParaRPr lang="id-ID"/>
            </a:p>
          </p:txBody>
        </p:sp>
        <p:sp>
          <p:nvSpPr>
            <p:cNvPr id="26666" name="Freeform 41"/>
            <p:cNvSpPr>
              <a:spLocks/>
            </p:cNvSpPr>
            <p:nvPr/>
          </p:nvSpPr>
          <p:spPr bwMode="auto">
            <a:xfrm>
              <a:off x="2794" y="1703"/>
              <a:ext cx="147" cy="19"/>
            </a:xfrm>
            <a:custGeom>
              <a:avLst/>
              <a:gdLst>
                <a:gd name="T0" fmla="*/ 48 w 295"/>
                <a:gd name="T1" fmla="*/ 17 h 38"/>
                <a:gd name="T2" fmla="*/ 56 w 295"/>
                <a:gd name="T3" fmla="*/ 11 h 38"/>
                <a:gd name="T4" fmla="*/ 66 w 295"/>
                <a:gd name="T5" fmla="*/ 11 h 38"/>
                <a:gd name="T6" fmla="*/ 74 w 295"/>
                <a:gd name="T7" fmla="*/ 17 h 38"/>
                <a:gd name="T8" fmla="*/ 80 w 295"/>
                <a:gd name="T9" fmla="*/ 12 h 38"/>
                <a:gd name="T10" fmla="*/ 89 w 295"/>
                <a:gd name="T11" fmla="*/ 11 h 38"/>
                <a:gd name="T12" fmla="*/ 96 w 295"/>
                <a:gd name="T13" fmla="*/ 13 h 38"/>
                <a:gd name="T14" fmla="*/ 100 w 295"/>
                <a:gd name="T15" fmla="*/ 19 h 38"/>
                <a:gd name="T16" fmla="*/ 104 w 295"/>
                <a:gd name="T17" fmla="*/ 13 h 38"/>
                <a:gd name="T18" fmla="*/ 110 w 295"/>
                <a:gd name="T19" fmla="*/ 10 h 38"/>
                <a:gd name="T20" fmla="*/ 118 w 295"/>
                <a:gd name="T21" fmla="*/ 10 h 38"/>
                <a:gd name="T22" fmla="*/ 122 w 295"/>
                <a:gd name="T23" fmla="*/ 15 h 38"/>
                <a:gd name="T24" fmla="*/ 129 w 295"/>
                <a:gd name="T25" fmla="*/ 9 h 38"/>
                <a:gd name="T26" fmla="*/ 135 w 295"/>
                <a:gd name="T27" fmla="*/ 6 h 38"/>
                <a:gd name="T28" fmla="*/ 147 w 295"/>
                <a:gd name="T29" fmla="*/ 5 h 38"/>
                <a:gd name="T30" fmla="*/ 130 w 295"/>
                <a:gd name="T31" fmla="*/ 0 h 38"/>
                <a:gd name="T32" fmla="*/ 95 w 295"/>
                <a:gd name="T33" fmla="*/ 1 h 38"/>
                <a:gd name="T34" fmla="*/ 54 w 295"/>
                <a:gd name="T35" fmla="*/ 5 h 38"/>
                <a:gd name="T36" fmla="*/ 27 w 295"/>
                <a:gd name="T37" fmla="*/ 2 h 38"/>
                <a:gd name="T38" fmla="*/ 11 w 295"/>
                <a:gd name="T39" fmla="*/ 1 h 38"/>
                <a:gd name="T40" fmla="*/ 0 w 295"/>
                <a:gd name="T41" fmla="*/ 1 h 38"/>
                <a:gd name="T42" fmla="*/ 4 w 295"/>
                <a:gd name="T43" fmla="*/ 7 h 38"/>
                <a:gd name="T44" fmla="*/ 10 w 295"/>
                <a:gd name="T45" fmla="*/ 5 h 38"/>
                <a:gd name="T46" fmla="*/ 19 w 295"/>
                <a:gd name="T47" fmla="*/ 10 h 38"/>
                <a:gd name="T48" fmla="*/ 23 w 295"/>
                <a:gd name="T49" fmla="*/ 14 h 38"/>
                <a:gd name="T50" fmla="*/ 30 w 295"/>
                <a:gd name="T51" fmla="*/ 10 h 38"/>
                <a:gd name="T52" fmla="*/ 38 w 295"/>
                <a:gd name="T53" fmla="*/ 10 h 38"/>
                <a:gd name="T54" fmla="*/ 42 w 295"/>
                <a:gd name="T55" fmla="*/ 12 h 38"/>
                <a:gd name="T56" fmla="*/ 48 w 295"/>
                <a:gd name="T57" fmla="*/ 17 h 38"/>
                <a:gd name="T58" fmla="*/ 48 w 295"/>
                <a:gd name="T59" fmla="*/ 17 h 3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95"/>
                <a:gd name="T91" fmla="*/ 0 h 38"/>
                <a:gd name="T92" fmla="*/ 295 w 295"/>
                <a:gd name="T93" fmla="*/ 38 h 3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95" h="38">
                  <a:moveTo>
                    <a:pt x="97" y="34"/>
                  </a:moveTo>
                  <a:lnTo>
                    <a:pt x="112" y="22"/>
                  </a:lnTo>
                  <a:lnTo>
                    <a:pt x="133" y="22"/>
                  </a:lnTo>
                  <a:lnTo>
                    <a:pt x="148" y="34"/>
                  </a:lnTo>
                  <a:lnTo>
                    <a:pt x="160" y="24"/>
                  </a:lnTo>
                  <a:lnTo>
                    <a:pt x="179" y="22"/>
                  </a:lnTo>
                  <a:lnTo>
                    <a:pt x="192" y="26"/>
                  </a:lnTo>
                  <a:lnTo>
                    <a:pt x="200" y="38"/>
                  </a:lnTo>
                  <a:lnTo>
                    <a:pt x="209" y="26"/>
                  </a:lnTo>
                  <a:lnTo>
                    <a:pt x="220" y="21"/>
                  </a:lnTo>
                  <a:lnTo>
                    <a:pt x="236" y="21"/>
                  </a:lnTo>
                  <a:lnTo>
                    <a:pt x="245" y="30"/>
                  </a:lnTo>
                  <a:lnTo>
                    <a:pt x="258" y="17"/>
                  </a:lnTo>
                  <a:lnTo>
                    <a:pt x="270" y="13"/>
                  </a:lnTo>
                  <a:lnTo>
                    <a:pt x="295" y="9"/>
                  </a:lnTo>
                  <a:lnTo>
                    <a:pt x="260" y="0"/>
                  </a:lnTo>
                  <a:lnTo>
                    <a:pt x="190" y="2"/>
                  </a:lnTo>
                  <a:lnTo>
                    <a:pt x="108" y="11"/>
                  </a:lnTo>
                  <a:lnTo>
                    <a:pt x="55" y="5"/>
                  </a:lnTo>
                  <a:lnTo>
                    <a:pt x="23" y="3"/>
                  </a:lnTo>
                  <a:lnTo>
                    <a:pt x="0" y="2"/>
                  </a:lnTo>
                  <a:lnTo>
                    <a:pt x="9" y="15"/>
                  </a:lnTo>
                  <a:lnTo>
                    <a:pt x="21" y="11"/>
                  </a:lnTo>
                  <a:lnTo>
                    <a:pt x="38" y="19"/>
                  </a:lnTo>
                  <a:lnTo>
                    <a:pt x="46" y="28"/>
                  </a:lnTo>
                  <a:lnTo>
                    <a:pt x="61" y="19"/>
                  </a:lnTo>
                  <a:lnTo>
                    <a:pt x="76" y="19"/>
                  </a:lnTo>
                  <a:lnTo>
                    <a:pt x="85" y="24"/>
                  </a:lnTo>
                  <a:lnTo>
                    <a:pt x="97" y="34"/>
                  </a:lnTo>
                  <a:close/>
                </a:path>
              </a:pathLst>
            </a:custGeom>
            <a:solidFill>
              <a:srgbClr val="FF7F7F"/>
            </a:solidFill>
            <a:ln w="9525">
              <a:noFill/>
              <a:round/>
              <a:headEnd/>
              <a:tailEnd/>
            </a:ln>
          </p:spPr>
          <p:txBody>
            <a:bodyPr/>
            <a:lstStyle/>
            <a:p>
              <a:endParaRPr lang="id-ID"/>
            </a:p>
          </p:txBody>
        </p:sp>
        <p:sp>
          <p:nvSpPr>
            <p:cNvPr id="26667" name="Freeform 42"/>
            <p:cNvSpPr>
              <a:spLocks/>
            </p:cNvSpPr>
            <p:nvPr/>
          </p:nvSpPr>
          <p:spPr bwMode="auto">
            <a:xfrm>
              <a:off x="2818" y="1737"/>
              <a:ext cx="82" cy="20"/>
            </a:xfrm>
            <a:custGeom>
              <a:avLst/>
              <a:gdLst>
                <a:gd name="T0" fmla="*/ 0 w 166"/>
                <a:gd name="T1" fmla="*/ 0 h 40"/>
                <a:gd name="T2" fmla="*/ 34 w 166"/>
                <a:gd name="T3" fmla="*/ 6 h 40"/>
                <a:gd name="T4" fmla="*/ 66 w 166"/>
                <a:gd name="T5" fmla="*/ 6 h 40"/>
                <a:gd name="T6" fmla="*/ 82 w 166"/>
                <a:gd name="T7" fmla="*/ 4 h 40"/>
                <a:gd name="T8" fmla="*/ 66 w 166"/>
                <a:gd name="T9" fmla="*/ 16 h 40"/>
                <a:gd name="T10" fmla="*/ 47 w 166"/>
                <a:gd name="T11" fmla="*/ 20 h 40"/>
                <a:gd name="T12" fmla="*/ 26 w 166"/>
                <a:gd name="T13" fmla="*/ 17 h 40"/>
                <a:gd name="T14" fmla="*/ 6 w 166"/>
                <a:gd name="T15" fmla="*/ 9 h 40"/>
                <a:gd name="T16" fmla="*/ 0 w 166"/>
                <a:gd name="T17" fmla="*/ 0 h 40"/>
                <a:gd name="T18" fmla="*/ 0 w 166"/>
                <a:gd name="T19" fmla="*/ 0 h 4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6"/>
                <a:gd name="T31" fmla="*/ 0 h 40"/>
                <a:gd name="T32" fmla="*/ 166 w 166"/>
                <a:gd name="T33" fmla="*/ 40 h 4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6" h="40">
                  <a:moveTo>
                    <a:pt x="0" y="0"/>
                  </a:moveTo>
                  <a:lnTo>
                    <a:pt x="69" y="13"/>
                  </a:lnTo>
                  <a:lnTo>
                    <a:pt x="134" y="13"/>
                  </a:lnTo>
                  <a:lnTo>
                    <a:pt x="166" y="8"/>
                  </a:lnTo>
                  <a:lnTo>
                    <a:pt x="134" y="32"/>
                  </a:lnTo>
                  <a:lnTo>
                    <a:pt x="95" y="40"/>
                  </a:lnTo>
                  <a:lnTo>
                    <a:pt x="52" y="34"/>
                  </a:lnTo>
                  <a:lnTo>
                    <a:pt x="12" y="17"/>
                  </a:lnTo>
                  <a:lnTo>
                    <a:pt x="0" y="0"/>
                  </a:lnTo>
                  <a:close/>
                </a:path>
              </a:pathLst>
            </a:custGeom>
            <a:solidFill>
              <a:srgbClr val="B2B2B2"/>
            </a:solidFill>
            <a:ln w="9525">
              <a:noFill/>
              <a:round/>
              <a:headEnd/>
              <a:tailEnd/>
            </a:ln>
          </p:spPr>
          <p:txBody>
            <a:bodyPr/>
            <a:lstStyle/>
            <a:p>
              <a:endParaRPr lang="id-ID"/>
            </a:p>
          </p:txBody>
        </p:sp>
        <p:sp>
          <p:nvSpPr>
            <p:cNvPr id="26668" name="Freeform 43"/>
            <p:cNvSpPr>
              <a:spLocks/>
            </p:cNvSpPr>
            <p:nvPr/>
          </p:nvSpPr>
          <p:spPr bwMode="auto">
            <a:xfrm>
              <a:off x="2356" y="1735"/>
              <a:ext cx="1317" cy="1498"/>
            </a:xfrm>
            <a:custGeom>
              <a:avLst/>
              <a:gdLst>
                <a:gd name="T0" fmla="*/ 889 w 2634"/>
                <a:gd name="T1" fmla="*/ 14 h 2996"/>
                <a:gd name="T2" fmla="*/ 965 w 2634"/>
                <a:gd name="T3" fmla="*/ 135 h 2996"/>
                <a:gd name="T4" fmla="*/ 1110 w 2634"/>
                <a:gd name="T5" fmla="*/ 197 h 2996"/>
                <a:gd name="T6" fmla="*/ 1274 w 2634"/>
                <a:gd name="T7" fmla="*/ 300 h 2996"/>
                <a:gd name="T8" fmla="*/ 1312 w 2634"/>
                <a:gd name="T9" fmla="*/ 452 h 2996"/>
                <a:gd name="T10" fmla="*/ 1301 w 2634"/>
                <a:gd name="T11" fmla="*/ 746 h 2996"/>
                <a:gd name="T12" fmla="*/ 1232 w 2634"/>
                <a:gd name="T13" fmla="*/ 1177 h 2996"/>
                <a:gd name="T14" fmla="*/ 1223 w 2634"/>
                <a:gd name="T15" fmla="*/ 1495 h 2996"/>
                <a:gd name="T16" fmla="*/ 40 w 2634"/>
                <a:gd name="T17" fmla="*/ 1425 h 2996"/>
                <a:gd name="T18" fmla="*/ 126 w 2634"/>
                <a:gd name="T19" fmla="*/ 1425 h 2996"/>
                <a:gd name="T20" fmla="*/ 140 w 2634"/>
                <a:gd name="T21" fmla="*/ 1415 h 2996"/>
                <a:gd name="T22" fmla="*/ 573 w 2634"/>
                <a:gd name="T23" fmla="*/ 1369 h 2996"/>
                <a:gd name="T24" fmla="*/ 584 w 2634"/>
                <a:gd name="T25" fmla="*/ 1299 h 2996"/>
                <a:gd name="T26" fmla="*/ 584 w 2634"/>
                <a:gd name="T27" fmla="*/ 1272 h 2996"/>
                <a:gd name="T28" fmla="*/ 591 w 2634"/>
                <a:gd name="T29" fmla="*/ 1180 h 2996"/>
                <a:gd name="T30" fmla="*/ 640 w 2634"/>
                <a:gd name="T31" fmla="*/ 1243 h 2996"/>
                <a:gd name="T32" fmla="*/ 643 w 2634"/>
                <a:gd name="T33" fmla="*/ 1150 h 2996"/>
                <a:gd name="T34" fmla="*/ 637 w 2634"/>
                <a:gd name="T35" fmla="*/ 1043 h 2996"/>
                <a:gd name="T36" fmla="*/ 683 w 2634"/>
                <a:gd name="T37" fmla="*/ 1153 h 2996"/>
                <a:gd name="T38" fmla="*/ 691 w 2634"/>
                <a:gd name="T39" fmla="*/ 1247 h 2996"/>
                <a:gd name="T40" fmla="*/ 726 w 2634"/>
                <a:gd name="T41" fmla="*/ 1162 h 2996"/>
                <a:gd name="T42" fmla="*/ 701 w 2634"/>
                <a:gd name="T43" fmla="*/ 1046 h 2996"/>
                <a:gd name="T44" fmla="*/ 763 w 2634"/>
                <a:gd name="T45" fmla="*/ 1030 h 2996"/>
                <a:gd name="T46" fmla="*/ 817 w 2634"/>
                <a:gd name="T47" fmla="*/ 959 h 2996"/>
                <a:gd name="T48" fmla="*/ 820 w 2634"/>
                <a:gd name="T49" fmla="*/ 932 h 2996"/>
                <a:gd name="T50" fmla="*/ 999 w 2634"/>
                <a:gd name="T51" fmla="*/ 865 h 2996"/>
                <a:gd name="T52" fmla="*/ 839 w 2634"/>
                <a:gd name="T53" fmla="*/ 894 h 2996"/>
                <a:gd name="T54" fmla="*/ 748 w 2634"/>
                <a:gd name="T55" fmla="*/ 913 h 2996"/>
                <a:gd name="T56" fmla="*/ 825 w 2634"/>
                <a:gd name="T57" fmla="*/ 822 h 2996"/>
                <a:gd name="T58" fmla="*/ 968 w 2634"/>
                <a:gd name="T59" fmla="*/ 757 h 2996"/>
                <a:gd name="T60" fmla="*/ 785 w 2634"/>
                <a:gd name="T61" fmla="*/ 790 h 2996"/>
                <a:gd name="T62" fmla="*/ 901 w 2634"/>
                <a:gd name="T63" fmla="*/ 663 h 2996"/>
                <a:gd name="T64" fmla="*/ 895 w 2634"/>
                <a:gd name="T65" fmla="*/ 604 h 2996"/>
                <a:gd name="T66" fmla="*/ 940 w 2634"/>
                <a:gd name="T67" fmla="*/ 555 h 2996"/>
                <a:gd name="T68" fmla="*/ 1086 w 2634"/>
                <a:gd name="T69" fmla="*/ 506 h 2996"/>
                <a:gd name="T70" fmla="*/ 917 w 2634"/>
                <a:gd name="T71" fmla="*/ 532 h 2996"/>
                <a:gd name="T72" fmla="*/ 892 w 2634"/>
                <a:gd name="T73" fmla="*/ 490 h 2996"/>
                <a:gd name="T74" fmla="*/ 1076 w 2634"/>
                <a:gd name="T75" fmla="*/ 348 h 2996"/>
                <a:gd name="T76" fmla="*/ 1216 w 2634"/>
                <a:gd name="T77" fmla="*/ 322 h 2996"/>
                <a:gd name="T78" fmla="*/ 1063 w 2634"/>
                <a:gd name="T79" fmla="*/ 237 h 2996"/>
                <a:gd name="T80" fmla="*/ 855 w 2634"/>
                <a:gd name="T81" fmla="*/ 319 h 2996"/>
                <a:gd name="T82" fmla="*/ 712 w 2634"/>
                <a:gd name="T83" fmla="*/ 429 h 2996"/>
                <a:gd name="T84" fmla="*/ 591 w 2634"/>
                <a:gd name="T85" fmla="*/ 461 h 2996"/>
                <a:gd name="T86" fmla="*/ 691 w 2634"/>
                <a:gd name="T87" fmla="*/ 410 h 2996"/>
                <a:gd name="T88" fmla="*/ 892 w 2634"/>
                <a:gd name="T89" fmla="*/ 192 h 2996"/>
                <a:gd name="T90" fmla="*/ 742 w 2634"/>
                <a:gd name="T91" fmla="*/ 197 h 2996"/>
                <a:gd name="T92" fmla="*/ 527 w 2634"/>
                <a:gd name="T93" fmla="*/ 415 h 2996"/>
                <a:gd name="T94" fmla="*/ 505 w 2634"/>
                <a:gd name="T95" fmla="*/ 429 h 2996"/>
                <a:gd name="T96" fmla="*/ 733 w 2634"/>
                <a:gd name="T97" fmla="*/ 163 h 2996"/>
                <a:gd name="T98" fmla="*/ 865 w 2634"/>
                <a:gd name="T99" fmla="*/ 30 h 2996"/>
                <a:gd name="T100" fmla="*/ 860 w 2634"/>
                <a:gd name="T101" fmla="*/ 0 h 299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634"/>
                <a:gd name="T154" fmla="*/ 0 h 2996"/>
                <a:gd name="T155" fmla="*/ 2634 w 2634"/>
                <a:gd name="T156" fmla="*/ 2996 h 299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634" h="2996">
                  <a:moveTo>
                    <a:pt x="1720" y="0"/>
                  </a:moveTo>
                  <a:lnTo>
                    <a:pt x="1779" y="29"/>
                  </a:lnTo>
                  <a:lnTo>
                    <a:pt x="1866" y="179"/>
                  </a:lnTo>
                  <a:lnTo>
                    <a:pt x="1931" y="270"/>
                  </a:lnTo>
                  <a:lnTo>
                    <a:pt x="2022" y="320"/>
                  </a:lnTo>
                  <a:lnTo>
                    <a:pt x="2220" y="394"/>
                  </a:lnTo>
                  <a:lnTo>
                    <a:pt x="2404" y="485"/>
                  </a:lnTo>
                  <a:lnTo>
                    <a:pt x="2548" y="599"/>
                  </a:lnTo>
                  <a:lnTo>
                    <a:pt x="2592" y="711"/>
                  </a:lnTo>
                  <a:lnTo>
                    <a:pt x="2624" y="905"/>
                  </a:lnTo>
                  <a:lnTo>
                    <a:pt x="2634" y="1169"/>
                  </a:lnTo>
                  <a:lnTo>
                    <a:pt x="2602" y="1492"/>
                  </a:lnTo>
                  <a:lnTo>
                    <a:pt x="2495" y="2074"/>
                  </a:lnTo>
                  <a:lnTo>
                    <a:pt x="2463" y="2354"/>
                  </a:lnTo>
                  <a:lnTo>
                    <a:pt x="2446" y="2667"/>
                  </a:lnTo>
                  <a:lnTo>
                    <a:pt x="2446" y="2990"/>
                  </a:lnTo>
                  <a:lnTo>
                    <a:pt x="59" y="2996"/>
                  </a:lnTo>
                  <a:lnTo>
                    <a:pt x="80" y="2850"/>
                  </a:lnTo>
                  <a:lnTo>
                    <a:pt x="273" y="2941"/>
                  </a:lnTo>
                  <a:lnTo>
                    <a:pt x="253" y="2850"/>
                  </a:lnTo>
                  <a:lnTo>
                    <a:pt x="0" y="2802"/>
                  </a:lnTo>
                  <a:lnTo>
                    <a:pt x="279" y="2829"/>
                  </a:lnTo>
                  <a:lnTo>
                    <a:pt x="682" y="2791"/>
                  </a:lnTo>
                  <a:lnTo>
                    <a:pt x="1146" y="2737"/>
                  </a:lnTo>
                  <a:lnTo>
                    <a:pt x="1264" y="2715"/>
                  </a:lnTo>
                  <a:lnTo>
                    <a:pt x="1167" y="2597"/>
                  </a:lnTo>
                  <a:lnTo>
                    <a:pt x="1070" y="2450"/>
                  </a:lnTo>
                  <a:lnTo>
                    <a:pt x="1167" y="2544"/>
                  </a:lnTo>
                  <a:lnTo>
                    <a:pt x="1188" y="2506"/>
                  </a:lnTo>
                  <a:lnTo>
                    <a:pt x="1182" y="2359"/>
                  </a:lnTo>
                  <a:lnTo>
                    <a:pt x="1247" y="2597"/>
                  </a:lnTo>
                  <a:lnTo>
                    <a:pt x="1279" y="2485"/>
                  </a:lnTo>
                  <a:lnTo>
                    <a:pt x="1296" y="2397"/>
                  </a:lnTo>
                  <a:lnTo>
                    <a:pt x="1285" y="2300"/>
                  </a:lnTo>
                  <a:lnTo>
                    <a:pt x="1269" y="2247"/>
                  </a:lnTo>
                  <a:lnTo>
                    <a:pt x="1273" y="2085"/>
                  </a:lnTo>
                  <a:lnTo>
                    <a:pt x="1340" y="2203"/>
                  </a:lnTo>
                  <a:lnTo>
                    <a:pt x="1366" y="2306"/>
                  </a:lnTo>
                  <a:lnTo>
                    <a:pt x="1382" y="2392"/>
                  </a:lnTo>
                  <a:lnTo>
                    <a:pt x="1382" y="2494"/>
                  </a:lnTo>
                  <a:lnTo>
                    <a:pt x="1435" y="2441"/>
                  </a:lnTo>
                  <a:lnTo>
                    <a:pt x="1452" y="2323"/>
                  </a:lnTo>
                  <a:lnTo>
                    <a:pt x="1516" y="2215"/>
                  </a:lnTo>
                  <a:lnTo>
                    <a:pt x="1402" y="2091"/>
                  </a:lnTo>
                  <a:lnTo>
                    <a:pt x="1484" y="2085"/>
                  </a:lnTo>
                  <a:lnTo>
                    <a:pt x="1526" y="2059"/>
                  </a:lnTo>
                  <a:lnTo>
                    <a:pt x="1570" y="2009"/>
                  </a:lnTo>
                  <a:lnTo>
                    <a:pt x="1634" y="1918"/>
                  </a:lnTo>
                  <a:lnTo>
                    <a:pt x="1554" y="1935"/>
                  </a:lnTo>
                  <a:lnTo>
                    <a:pt x="1640" y="1865"/>
                  </a:lnTo>
                  <a:lnTo>
                    <a:pt x="1828" y="1783"/>
                  </a:lnTo>
                  <a:lnTo>
                    <a:pt x="1999" y="1730"/>
                  </a:lnTo>
                  <a:lnTo>
                    <a:pt x="1843" y="1741"/>
                  </a:lnTo>
                  <a:lnTo>
                    <a:pt x="1678" y="1789"/>
                  </a:lnTo>
                  <a:lnTo>
                    <a:pt x="1575" y="1768"/>
                  </a:lnTo>
                  <a:lnTo>
                    <a:pt x="1496" y="1827"/>
                  </a:lnTo>
                  <a:lnTo>
                    <a:pt x="1549" y="1736"/>
                  </a:lnTo>
                  <a:lnTo>
                    <a:pt x="1651" y="1644"/>
                  </a:lnTo>
                  <a:lnTo>
                    <a:pt x="1758" y="1574"/>
                  </a:lnTo>
                  <a:lnTo>
                    <a:pt x="1936" y="1515"/>
                  </a:lnTo>
                  <a:lnTo>
                    <a:pt x="1705" y="1536"/>
                  </a:lnTo>
                  <a:lnTo>
                    <a:pt x="1570" y="1580"/>
                  </a:lnTo>
                  <a:lnTo>
                    <a:pt x="1720" y="1472"/>
                  </a:lnTo>
                  <a:lnTo>
                    <a:pt x="1802" y="1325"/>
                  </a:lnTo>
                  <a:lnTo>
                    <a:pt x="1887" y="1293"/>
                  </a:lnTo>
                  <a:lnTo>
                    <a:pt x="1790" y="1207"/>
                  </a:lnTo>
                  <a:lnTo>
                    <a:pt x="1796" y="1175"/>
                  </a:lnTo>
                  <a:lnTo>
                    <a:pt x="1881" y="1110"/>
                  </a:lnTo>
                  <a:lnTo>
                    <a:pt x="2043" y="1040"/>
                  </a:lnTo>
                  <a:lnTo>
                    <a:pt x="2172" y="1013"/>
                  </a:lnTo>
                  <a:lnTo>
                    <a:pt x="2011" y="1025"/>
                  </a:lnTo>
                  <a:lnTo>
                    <a:pt x="1834" y="1063"/>
                  </a:lnTo>
                  <a:lnTo>
                    <a:pt x="1699" y="1110"/>
                  </a:lnTo>
                  <a:lnTo>
                    <a:pt x="1784" y="981"/>
                  </a:lnTo>
                  <a:lnTo>
                    <a:pt x="1946" y="814"/>
                  </a:lnTo>
                  <a:lnTo>
                    <a:pt x="2151" y="696"/>
                  </a:lnTo>
                  <a:lnTo>
                    <a:pt x="2307" y="658"/>
                  </a:lnTo>
                  <a:lnTo>
                    <a:pt x="2431" y="643"/>
                  </a:lnTo>
                  <a:lnTo>
                    <a:pt x="2328" y="546"/>
                  </a:lnTo>
                  <a:lnTo>
                    <a:pt x="2125" y="475"/>
                  </a:lnTo>
                  <a:lnTo>
                    <a:pt x="1828" y="508"/>
                  </a:lnTo>
                  <a:lnTo>
                    <a:pt x="1710" y="637"/>
                  </a:lnTo>
                  <a:lnTo>
                    <a:pt x="1505" y="766"/>
                  </a:lnTo>
                  <a:lnTo>
                    <a:pt x="1425" y="858"/>
                  </a:lnTo>
                  <a:lnTo>
                    <a:pt x="1302" y="878"/>
                  </a:lnTo>
                  <a:lnTo>
                    <a:pt x="1182" y="922"/>
                  </a:lnTo>
                  <a:lnTo>
                    <a:pt x="1290" y="863"/>
                  </a:lnTo>
                  <a:lnTo>
                    <a:pt x="1382" y="820"/>
                  </a:lnTo>
                  <a:lnTo>
                    <a:pt x="1575" y="593"/>
                  </a:lnTo>
                  <a:lnTo>
                    <a:pt x="1784" y="384"/>
                  </a:lnTo>
                  <a:lnTo>
                    <a:pt x="1655" y="417"/>
                  </a:lnTo>
                  <a:lnTo>
                    <a:pt x="1484" y="394"/>
                  </a:lnTo>
                  <a:lnTo>
                    <a:pt x="1264" y="582"/>
                  </a:lnTo>
                  <a:lnTo>
                    <a:pt x="1053" y="831"/>
                  </a:lnTo>
                  <a:lnTo>
                    <a:pt x="714" y="1289"/>
                  </a:lnTo>
                  <a:lnTo>
                    <a:pt x="1011" y="858"/>
                  </a:lnTo>
                  <a:lnTo>
                    <a:pt x="1264" y="546"/>
                  </a:lnTo>
                  <a:lnTo>
                    <a:pt x="1467" y="325"/>
                  </a:lnTo>
                  <a:lnTo>
                    <a:pt x="1672" y="173"/>
                  </a:lnTo>
                  <a:lnTo>
                    <a:pt x="1731" y="61"/>
                  </a:lnTo>
                  <a:lnTo>
                    <a:pt x="1720" y="0"/>
                  </a:lnTo>
                  <a:close/>
                </a:path>
              </a:pathLst>
            </a:custGeom>
            <a:solidFill>
              <a:srgbClr val="000000"/>
            </a:solidFill>
            <a:ln w="9525">
              <a:noFill/>
              <a:round/>
              <a:headEnd/>
              <a:tailEnd/>
            </a:ln>
          </p:spPr>
          <p:txBody>
            <a:bodyPr/>
            <a:lstStyle/>
            <a:p>
              <a:endParaRPr lang="id-ID"/>
            </a:p>
          </p:txBody>
        </p:sp>
        <p:sp>
          <p:nvSpPr>
            <p:cNvPr id="26669" name="Freeform 44"/>
            <p:cNvSpPr>
              <a:spLocks/>
            </p:cNvSpPr>
            <p:nvPr/>
          </p:nvSpPr>
          <p:spPr bwMode="auto">
            <a:xfrm>
              <a:off x="2669" y="2066"/>
              <a:ext cx="765" cy="985"/>
            </a:xfrm>
            <a:custGeom>
              <a:avLst/>
              <a:gdLst>
                <a:gd name="T0" fmla="*/ 666 w 1530"/>
                <a:gd name="T1" fmla="*/ 57 h 1971"/>
                <a:gd name="T2" fmla="*/ 491 w 1530"/>
                <a:gd name="T3" fmla="*/ 236 h 1971"/>
                <a:gd name="T4" fmla="*/ 506 w 1530"/>
                <a:gd name="T5" fmla="*/ 330 h 1971"/>
                <a:gd name="T6" fmla="*/ 403 w 1530"/>
                <a:gd name="T7" fmla="*/ 386 h 1971"/>
                <a:gd name="T8" fmla="*/ 371 w 1530"/>
                <a:gd name="T9" fmla="*/ 512 h 1971"/>
                <a:gd name="T10" fmla="*/ 253 w 1530"/>
                <a:gd name="T11" fmla="*/ 557 h 1971"/>
                <a:gd name="T12" fmla="*/ 172 w 1530"/>
                <a:gd name="T13" fmla="*/ 657 h 1971"/>
                <a:gd name="T14" fmla="*/ 270 w 1530"/>
                <a:gd name="T15" fmla="*/ 710 h 1971"/>
                <a:gd name="T16" fmla="*/ 300 w 1530"/>
                <a:gd name="T17" fmla="*/ 714 h 1971"/>
                <a:gd name="T18" fmla="*/ 312 w 1530"/>
                <a:gd name="T19" fmla="*/ 801 h 1971"/>
                <a:gd name="T20" fmla="*/ 261 w 1530"/>
                <a:gd name="T21" fmla="*/ 730 h 1971"/>
                <a:gd name="T22" fmla="*/ 261 w 1530"/>
                <a:gd name="T23" fmla="*/ 818 h 1971"/>
                <a:gd name="T24" fmla="*/ 162 w 1530"/>
                <a:gd name="T25" fmla="*/ 749 h 1971"/>
                <a:gd name="T26" fmla="*/ 145 w 1530"/>
                <a:gd name="T27" fmla="*/ 781 h 1971"/>
                <a:gd name="T28" fmla="*/ 51 w 1530"/>
                <a:gd name="T29" fmla="*/ 719 h 1971"/>
                <a:gd name="T30" fmla="*/ 39 w 1530"/>
                <a:gd name="T31" fmla="*/ 756 h 1971"/>
                <a:gd name="T32" fmla="*/ 69 w 1530"/>
                <a:gd name="T33" fmla="*/ 827 h 1971"/>
                <a:gd name="T34" fmla="*/ 148 w 1530"/>
                <a:gd name="T35" fmla="*/ 923 h 1971"/>
                <a:gd name="T36" fmla="*/ 59 w 1530"/>
                <a:gd name="T37" fmla="*/ 874 h 1971"/>
                <a:gd name="T38" fmla="*/ 0 w 1530"/>
                <a:gd name="T39" fmla="*/ 747 h 1971"/>
                <a:gd name="T40" fmla="*/ 12 w 1530"/>
                <a:gd name="T41" fmla="*/ 687 h 1971"/>
                <a:gd name="T42" fmla="*/ 48 w 1530"/>
                <a:gd name="T43" fmla="*/ 643 h 1971"/>
                <a:gd name="T44" fmla="*/ 140 w 1530"/>
                <a:gd name="T45" fmla="*/ 439 h 1971"/>
                <a:gd name="T46" fmla="*/ 194 w 1530"/>
                <a:gd name="T47" fmla="*/ 357 h 1971"/>
                <a:gd name="T48" fmla="*/ 275 w 1530"/>
                <a:gd name="T49" fmla="*/ 278 h 1971"/>
                <a:gd name="T50" fmla="*/ 447 w 1530"/>
                <a:gd name="T51" fmla="*/ 116 h 1971"/>
                <a:gd name="T52" fmla="*/ 364 w 1530"/>
                <a:gd name="T53" fmla="*/ 264 h 1971"/>
                <a:gd name="T54" fmla="*/ 261 w 1530"/>
                <a:gd name="T55" fmla="*/ 360 h 1971"/>
                <a:gd name="T56" fmla="*/ 167 w 1530"/>
                <a:gd name="T57" fmla="*/ 441 h 1971"/>
                <a:gd name="T58" fmla="*/ 157 w 1530"/>
                <a:gd name="T59" fmla="*/ 530 h 1971"/>
                <a:gd name="T60" fmla="*/ 182 w 1530"/>
                <a:gd name="T61" fmla="*/ 601 h 1971"/>
                <a:gd name="T62" fmla="*/ 324 w 1530"/>
                <a:gd name="T63" fmla="*/ 507 h 1971"/>
                <a:gd name="T64" fmla="*/ 339 w 1530"/>
                <a:gd name="T65" fmla="*/ 389 h 1971"/>
                <a:gd name="T66" fmla="*/ 352 w 1530"/>
                <a:gd name="T67" fmla="*/ 349 h 1971"/>
                <a:gd name="T68" fmla="*/ 420 w 1530"/>
                <a:gd name="T69" fmla="*/ 271 h 1971"/>
                <a:gd name="T70" fmla="*/ 519 w 1530"/>
                <a:gd name="T71" fmla="*/ 157 h 1971"/>
                <a:gd name="T72" fmla="*/ 629 w 1530"/>
                <a:gd name="T73" fmla="*/ 64 h 1971"/>
                <a:gd name="T74" fmla="*/ 765 w 1530"/>
                <a:gd name="T75" fmla="*/ 0 h 19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530"/>
                <a:gd name="T115" fmla="*/ 0 h 1971"/>
                <a:gd name="T116" fmla="*/ 1530 w 1530"/>
                <a:gd name="T117" fmla="*/ 1971 h 19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530" h="1971">
                  <a:moveTo>
                    <a:pt x="1530" y="0"/>
                  </a:moveTo>
                  <a:lnTo>
                    <a:pt x="1332" y="114"/>
                  </a:lnTo>
                  <a:lnTo>
                    <a:pt x="1150" y="272"/>
                  </a:lnTo>
                  <a:lnTo>
                    <a:pt x="983" y="473"/>
                  </a:lnTo>
                  <a:lnTo>
                    <a:pt x="924" y="675"/>
                  </a:lnTo>
                  <a:lnTo>
                    <a:pt x="1013" y="661"/>
                  </a:lnTo>
                  <a:lnTo>
                    <a:pt x="874" y="724"/>
                  </a:lnTo>
                  <a:lnTo>
                    <a:pt x="806" y="773"/>
                  </a:lnTo>
                  <a:lnTo>
                    <a:pt x="697" y="1021"/>
                  </a:lnTo>
                  <a:lnTo>
                    <a:pt x="741" y="1024"/>
                  </a:lnTo>
                  <a:lnTo>
                    <a:pt x="639" y="1055"/>
                  </a:lnTo>
                  <a:lnTo>
                    <a:pt x="506" y="1114"/>
                  </a:lnTo>
                  <a:lnTo>
                    <a:pt x="431" y="1232"/>
                  </a:lnTo>
                  <a:lnTo>
                    <a:pt x="344" y="1315"/>
                  </a:lnTo>
                  <a:lnTo>
                    <a:pt x="276" y="1404"/>
                  </a:lnTo>
                  <a:lnTo>
                    <a:pt x="540" y="1420"/>
                  </a:lnTo>
                  <a:lnTo>
                    <a:pt x="654" y="1361"/>
                  </a:lnTo>
                  <a:lnTo>
                    <a:pt x="599" y="1429"/>
                  </a:lnTo>
                  <a:lnTo>
                    <a:pt x="623" y="1479"/>
                  </a:lnTo>
                  <a:lnTo>
                    <a:pt x="623" y="1602"/>
                  </a:lnTo>
                  <a:lnTo>
                    <a:pt x="595" y="1699"/>
                  </a:lnTo>
                  <a:lnTo>
                    <a:pt x="521" y="1460"/>
                  </a:lnTo>
                  <a:lnTo>
                    <a:pt x="481" y="1460"/>
                  </a:lnTo>
                  <a:lnTo>
                    <a:pt x="521" y="1636"/>
                  </a:lnTo>
                  <a:lnTo>
                    <a:pt x="443" y="1553"/>
                  </a:lnTo>
                  <a:lnTo>
                    <a:pt x="323" y="1498"/>
                  </a:lnTo>
                  <a:lnTo>
                    <a:pt x="384" y="1720"/>
                  </a:lnTo>
                  <a:lnTo>
                    <a:pt x="289" y="1562"/>
                  </a:lnTo>
                  <a:lnTo>
                    <a:pt x="236" y="1469"/>
                  </a:lnTo>
                  <a:lnTo>
                    <a:pt x="103" y="1439"/>
                  </a:lnTo>
                  <a:lnTo>
                    <a:pt x="87" y="1473"/>
                  </a:lnTo>
                  <a:lnTo>
                    <a:pt x="78" y="1513"/>
                  </a:lnTo>
                  <a:lnTo>
                    <a:pt x="87" y="1577"/>
                  </a:lnTo>
                  <a:lnTo>
                    <a:pt x="137" y="1655"/>
                  </a:lnTo>
                  <a:lnTo>
                    <a:pt x="239" y="1745"/>
                  </a:lnTo>
                  <a:lnTo>
                    <a:pt x="295" y="1847"/>
                  </a:lnTo>
                  <a:lnTo>
                    <a:pt x="304" y="1971"/>
                  </a:lnTo>
                  <a:lnTo>
                    <a:pt x="118" y="1749"/>
                  </a:lnTo>
                  <a:lnTo>
                    <a:pt x="28" y="1602"/>
                  </a:lnTo>
                  <a:lnTo>
                    <a:pt x="0" y="1494"/>
                  </a:lnTo>
                  <a:lnTo>
                    <a:pt x="0" y="1429"/>
                  </a:lnTo>
                  <a:lnTo>
                    <a:pt x="23" y="1374"/>
                  </a:lnTo>
                  <a:lnTo>
                    <a:pt x="72" y="1370"/>
                  </a:lnTo>
                  <a:lnTo>
                    <a:pt x="97" y="1287"/>
                  </a:lnTo>
                  <a:lnTo>
                    <a:pt x="152" y="1148"/>
                  </a:lnTo>
                  <a:lnTo>
                    <a:pt x="279" y="878"/>
                  </a:lnTo>
                  <a:lnTo>
                    <a:pt x="338" y="779"/>
                  </a:lnTo>
                  <a:lnTo>
                    <a:pt x="388" y="714"/>
                  </a:lnTo>
                  <a:lnTo>
                    <a:pt x="477" y="646"/>
                  </a:lnTo>
                  <a:lnTo>
                    <a:pt x="549" y="557"/>
                  </a:lnTo>
                  <a:lnTo>
                    <a:pt x="802" y="232"/>
                  </a:lnTo>
                  <a:lnTo>
                    <a:pt x="895" y="232"/>
                  </a:lnTo>
                  <a:lnTo>
                    <a:pt x="945" y="237"/>
                  </a:lnTo>
                  <a:lnTo>
                    <a:pt x="728" y="528"/>
                  </a:lnTo>
                  <a:lnTo>
                    <a:pt x="610" y="650"/>
                  </a:lnTo>
                  <a:lnTo>
                    <a:pt x="521" y="720"/>
                  </a:lnTo>
                  <a:lnTo>
                    <a:pt x="407" y="770"/>
                  </a:lnTo>
                  <a:lnTo>
                    <a:pt x="334" y="882"/>
                  </a:lnTo>
                  <a:lnTo>
                    <a:pt x="314" y="965"/>
                  </a:lnTo>
                  <a:lnTo>
                    <a:pt x="314" y="1060"/>
                  </a:lnTo>
                  <a:lnTo>
                    <a:pt x="344" y="1148"/>
                  </a:lnTo>
                  <a:lnTo>
                    <a:pt x="363" y="1203"/>
                  </a:lnTo>
                  <a:lnTo>
                    <a:pt x="487" y="1085"/>
                  </a:lnTo>
                  <a:lnTo>
                    <a:pt x="648" y="1015"/>
                  </a:lnTo>
                  <a:lnTo>
                    <a:pt x="678" y="878"/>
                  </a:lnTo>
                  <a:lnTo>
                    <a:pt x="678" y="779"/>
                  </a:lnTo>
                  <a:lnTo>
                    <a:pt x="589" y="770"/>
                  </a:lnTo>
                  <a:lnTo>
                    <a:pt x="703" y="699"/>
                  </a:lnTo>
                  <a:lnTo>
                    <a:pt x="772" y="646"/>
                  </a:lnTo>
                  <a:lnTo>
                    <a:pt x="840" y="542"/>
                  </a:lnTo>
                  <a:lnTo>
                    <a:pt x="933" y="433"/>
                  </a:lnTo>
                  <a:lnTo>
                    <a:pt x="1038" y="315"/>
                  </a:lnTo>
                  <a:lnTo>
                    <a:pt x="1131" y="232"/>
                  </a:lnTo>
                  <a:lnTo>
                    <a:pt x="1258" y="129"/>
                  </a:lnTo>
                  <a:lnTo>
                    <a:pt x="1376" y="55"/>
                  </a:lnTo>
                  <a:lnTo>
                    <a:pt x="1530" y="0"/>
                  </a:lnTo>
                  <a:close/>
                </a:path>
              </a:pathLst>
            </a:custGeom>
            <a:solidFill>
              <a:srgbClr val="000000"/>
            </a:solidFill>
            <a:ln w="9525">
              <a:noFill/>
              <a:round/>
              <a:headEnd/>
              <a:tailEnd/>
            </a:ln>
          </p:spPr>
          <p:txBody>
            <a:bodyPr/>
            <a:lstStyle/>
            <a:p>
              <a:endParaRPr lang="id-ID"/>
            </a:p>
          </p:txBody>
        </p:sp>
        <p:sp>
          <p:nvSpPr>
            <p:cNvPr id="26670" name="Freeform 45"/>
            <p:cNvSpPr>
              <a:spLocks/>
            </p:cNvSpPr>
            <p:nvPr/>
          </p:nvSpPr>
          <p:spPr bwMode="auto">
            <a:xfrm>
              <a:off x="2899" y="2577"/>
              <a:ext cx="201" cy="167"/>
            </a:xfrm>
            <a:custGeom>
              <a:avLst/>
              <a:gdLst>
                <a:gd name="T0" fmla="*/ 148 w 401"/>
                <a:gd name="T1" fmla="*/ 0 h 333"/>
                <a:gd name="T2" fmla="*/ 152 w 401"/>
                <a:gd name="T3" fmla="*/ 6 h 333"/>
                <a:gd name="T4" fmla="*/ 151 w 401"/>
                <a:gd name="T5" fmla="*/ 18 h 333"/>
                <a:gd name="T6" fmla="*/ 141 w 401"/>
                <a:gd name="T7" fmla="*/ 32 h 333"/>
                <a:gd name="T8" fmla="*/ 126 w 401"/>
                <a:gd name="T9" fmla="*/ 39 h 333"/>
                <a:gd name="T10" fmla="*/ 111 w 401"/>
                <a:gd name="T11" fmla="*/ 45 h 333"/>
                <a:gd name="T12" fmla="*/ 76 w 401"/>
                <a:gd name="T13" fmla="*/ 50 h 333"/>
                <a:gd name="T14" fmla="*/ 38 w 401"/>
                <a:gd name="T15" fmla="*/ 63 h 333"/>
                <a:gd name="T16" fmla="*/ 6 w 401"/>
                <a:gd name="T17" fmla="*/ 91 h 333"/>
                <a:gd name="T18" fmla="*/ 56 w 401"/>
                <a:gd name="T19" fmla="*/ 61 h 333"/>
                <a:gd name="T20" fmla="*/ 95 w 401"/>
                <a:gd name="T21" fmla="*/ 55 h 333"/>
                <a:gd name="T22" fmla="*/ 136 w 401"/>
                <a:gd name="T23" fmla="*/ 51 h 333"/>
                <a:gd name="T24" fmla="*/ 183 w 401"/>
                <a:gd name="T25" fmla="*/ 49 h 333"/>
                <a:gd name="T26" fmla="*/ 193 w 401"/>
                <a:gd name="T27" fmla="*/ 55 h 333"/>
                <a:gd name="T28" fmla="*/ 189 w 401"/>
                <a:gd name="T29" fmla="*/ 75 h 333"/>
                <a:gd name="T30" fmla="*/ 172 w 401"/>
                <a:gd name="T31" fmla="*/ 85 h 333"/>
                <a:gd name="T32" fmla="*/ 155 w 401"/>
                <a:gd name="T33" fmla="*/ 91 h 333"/>
                <a:gd name="T34" fmla="*/ 90 w 401"/>
                <a:gd name="T35" fmla="*/ 95 h 333"/>
                <a:gd name="T36" fmla="*/ 43 w 401"/>
                <a:gd name="T37" fmla="*/ 105 h 333"/>
                <a:gd name="T38" fmla="*/ 29 w 401"/>
                <a:gd name="T39" fmla="*/ 115 h 333"/>
                <a:gd name="T40" fmla="*/ 0 w 401"/>
                <a:gd name="T41" fmla="*/ 144 h 333"/>
                <a:gd name="T42" fmla="*/ 29 w 401"/>
                <a:gd name="T43" fmla="*/ 122 h 333"/>
                <a:gd name="T44" fmla="*/ 44 w 401"/>
                <a:gd name="T45" fmla="*/ 116 h 333"/>
                <a:gd name="T46" fmla="*/ 89 w 401"/>
                <a:gd name="T47" fmla="*/ 111 h 333"/>
                <a:gd name="T48" fmla="*/ 125 w 401"/>
                <a:gd name="T49" fmla="*/ 106 h 333"/>
                <a:gd name="T50" fmla="*/ 144 w 401"/>
                <a:gd name="T51" fmla="*/ 102 h 333"/>
                <a:gd name="T52" fmla="*/ 170 w 401"/>
                <a:gd name="T53" fmla="*/ 95 h 333"/>
                <a:gd name="T54" fmla="*/ 178 w 401"/>
                <a:gd name="T55" fmla="*/ 97 h 333"/>
                <a:gd name="T56" fmla="*/ 177 w 401"/>
                <a:gd name="T57" fmla="*/ 105 h 333"/>
                <a:gd name="T58" fmla="*/ 173 w 401"/>
                <a:gd name="T59" fmla="*/ 115 h 333"/>
                <a:gd name="T60" fmla="*/ 165 w 401"/>
                <a:gd name="T61" fmla="*/ 123 h 333"/>
                <a:gd name="T62" fmla="*/ 152 w 401"/>
                <a:gd name="T63" fmla="*/ 129 h 333"/>
                <a:gd name="T64" fmla="*/ 140 w 401"/>
                <a:gd name="T65" fmla="*/ 132 h 333"/>
                <a:gd name="T66" fmla="*/ 100 w 401"/>
                <a:gd name="T67" fmla="*/ 136 h 333"/>
                <a:gd name="T68" fmla="*/ 102 w 401"/>
                <a:gd name="T69" fmla="*/ 147 h 333"/>
                <a:gd name="T70" fmla="*/ 102 w 401"/>
                <a:gd name="T71" fmla="*/ 158 h 333"/>
                <a:gd name="T72" fmla="*/ 99 w 401"/>
                <a:gd name="T73" fmla="*/ 167 h 333"/>
                <a:gd name="T74" fmla="*/ 110 w 401"/>
                <a:gd name="T75" fmla="*/ 163 h 333"/>
                <a:gd name="T76" fmla="*/ 115 w 401"/>
                <a:gd name="T77" fmla="*/ 155 h 333"/>
                <a:gd name="T78" fmla="*/ 120 w 401"/>
                <a:gd name="T79" fmla="*/ 141 h 333"/>
                <a:gd name="T80" fmla="*/ 149 w 401"/>
                <a:gd name="T81" fmla="*/ 134 h 333"/>
                <a:gd name="T82" fmla="*/ 165 w 401"/>
                <a:gd name="T83" fmla="*/ 128 h 333"/>
                <a:gd name="T84" fmla="*/ 181 w 401"/>
                <a:gd name="T85" fmla="*/ 119 h 333"/>
                <a:gd name="T86" fmla="*/ 188 w 401"/>
                <a:gd name="T87" fmla="*/ 110 h 333"/>
                <a:gd name="T88" fmla="*/ 191 w 401"/>
                <a:gd name="T89" fmla="*/ 97 h 333"/>
                <a:gd name="T90" fmla="*/ 188 w 401"/>
                <a:gd name="T91" fmla="*/ 92 h 333"/>
                <a:gd name="T92" fmla="*/ 193 w 401"/>
                <a:gd name="T93" fmla="*/ 84 h 333"/>
                <a:gd name="T94" fmla="*/ 198 w 401"/>
                <a:gd name="T95" fmla="*/ 74 h 333"/>
                <a:gd name="T96" fmla="*/ 201 w 401"/>
                <a:gd name="T97" fmla="*/ 63 h 333"/>
                <a:gd name="T98" fmla="*/ 201 w 401"/>
                <a:gd name="T99" fmla="*/ 55 h 333"/>
                <a:gd name="T100" fmla="*/ 189 w 401"/>
                <a:gd name="T101" fmla="*/ 43 h 333"/>
                <a:gd name="T102" fmla="*/ 169 w 401"/>
                <a:gd name="T103" fmla="*/ 41 h 333"/>
                <a:gd name="T104" fmla="*/ 148 w 401"/>
                <a:gd name="T105" fmla="*/ 41 h 333"/>
                <a:gd name="T106" fmla="*/ 157 w 401"/>
                <a:gd name="T107" fmla="*/ 31 h 333"/>
                <a:gd name="T108" fmla="*/ 163 w 401"/>
                <a:gd name="T109" fmla="*/ 19 h 333"/>
                <a:gd name="T110" fmla="*/ 164 w 401"/>
                <a:gd name="T111" fmla="*/ 11 h 333"/>
                <a:gd name="T112" fmla="*/ 161 w 401"/>
                <a:gd name="T113" fmla="*/ 4 h 333"/>
                <a:gd name="T114" fmla="*/ 156 w 401"/>
                <a:gd name="T115" fmla="*/ 1 h 333"/>
                <a:gd name="T116" fmla="*/ 148 w 401"/>
                <a:gd name="T117" fmla="*/ 0 h 333"/>
                <a:gd name="T118" fmla="*/ 148 w 401"/>
                <a:gd name="T119" fmla="*/ 0 h 33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01"/>
                <a:gd name="T181" fmla="*/ 0 h 333"/>
                <a:gd name="T182" fmla="*/ 401 w 401"/>
                <a:gd name="T183" fmla="*/ 333 h 33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01" h="333">
                  <a:moveTo>
                    <a:pt x="296" y="0"/>
                  </a:moveTo>
                  <a:lnTo>
                    <a:pt x="304" y="12"/>
                  </a:lnTo>
                  <a:lnTo>
                    <a:pt x="302" y="35"/>
                  </a:lnTo>
                  <a:lnTo>
                    <a:pt x="281" y="63"/>
                  </a:lnTo>
                  <a:lnTo>
                    <a:pt x="251" y="78"/>
                  </a:lnTo>
                  <a:lnTo>
                    <a:pt x="222" y="90"/>
                  </a:lnTo>
                  <a:lnTo>
                    <a:pt x="152" y="99"/>
                  </a:lnTo>
                  <a:lnTo>
                    <a:pt x="76" y="126"/>
                  </a:lnTo>
                  <a:lnTo>
                    <a:pt x="11" y="181"/>
                  </a:lnTo>
                  <a:lnTo>
                    <a:pt x="112" y="122"/>
                  </a:lnTo>
                  <a:lnTo>
                    <a:pt x="190" y="109"/>
                  </a:lnTo>
                  <a:lnTo>
                    <a:pt x="272" y="101"/>
                  </a:lnTo>
                  <a:lnTo>
                    <a:pt x="365" y="97"/>
                  </a:lnTo>
                  <a:lnTo>
                    <a:pt x="386" y="109"/>
                  </a:lnTo>
                  <a:lnTo>
                    <a:pt x="378" y="149"/>
                  </a:lnTo>
                  <a:lnTo>
                    <a:pt x="344" y="170"/>
                  </a:lnTo>
                  <a:lnTo>
                    <a:pt x="310" y="181"/>
                  </a:lnTo>
                  <a:lnTo>
                    <a:pt x="180" y="190"/>
                  </a:lnTo>
                  <a:lnTo>
                    <a:pt x="85" y="210"/>
                  </a:lnTo>
                  <a:lnTo>
                    <a:pt x="57" y="230"/>
                  </a:lnTo>
                  <a:lnTo>
                    <a:pt x="0" y="287"/>
                  </a:lnTo>
                  <a:lnTo>
                    <a:pt x="57" y="244"/>
                  </a:lnTo>
                  <a:lnTo>
                    <a:pt x="87" y="232"/>
                  </a:lnTo>
                  <a:lnTo>
                    <a:pt x="177" y="221"/>
                  </a:lnTo>
                  <a:lnTo>
                    <a:pt x="249" y="211"/>
                  </a:lnTo>
                  <a:lnTo>
                    <a:pt x="287" y="204"/>
                  </a:lnTo>
                  <a:lnTo>
                    <a:pt x="340" y="189"/>
                  </a:lnTo>
                  <a:lnTo>
                    <a:pt x="355" y="194"/>
                  </a:lnTo>
                  <a:lnTo>
                    <a:pt x="353" y="210"/>
                  </a:lnTo>
                  <a:lnTo>
                    <a:pt x="346" y="230"/>
                  </a:lnTo>
                  <a:lnTo>
                    <a:pt x="329" y="246"/>
                  </a:lnTo>
                  <a:lnTo>
                    <a:pt x="304" y="257"/>
                  </a:lnTo>
                  <a:lnTo>
                    <a:pt x="279" y="263"/>
                  </a:lnTo>
                  <a:lnTo>
                    <a:pt x="199" y="272"/>
                  </a:lnTo>
                  <a:lnTo>
                    <a:pt x="203" y="293"/>
                  </a:lnTo>
                  <a:lnTo>
                    <a:pt x="203" y="316"/>
                  </a:lnTo>
                  <a:lnTo>
                    <a:pt x="198" y="333"/>
                  </a:lnTo>
                  <a:lnTo>
                    <a:pt x="220" y="325"/>
                  </a:lnTo>
                  <a:lnTo>
                    <a:pt x="230" y="310"/>
                  </a:lnTo>
                  <a:lnTo>
                    <a:pt x="239" y="282"/>
                  </a:lnTo>
                  <a:lnTo>
                    <a:pt x="298" y="267"/>
                  </a:lnTo>
                  <a:lnTo>
                    <a:pt x="329" y="255"/>
                  </a:lnTo>
                  <a:lnTo>
                    <a:pt x="361" y="238"/>
                  </a:lnTo>
                  <a:lnTo>
                    <a:pt x="376" y="219"/>
                  </a:lnTo>
                  <a:lnTo>
                    <a:pt x="382" y="194"/>
                  </a:lnTo>
                  <a:lnTo>
                    <a:pt x="376" y="183"/>
                  </a:lnTo>
                  <a:lnTo>
                    <a:pt x="386" y="168"/>
                  </a:lnTo>
                  <a:lnTo>
                    <a:pt x="395" y="147"/>
                  </a:lnTo>
                  <a:lnTo>
                    <a:pt x="401" y="126"/>
                  </a:lnTo>
                  <a:lnTo>
                    <a:pt x="401" y="109"/>
                  </a:lnTo>
                  <a:lnTo>
                    <a:pt x="378" y="86"/>
                  </a:lnTo>
                  <a:lnTo>
                    <a:pt x="338" y="82"/>
                  </a:lnTo>
                  <a:lnTo>
                    <a:pt x="295" y="82"/>
                  </a:lnTo>
                  <a:lnTo>
                    <a:pt x="314" y="61"/>
                  </a:lnTo>
                  <a:lnTo>
                    <a:pt x="325" y="38"/>
                  </a:lnTo>
                  <a:lnTo>
                    <a:pt x="327" y="21"/>
                  </a:lnTo>
                  <a:lnTo>
                    <a:pt x="321" y="8"/>
                  </a:lnTo>
                  <a:lnTo>
                    <a:pt x="312" y="2"/>
                  </a:lnTo>
                  <a:lnTo>
                    <a:pt x="296" y="0"/>
                  </a:lnTo>
                  <a:close/>
                </a:path>
              </a:pathLst>
            </a:custGeom>
            <a:solidFill>
              <a:srgbClr val="000000"/>
            </a:solidFill>
            <a:ln w="9525">
              <a:noFill/>
              <a:round/>
              <a:headEnd/>
              <a:tailEnd/>
            </a:ln>
          </p:spPr>
          <p:txBody>
            <a:bodyPr/>
            <a:lstStyle/>
            <a:p>
              <a:endParaRPr lang="id-ID"/>
            </a:p>
          </p:txBody>
        </p:sp>
        <p:sp>
          <p:nvSpPr>
            <p:cNvPr id="26671" name="Freeform 46"/>
            <p:cNvSpPr>
              <a:spLocks/>
            </p:cNvSpPr>
            <p:nvPr/>
          </p:nvSpPr>
          <p:spPr bwMode="auto">
            <a:xfrm>
              <a:off x="2875" y="2718"/>
              <a:ext cx="109" cy="61"/>
            </a:xfrm>
            <a:custGeom>
              <a:avLst/>
              <a:gdLst>
                <a:gd name="T0" fmla="*/ 109 w 219"/>
                <a:gd name="T1" fmla="*/ 0 h 121"/>
                <a:gd name="T2" fmla="*/ 76 w 219"/>
                <a:gd name="T3" fmla="*/ 17 h 121"/>
                <a:gd name="T4" fmla="*/ 44 w 219"/>
                <a:gd name="T5" fmla="*/ 38 h 121"/>
                <a:gd name="T6" fmla="*/ 12 w 219"/>
                <a:gd name="T7" fmla="*/ 61 h 121"/>
                <a:gd name="T8" fmla="*/ 0 w 219"/>
                <a:gd name="T9" fmla="*/ 59 h 121"/>
                <a:gd name="T10" fmla="*/ 31 w 219"/>
                <a:gd name="T11" fmla="*/ 38 h 121"/>
                <a:gd name="T12" fmla="*/ 62 w 219"/>
                <a:gd name="T13" fmla="*/ 18 h 121"/>
                <a:gd name="T14" fmla="*/ 83 w 219"/>
                <a:gd name="T15" fmla="*/ 8 h 121"/>
                <a:gd name="T16" fmla="*/ 109 w 219"/>
                <a:gd name="T17" fmla="*/ 0 h 121"/>
                <a:gd name="T18" fmla="*/ 109 w 219"/>
                <a:gd name="T19" fmla="*/ 0 h 1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9"/>
                <a:gd name="T31" fmla="*/ 0 h 121"/>
                <a:gd name="T32" fmla="*/ 219 w 219"/>
                <a:gd name="T33" fmla="*/ 121 h 1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9" h="121">
                  <a:moveTo>
                    <a:pt x="219" y="0"/>
                  </a:moveTo>
                  <a:lnTo>
                    <a:pt x="153" y="34"/>
                  </a:lnTo>
                  <a:lnTo>
                    <a:pt x="88" y="76"/>
                  </a:lnTo>
                  <a:lnTo>
                    <a:pt x="25" y="121"/>
                  </a:lnTo>
                  <a:lnTo>
                    <a:pt x="0" y="118"/>
                  </a:lnTo>
                  <a:lnTo>
                    <a:pt x="63" y="76"/>
                  </a:lnTo>
                  <a:lnTo>
                    <a:pt x="124" y="36"/>
                  </a:lnTo>
                  <a:lnTo>
                    <a:pt x="166" y="15"/>
                  </a:lnTo>
                  <a:lnTo>
                    <a:pt x="219" y="0"/>
                  </a:lnTo>
                  <a:close/>
                </a:path>
              </a:pathLst>
            </a:custGeom>
            <a:solidFill>
              <a:srgbClr val="000000"/>
            </a:solidFill>
            <a:ln w="9525">
              <a:noFill/>
              <a:round/>
              <a:headEnd/>
              <a:tailEnd/>
            </a:ln>
          </p:spPr>
          <p:txBody>
            <a:bodyPr/>
            <a:lstStyle/>
            <a:p>
              <a:endParaRPr lang="id-ID"/>
            </a:p>
          </p:txBody>
        </p:sp>
        <p:sp>
          <p:nvSpPr>
            <p:cNvPr id="26672" name="Freeform 47"/>
            <p:cNvSpPr>
              <a:spLocks/>
            </p:cNvSpPr>
            <p:nvPr/>
          </p:nvSpPr>
          <p:spPr bwMode="auto">
            <a:xfrm>
              <a:off x="3002" y="2583"/>
              <a:ext cx="9" cy="21"/>
            </a:xfrm>
            <a:custGeom>
              <a:avLst/>
              <a:gdLst>
                <a:gd name="T0" fmla="*/ 9 w 17"/>
                <a:gd name="T1" fmla="*/ 5 h 42"/>
                <a:gd name="T2" fmla="*/ 6 w 17"/>
                <a:gd name="T3" fmla="*/ 21 h 42"/>
                <a:gd name="T4" fmla="*/ 2 w 17"/>
                <a:gd name="T5" fmla="*/ 17 h 42"/>
                <a:gd name="T6" fmla="*/ 0 w 17"/>
                <a:gd name="T7" fmla="*/ 11 h 42"/>
                <a:gd name="T8" fmla="*/ 1 w 17"/>
                <a:gd name="T9" fmla="*/ 3 h 42"/>
                <a:gd name="T10" fmla="*/ 4 w 17"/>
                <a:gd name="T11" fmla="*/ 0 h 42"/>
                <a:gd name="T12" fmla="*/ 9 w 17"/>
                <a:gd name="T13" fmla="*/ 5 h 42"/>
                <a:gd name="T14" fmla="*/ 9 w 17"/>
                <a:gd name="T15" fmla="*/ 5 h 42"/>
                <a:gd name="T16" fmla="*/ 0 60000 65536"/>
                <a:gd name="T17" fmla="*/ 0 60000 65536"/>
                <a:gd name="T18" fmla="*/ 0 60000 65536"/>
                <a:gd name="T19" fmla="*/ 0 60000 65536"/>
                <a:gd name="T20" fmla="*/ 0 60000 65536"/>
                <a:gd name="T21" fmla="*/ 0 60000 65536"/>
                <a:gd name="T22" fmla="*/ 0 60000 65536"/>
                <a:gd name="T23" fmla="*/ 0 60000 65536"/>
                <a:gd name="T24" fmla="*/ 0 w 17"/>
                <a:gd name="T25" fmla="*/ 0 h 42"/>
                <a:gd name="T26" fmla="*/ 17 w 17"/>
                <a:gd name="T27" fmla="*/ 42 h 4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7" h="42">
                  <a:moveTo>
                    <a:pt x="17" y="9"/>
                  </a:moveTo>
                  <a:lnTo>
                    <a:pt x="12" y="42"/>
                  </a:lnTo>
                  <a:lnTo>
                    <a:pt x="4" y="34"/>
                  </a:lnTo>
                  <a:lnTo>
                    <a:pt x="0" y="23"/>
                  </a:lnTo>
                  <a:lnTo>
                    <a:pt x="2" y="7"/>
                  </a:lnTo>
                  <a:lnTo>
                    <a:pt x="8" y="0"/>
                  </a:lnTo>
                  <a:lnTo>
                    <a:pt x="17" y="9"/>
                  </a:lnTo>
                  <a:close/>
                </a:path>
              </a:pathLst>
            </a:custGeom>
            <a:solidFill>
              <a:srgbClr val="000000"/>
            </a:solidFill>
            <a:ln w="9525">
              <a:noFill/>
              <a:round/>
              <a:headEnd/>
              <a:tailEnd/>
            </a:ln>
          </p:spPr>
          <p:txBody>
            <a:bodyPr/>
            <a:lstStyle/>
            <a:p>
              <a:endParaRPr lang="id-ID"/>
            </a:p>
          </p:txBody>
        </p:sp>
        <p:sp>
          <p:nvSpPr>
            <p:cNvPr id="26673" name="Freeform 48"/>
            <p:cNvSpPr>
              <a:spLocks/>
            </p:cNvSpPr>
            <p:nvPr/>
          </p:nvSpPr>
          <p:spPr bwMode="auto">
            <a:xfrm>
              <a:off x="3036" y="2624"/>
              <a:ext cx="16" cy="28"/>
            </a:xfrm>
            <a:custGeom>
              <a:avLst/>
              <a:gdLst>
                <a:gd name="T0" fmla="*/ 8 w 32"/>
                <a:gd name="T1" fmla="*/ 9 h 57"/>
                <a:gd name="T2" fmla="*/ 5 w 32"/>
                <a:gd name="T3" fmla="*/ 13 h 57"/>
                <a:gd name="T4" fmla="*/ 4 w 32"/>
                <a:gd name="T5" fmla="*/ 19 h 57"/>
                <a:gd name="T6" fmla="*/ 7 w 32"/>
                <a:gd name="T7" fmla="*/ 28 h 57"/>
                <a:gd name="T8" fmla="*/ 1 w 32"/>
                <a:gd name="T9" fmla="*/ 24 h 57"/>
                <a:gd name="T10" fmla="*/ 0 w 32"/>
                <a:gd name="T11" fmla="*/ 19 h 57"/>
                <a:gd name="T12" fmla="*/ 0 w 32"/>
                <a:gd name="T13" fmla="*/ 10 h 57"/>
                <a:gd name="T14" fmla="*/ 4 w 32"/>
                <a:gd name="T15" fmla="*/ 3 h 57"/>
                <a:gd name="T16" fmla="*/ 11 w 32"/>
                <a:gd name="T17" fmla="*/ 0 h 57"/>
                <a:gd name="T18" fmla="*/ 16 w 32"/>
                <a:gd name="T19" fmla="*/ 0 h 57"/>
                <a:gd name="T20" fmla="*/ 8 w 32"/>
                <a:gd name="T21" fmla="*/ 9 h 57"/>
                <a:gd name="T22" fmla="*/ 8 w 32"/>
                <a:gd name="T23" fmla="*/ 9 h 5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2"/>
                <a:gd name="T37" fmla="*/ 0 h 57"/>
                <a:gd name="T38" fmla="*/ 32 w 32"/>
                <a:gd name="T39" fmla="*/ 57 h 5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2" h="57">
                  <a:moveTo>
                    <a:pt x="17" y="19"/>
                  </a:moveTo>
                  <a:lnTo>
                    <a:pt x="11" y="26"/>
                  </a:lnTo>
                  <a:lnTo>
                    <a:pt x="9" y="38"/>
                  </a:lnTo>
                  <a:lnTo>
                    <a:pt x="15" y="57"/>
                  </a:lnTo>
                  <a:lnTo>
                    <a:pt x="3" y="49"/>
                  </a:lnTo>
                  <a:lnTo>
                    <a:pt x="0" y="38"/>
                  </a:lnTo>
                  <a:lnTo>
                    <a:pt x="0" y="20"/>
                  </a:lnTo>
                  <a:lnTo>
                    <a:pt x="9" y="7"/>
                  </a:lnTo>
                  <a:lnTo>
                    <a:pt x="22" y="0"/>
                  </a:lnTo>
                  <a:lnTo>
                    <a:pt x="32" y="0"/>
                  </a:lnTo>
                  <a:lnTo>
                    <a:pt x="17" y="19"/>
                  </a:lnTo>
                  <a:close/>
                </a:path>
              </a:pathLst>
            </a:custGeom>
            <a:solidFill>
              <a:srgbClr val="000000"/>
            </a:solidFill>
            <a:ln w="9525">
              <a:noFill/>
              <a:round/>
              <a:headEnd/>
              <a:tailEnd/>
            </a:ln>
          </p:spPr>
          <p:txBody>
            <a:bodyPr/>
            <a:lstStyle/>
            <a:p>
              <a:endParaRPr lang="id-ID"/>
            </a:p>
          </p:txBody>
        </p:sp>
        <p:sp>
          <p:nvSpPr>
            <p:cNvPr id="26674" name="Freeform 49"/>
            <p:cNvSpPr>
              <a:spLocks/>
            </p:cNvSpPr>
            <p:nvPr/>
          </p:nvSpPr>
          <p:spPr bwMode="auto">
            <a:xfrm>
              <a:off x="3028" y="2676"/>
              <a:ext cx="11" cy="21"/>
            </a:xfrm>
            <a:custGeom>
              <a:avLst/>
              <a:gdLst>
                <a:gd name="T0" fmla="*/ 7 w 23"/>
                <a:gd name="T1" fmla="*/ 3 h 42"/>
                <a:gd name="T2" fmla="*/ 6 w 23"/>
                <a:gd name="T3" fmla="*/ 16 h 42"/>
                <a:gd name="T4" fmla="*/ 11 w 23"/>
                <a:gd name="T5" fmla="*/ 21 h 42"/>
                <a:gd name="T6" fmla="*/ 2 w 23"/>
                <a:gd name="T7" fmla="*/ 20 h 42"/>
                <a:gd name="T8" fmla="*/ 0 w 23"/>
                <a:gd name="T9" fmla="*/ 13 h 42"/>
                <a:gd name="T10" fmla="*/ 0 w 23"/>
                <a:gd name="T11" fmla="*/ 5 h 42"/>
                <a:gd name="T12" fmla="*/ 3 w 23"/>
                <a:gd name="T13" fmla="*/ 0 h 42"/>
                <a:gd name="T14" fmla="*/ 7 w 23"/>
                <a:gd name="T15" fmla="*/ 3 h 42"/>
                <a:gd name="T16" fmla="*/ 7 w 23"/>
                <a:gd name="T17" fmla="*/ 3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
                <a:gd name="T28" fmla="*/ 0 h 42"/>
                <a:gd name="T29" fmla="*/ 23 w 23"/>
                <a:gd name="T30" fmla="*/ 42 h 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 h="42">
                  <a:moveTo>
                    <a:pt x="14" y="6"/>
                  </a:moveTo>
                  <a:lnTo>
                    <a:pt x="12" y="32"/>
                  </a:lnTo>
                  <a:lnTo>
                    <a:pt x="23" y="42"/>
                  </a:lnTo>
                  <a:lnTo>
                    <a:pt x="4" y="40"/>
                  </a:lnTo>
                  <a:lnTo>
                    <a:pt x="0" y="27"/>
                  </a:lnTo>
                  <a:lnTo>
                    <a:pt x="0" y="10"/>
                  </a:lnTo>
                  <a:lnTo>
                    <a:pt x="6" y="0"/>
                  </a:lnTo>
                  <a:lnTo>
                    <a:pt x="14" y="6"/>
                  </a:lnTo>
                  <a:close/>
                </a:path>
              </a:pathLst>
            </a:custGeom>
            <a:solidFill>
              <a:srgbClr val="000000"/>
            </a:solidFill>
            <a:ln w="9525">
              <a:noFill/>
              <a:round/>
              <a:headEnd/>
              <a:tailEnd/>
            </a:ln>
          </p:spPr>
          <p:txBody>
            <a:bodyPr/>
            <a:lstStyle/>
            <a:p>
              <a:endParaRPr lang="id-ID"/>
            </a:p>
          </p:txBody>
        </p:sp>
        <p:sp>
          <p:nvSpPr>
            <p:cNvPr id="26675" name="Freeform 50"/>
            <p:cNvSpPr>
              <a:spLocks/>
            </p:cNvSpPr>
            <p:nvPr/>
          </p:nvSpPr>
          <p:spPr bwMode="auto">
            <a:xfrm>
              <a:off x="2958" y="2728"/>
              <a:ext cx="28" cy="16"/>
            </a:xfrm>
            <a:custGeom>
              <a:avLst/>
              <a:gdLst>
                <a:gd name="T0" fmla="*/ 4 w 55"/>
                <a:gd name="T1" fmla="*/ 4 h 32"/>
                <a:gd name="T2" fmla="*/ 6 w 55"/>
                <a:gd name="T3" fmla="*/ 10 h 32"/>
                <a:gd name="T4" fmla="*/ 9 w 55"/>
                <a:gd name="T5" fmla="*/ 14 h 32"/>
                <a:gd name="T6" fmla="*/ 15 w 55"/>
                <a:gd name="T7" fmla="*/ 12 h 32"/>
                <a:gd name="T8" fmla="*/ 23 w 55"/>
                <a:gd name="T9" fmla="*/ 9 h 32"/>
                <a:gd name="T10" fmla="*/ 28 w 55"/>
                <a:gd name="T11" fmla="*/ 4 h 32"/>
                <a:gd name="T12" fmla="*/ 23 w 55"/>
                <a:gd name="T13" fmla="*/ 11 h 32"/>
                <a:gd name="T14" fmla="*/ 12 w 55"/>
                <a:gd name="T15" fmla="*/ 16 h 32"/>
                <a:gd name="T16" fmla="*/ 6 w 55"/>
                <a:gd name="T17" fmla="*/ 16 h 32"/>
                <a:gd name="T18" fmla="*/ 0 w 55"/>
                <a:gd name="T19" fmla="*/ 12 h 32"/>
                <a:gd name="T20" fmla="*/ 0 w 55"/>
                <a:gd name="T21" fmla="*/ 6 h 32"/>
                <a:gd name="T22" fmla="*/ 3 w 55"/>
                <a:gd name="T23" fmla="*/ 0 h 32"/>
                <a:gd name="T24" fmla="*/ 4 w 55"/>
                <a:gd name="T25" fmla="*/ 4 h 32"/>
                <a:gd name="T26" fmla="*/ 4 w 55"/>
                <a:gd name="T27" fmla="*/ 4 h 3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5"/>
                <a:gd name="T43" fmla="*/ 0 h 32"/>
                <a:gd name="T44" fmla="*/ 55 w 55"/>
                <a:gd name="T45" fmla="*/ 32 h 3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5" h="32">
                  <a:moveTo>
                    <a:pt x="7" y="9"/>
                  </a:moveTo>
                  <a:lnTo>
                    <a:pt x="11" y="21"/>
                  </a:lnTo>
                  <a:lnTo>
                    <a:pt x="17" y="28"/>
                  </a:lnTo>
                  <a:lnTo>
                    <a:pt x="30" y="24"/>
                  </a:lnTo>
                  <a:lnTo>
                    <a:pt x="45" y="19"/>
                  </a:lnTo>
                  <a:lnTo>
                    <a:pt x="55" y="9"/>
                  </a:lnTo>
                  <a:lnTo>
                    <a:pt x="45" y="22"/>
                  </a:lnTo>
                  <a:lnTo>
                    <a:pt x="24" y="32"/>
                  </a:lnTo>
                  <a:lnTo>
                    <a:pt x="11" y="32"/>
                  </a:lnTo>
                  <a:lnTo>
                    <a:pt x="0" y="24"/>
                  </a:lnTo>
                  <a:lnTo>
                    <a:pt x="0" y="13"/>
                  </a:lnTo>
                  <a:lnTo>
                    <a:pt x="5" y="0"/>
                  </a:lnTo>
                  <a:lnTo>
                    <a:pt x="7" y="9"/>
                  </a:lnTo>
                  <a:close/>
                </a:path>
              </a:pathLst>
            </a:custGeom>
            <a:solidFill>
              <a:srgbClr val="000000"/>
            </a:solidFill>
            <a:ln w="9525">
              <a:noFill/>
              <a:round/>
              <a:headEnd/>
              <a:tailEnd/>
            </a:ln>
          </p:spPr>
          <p:txBody>
            <a:bodyPr/>
            <a:lstStyle/>
            <a:p>
              <a:endParaRPr lang="id-ID"/>
            </a:p>
          </p:txBody>
        </p:sp>
        <p:sp>
          <p:nvSpPr>
            <p:cNvPr id="26676" name="Freeform 51"/>
            <p:cNvSpPr>
              <a:spLocks/>
            </p:cNvSpPr>
            <p:nvPr/>
          </p:nvSpPr>
          <p:spPr bwMode="auto">
            <a:xfrm>
              <a:off x="2598" y="1889"/>
              <a:ext cx="215" cy="706"/>
            </a:xfrm>
            <a:custGeom>
              <a:avLst/>
              <a:gdLst>
                <a:gd name="T0" fmla="*/ 215 w 430"/>
                <a:gd name="T1" fmla="*/ 0 h 1413"/>
                <a:gd name="T2" fmla="*/ 215 w 430"/>
                <a:gd name="T3" fmla="*/ 58 h 1413"/>
                <a:gd name="T4" fmla="*/ 185 w 430"/>
                <a:gd name="T5" fmla="*/ 125 h 1413"/>
                <a:gd name="T6" fmla="*/ 129 w 430"/>
                <a:gd name="T7" fmla="*/ 241 h 1413"/>
                <a:gd name="T8" fmla="*/ 65 w 430"/>
                <a:gd name="T9" fmla="*/ 450 h 1413"/>
                <a:gd name="T10" fmla="*/ 55 w 430"/>
                <a:gd name="T11" fmla="*/ 504 h 1413"/>
                <a:gd name="T12" fmla="*/ 58 w 430"/>
                <a:gd name="T13" fmla="*/ 523 h 1413"/>
                <a:gd name="T14" fmla="*/ 62 w 430"/>
                <a:gd name="T15" fmla="*/ 543 h 1413"/>
                <a:gd name="T16" fmla="*/ 90 w 430"/>
                <a:gd name="T17" fmla="*/ 528 h 1413"/>
                <a:gd name="T18" fmla="*/ 65 w 430"/>
                <a:gd name="T19" fmla="*/ 561 h 1413"/>
                <a:gd name="T20" fmla="*/ 53 w 430"/>
                <a:gd name="T21" fmla="*/ 586 h 1413"/>
                <a:gd name="T22" fmla="*/ 3 w 430"/>
                <a:gd name="T23" fmla="*/ 706 h 1413"/>
                <a:gd name="T24" fmla="*/ 0 w 430"/>
                <a:gd name="T25" fmla="*/ 600 h 1413"/>
                <a:gd name="T26" fmla="*/ 6 w 430"/>
                <a:gd name="T27" fmla="*/ 563 h 1413"/>
                <a:gd name="T28" fmla="*/ 14 w 430"/>
                <a:gd name="T29" fmla="*/ 524 h 1413"/>
                <a:gd name="T30" fmla="*/ 48 w 430"/>
                <a:gd name="T31" fmla="*/ 430 h 1413"/>
                <a:gd name="T32" fmla="*/ 70 w 430"/>
                <a:gd name="T33" fmla="*/ 372 h 1413"/>
                <a:gd name="T34" fmla="*/ 85 w 430"/>
                <a:gd name="T35" fmla="*/ 311 h 1413"/>
                <a:gd name="T36" fmla="*/ 115 w 430"/>
                <a:gd name="T37" fmla="*/ 242 h 1413"/>
                <a:gd name="T38" fmla="*/ 145 w 430"/>
                <a:gd name="T39" fmla="*/ 163 h 1413"/>
                <a:gd name="T40" fmla="*/ 176 w 430"/>
                <a:gd name="T41" fmla="*/ 83 h 1413"/>
                <a:gd name="T42" fmla="*/ 208 w 430"/>
                <a:gd name="T43" fmla="*/ 28 h 1413"/>
                <a:gd name="T44" fmla="*/ 215 w 430"/>
                <a:gd name="T45" fmla="*/ 0 h 1413"/>
                <a:gd name="T46" fmla="*/ 215 w 430"/>
                <a:gd name="T47" fmla="*/ 0 h 141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430"/>
                <a:gd name="T73" fmla="*/ 0 h 1413"/>
                <a:gd name="T74" fmla="*/ 430 w 430"/>
                <a:gd name="T75" fmla="*/ 1413 h 1413"/>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430" h="1413">
                  <a:moveTo>
                    <a:pt x="430" y="0"/>
                  </a:moveTo>
                  <a:lnTo>
                    <a:pt x="430" y="116"/>
                  </a:lnTo>
                  <a:lnTo>
                    <a:pt x="369" y="251"/>
                  </a:lnTo>
                  <a:lnTo>
                    <a:pt x="257" y="483"/>
                  </a:lnTo>
                  <a:lnTo>
                    <a:pt x="130" y="901"/>
                  </a:lnTo>
                  <a:lnTo>
                    <a:pt x="111" y="1008"/>
                  </a:lnTo>
                  <a:lnTo>
                    <a:pt x="116" y="1046"/>
                  </a:lnTo>
                  <a:lnTo>
                    <a:pt x="124" y="1086"/>
                  </a:lnTo>
                  <a:lnTo>
                    <a:pt x="179" y="1057"/>
                  </a:lnTo>
                  <a:lnTo>
                    <a:pt x="130" y="1122"/>
                  </a:lnTo>
                  <a:lnTo>
                    <a:pt x="105" y="1173"/>
                  </a:lnTo>
                  <a:lnTo>
                    <a:pt x="6" y="1413"/>
                  </a:lnTo>
                  <a:lnTo>
                    <a:pt x="0" y="1200"/>
                  </a:lnTo>
                  <a:lnTo>
                    <a:pt x="12" y="1127"/>
                  </a:lnTo>
                  <a:lnTo>
                    <a:pt x="29" y="1049"/>
                  </a:lnTo>
                  <a:lnTo>
                    <a:pt x="95" y="861"/>
                  </a:lnTo>
                  <a:lnTo>
                    <a:pt x="139" y="745"/>
                  </a:lnTo>
                  <a:lnTo>
                    <a:pt x="170" y="622"/>
                  </a:lnTo>
                  <a:lnTo>
                    <a:pt x="230" y="485"/>
                  </a:lnTo>
                  <a:lnTo>
                    <a:pt x="289" y="327"/>
                  </a:lnTo>
                  <a:lnTo>
                    <a:pt x="352" y="167"/>
                  </a:lnTo>
                  <a:lnTo>
                    <a:pt x="415" y="57"/>
                  </a:lnTo>
                  <a:lnTo>
                    <a:pt x="430" y="0"/>
                  </a:lnTo>
                  <a:close/>
                </a:path>
              </a:pathLst>
            </a:custGeom>
            <a:solidFill>
              <a:srgbClr val="000000"/>
            </a:solidFill>
            <a:ln w="9525">
              <a:noFill/>
              <a:round/>
              <a:headEnd/>
              <a:tailEnd/>
            </a:ln>
          </p:spPr>
          <p:txBody>
            <a:bodyPr/>
            <a:lstStyle/>
            <a:p>
              <a:endParaRPr lang="id-ID"/>
            </a:p>
          </p:txBody>
        </p:sp>
        <p:sp>
          <p:nvSpPr>
            <p:cNvPr id="26677" name="Freeform 52"/>
            <p:cNvSpPr>
              <a:spLocks/>
            </p:cNvSpPr>
            <p:nvPr/>
          </p:nvSpPr>
          <p:spPr bwMode="auto">
            <a:xfrm>
              <a:off x="2774" y="1939"/>
              <a:ext cx="186" cy="95"/>
            </a:xfrm>
            <a:custGeom>
              <a:avLst/>
              <a:gdLst>
                <a:gd name="T0" fmla="*/ 16 w 373"/>
                <a:gd name="T1" fmla="*/ 84 h 188"/>
                <a:gd name="T2" fmla="*/ 33 w 373"/>
                <a:gd name="T3" fmla="*/ 63 h 188"/>
                <a:gd name="T4" fmla="*/ 59 w 373"/>
                <a:gd name="T5" fmla="*/ 17 h 188"/>
                <a:gd name="T6" fmla="*/ 94 w 373"/>
                <a:gd name="T7" fmla="*/ 0 h 188"/>
                <a:gd name="T8" fmla="*/ 119 w 373"/>
                <a:gd name="T9" fmla="*/ 0 h 188"/>
                <a:gd name="T10" fmla="*/ 130 w 373"/>
                <a:gd name="T11" fmla="*/ 24 h 188"/>
                <a:gd name="T12" fmla="*/ 142 w 373"/>
                <a:gd name="T13" fmla="*/ 41 h 188"/>
                <a:gd name="T14" fmla="*/ 158 w 373"/>
                <a:gd name="T15" fmla="*/ 59 h 188"/>
                <a:gd name="T16" fmla="*/ 186 w 373"/>
                <a:gd name="T17" fmla="*/ 84 h 188"/>
                <a:gd name="T18" fmla="*/ 154 w 373"/>
                <a:gd name="T19" fmla="*/ 66 h 188"/>
                <a:gd name="T20" fmla="*/ 128 w 373"/>
                <a:gd name="T21" fmla="*/ 38 h 188"/>
                <a:gd name="T22" fmla="*/ 108 w 373"/>
                <a:gd name="T23" fmla="*/ 11 h 188"/>
                <a:gd name="T24" fmla="*/ 86 w 373"/>
                <a:gd name="T25" fmla="*/ 14 h 188"/>
                <a:gd name="T26" fmla="*/ 62 w 373"/>
                <a:gd name="T27" fmla="*/ 28 h 188"/>
                <a:gd name="T28" fmla="*/ 46 w 373"/>
                <a:gd name="T29" fmla="*/ 57 h 188"/>
                <a:gd name="T30" fmla="*/ 30 w 373"/>
                <a:gd name="T31" fmla="*/ 79 h 188"/>
                <a:gd name="T32" fmla="*/ 13 w 373"/>
                <a:gd name="T33" fmla="*/ 95 h 188"/>
                <a:gd name="T34" fmla="*/ 0 w 373"/>
                <a:gd name="T35" fmla="*/ 75 h 188"/>
                <a:gd name="T36" fmla="*/ 16 w 373"/>
                <a:gd name="T37" fmla="*/ 84 h 188"/>
                <a:gd name="T38" fmla="*/ 16 w 373"/>
                <a:gd name="T39" fmla="*/ 84 h 1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73"/>
                <a:gd name="T61" fmla="*/ 0 h 188"/>
                <a:gd name="T62" fmla="*/ 373 w 373"/>
                <a:gd name="T63" fmla="*/ 188 h 18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73" h="188">
                  <a:moveTo>
                    <a:pt x="32" y="167"/>
                  </a:moveTo>
                  <a:lnTo>
                    <a:pt x="67" y="125"/>
                  </a:lnTo>
                  <a:lnTo>
                    <a:pt x="118" y="34"/>
                  </a:lnTo>
                  <a:lnTo>
                    <a:pt x="188" y="0"/>
                  </a:lnTo>
                  <a:lnTo>
                    <a:pt x="238" y="0"/>
                  </a:lnTo>
                  <a:lnTo>
                    <a:pt x="260" y="47"/>
                  </a:lnTo>
                  <a:lnTo>
                    <a:pt x="285" y="82"/>
                  </a:lnTo>
                  <a:lnTo>
                    <a:pt x="316" y="116"/>
                  </a:lnTo>
                  <a:lnTo>
                    <a:pt x="373" y="167"/>
                  </a:lnTo>
                  <a:lnTo>
                    <a:pt x="308" y="131"/>
                  </a:lnTo>
                  <a:lnTo>
                    <a:pt x="257" y="76"/>
                  </a:lnTo>
                  <a:lnTo>
                    <a:pt x="217" y="21"/>
                  </a:lnTo>
                  <a:lnTo>
                    <a:pt x="173" y="28"/>
                  </a:lnTo>
                  <a:lnTo>
                    <a:pt x="124" y="55"/>
                  </a:lnTo>
                  <a:lnTo>
                    <a:pt x="93" y="112"/>
                  </a:lnTo>
                  <a:lnTo>
                    <a:pt x="61" y="156"/>
                  </a:lnTo>
                  <a:lnTo>
                    <a:pt x="27" y="188"/>
                  </a:lnTo>
                  <a:lnTo>
                    <a:pt x="0" y="148"/>
                  </a:lnTo>
                  <a:lnTo>
                    <a:pt x="32" y="167"/>
                  </a:lnTo>
                  <a:close/>
                </a:path>
              </a:pathLst>
            </a:custGeom>
            <a:solidFill>
              <a:srgbClr val="000000"/>
            </a:solidFill>
            <a:ln w="9525">
              <a:noFill/>
              <a:round/>
              <a:headEnd/>
              <a:tailEnd/>
            </a:ln>
          </p:spPr>
          <p:txBody>
            <a:bodyPr/>
            <a:lstStyle/>
            <a:p>
              <a:endParaRPr lang="id-ID"/>
            </a:p>
          </p:txBody>
        </p:sp>
        <p:sp>
          <p:nvSpPr>
            <p:cNvPr id="26678" name="Freeform 53"/>
            <p:cNvSpPr>
              <a:spLocks/>
            </p:cNvSpPr>
            <p:nvPr/>
          </p:nvSpPr>
          <p:spPr bwMode="auto">
            <a:xfrm>
              <a:off x="2846" y="1970"/>
              <a:ext cx="78" cy="205"/>
            </a:xfrm>
            <a:custGeom>
              <a:avLst/>
              <a:gdLst>
                <a:gd name="T0" fmla="*/ 55 w 156"/>
                <a:gd name="T1" fmla="*/ 0 h 410"/>
                <a:gd name="T2" fmla="*/ 31 w 156"/>
                <a:gd name="T3" fmla="*/ 42 h 410"/>
                <a:gd name="T4" fmla="*/ 0 w 156"/>
                <a:gd name="T5" fmla="*/ 58 h 410"/>
                <a:gd name="T6" fmla="*/ 19 w 156"/>
                <a:gd name="T7" fmla="*/ 80 h 410"/>
                <a:gd name="T8" fmla="*/ 23 w 156"/>
                <a:gd name="T9" fmla="*/ 100 h 410"/>
                <a:gd name="T10" fmla="*/ 23 w 156"/>
                <a:gd name="T11" fmla="*/ 139 h 410"/>
                <a:gd name="T12" fmla="*/ 20 w 156"/>
                <a:gd name="T13" fmla="*/ 167 h 410"/>
                <a:gd name="T14" fmla="*/ 10 w 156"/>
                <a:gd name="T15" fmla="*/ 205 h 410"/>
                <a:gd name="T16" fmla="*/ 30 w 156"/>
                <a:gd name="T17" fmla="*/ 179 h 410"/>
                <a:gd name="T18" fmla="*/ 39 w 156"/>
                <a:gd name="T19" fmla="*/ 130 h 410"/>
                <a:gd name="T20" fmla="*/ 42 w 156"/>
                <a:gd name="T21" fmla="*/ 100 h 410"/>
                <a:gd name="T22" fmla="*/ 41 w 156"/>
                <a:gd name="T23" fmla="*/ 75 h 410"/>
                <a:gd name="T24" fmla="*/ 58 w 156"/>
                <a:gd name="T25" fmla="*/ 63 h 410"/>
                <a:gd name="T26" fmla="*/ 68 w 156"/>
                <a:gd name="T27" fmla="*/ 45 h 410"/>
                <a:gd name="T28" fmla="*/ 78 w 156"/>
                <a:gd name="T29" fmla="*/ 27 h 410"/>
                <a:gd name="T30" fmla="*/ 65 w 156"/>
                <a:gd name="T31" fmla="*/ 12 h 410"/>
                <a:gd name="T32" fmla="*/ 55 w 156"/>
                <a:gd name="T33" fmla="*/ 0 h 410"/>
                <a:gd name="T34" fmla="*/ 55 w 156"/>
                <a:gd name="T35" fmla="*/ 0 h 41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6"/>
                <a:gd name="T55" fmla="*/ 0 h 410"/>
                <a:gd name="T56" fmla="*/ 156 w 156"/>
                <a:gd name="T57" fmla="*/ 410 h 41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6" h="410">
                  <a:moveTo>
                    <a:pt x="111" y="0"/>
                  </a:moveTo>
                  <a:lnTo>
                    <a:pt x="63" y="83"/>
                  </a:lnTo>
                  <a:lnTo>
                    <a:pt x="0" y="116"/>
                  </a:lnTo>
                  <a:lnTo>
                    <a:pt x="38" y="159"/>
                  </a:lnTo>
                  <a:lnTo>
                    <a:pt x="46" y="199"/>
                  </a:lnTo>
                  <a:lnTo>
                    <a:pt x="46" y="277"/>
                  </a:lnTo>
                  <a:lnTo>
                    <a:pt x="40" y="334"/>
                  </a:lnTo>
                  <a:lnTo>
                    <a:pt x="21" y="410"/>
                  </a:lnTo>
                  <a:lnTo>
                    <a:pt x="61" y="357"/>
                  </a:lnTo>
                  <a:lnTo>
                    <a:pt x="78" y="260"/>
                  </a:lnTo>
                  <a:lnTo>
                    <a:pt x="84" y="199"/>
                  </a:lnTo>
                  <a:lnTo>
                    <a:pt x="82" y="150"/>
                  </a:lnTo>
                  <a:lnTo>
                    <a:pt x="116" y="127"/>
                  </a:lnTo>
                  <a:lnTo>
                    <a:pt x="135" y="89"/>
                  </a:lnTo>
                  <a:lnTo>
                    <a:pt x="156" y="55"/>
                  </a:lnTo>
                  <a:lnTo>
                    <a:pt x="130" y="23"/>
                  </a:lnTo>
                  <a:lnTo>
                    <a:pt x="111" y="0"/>
                  </a:lnTo>
                  <a:close/>
                </a:path>
              </a:pathLst>
            </a:custGeom>
            <a:solidFill>
              <a:srgbClr val="000000"/>
            </a:solidFill>
            <a:ln w="9525">
              <a:noFill/>
              <a:round/>
              <a:headEnd/>
              <a:tailEnd/>
            </a:ln>
          </p:spPr>
          <p:txBody>
            <a:bodyPr/>
            <a:lstStyle/>
            <a:p>
              <a:endParaRPr lang="id-ID"/>
            </a:p>
          </p:txBody>
        </p:sp>
        <p:sp>
          <p:nvSpPr>
            <p:cNvPr id="26679" name="Freeform 54"/>
            <p:cNvSpPr>
              <a:spLocks/>
            </p:cNvSpPr>
            <p:nvPr/>
          </p:nvSpPr>
          <p:spPr bwMode="auto">
            <a:xfrm>
              <a:off x="2668" y="2015"/>
              <a:ext cx="155" cy="288"/>
            </a:xfrm>
            <a:custGeom>
              <a:avLst/>
              <a:gdLst>
                <a:gd name="T0" fmla="*/ 152 w 312"/>
                <a:gd name="T1" fmla="*/ 0 h 576"/>
                <a:gd name="T2" fmla="*/ 155 w 312"/>
                <a:gd name="T3" fmla="*/ 17 h 576"/>
                <a:gd name="T4" fmla="*/ 145 w 312"/>
                <a:gd name="T5" fmla="*/ 33 h 576"/>
                <a:gd name="T6" fmla="*/ 137 w 312"/>
                <a:gd name="T7" fmla="*/ 49 h 576"/>
                <a:gd name="T8" fmla="*/ 111 w 312"/>
                <a:gd name="T9" fmla="*/ 111 h 576"/>
                <a:gd name="T10" fmla="*/ 89 w 312"/>
                <a:gd name="T11" fmla="*/ 144 h 576"/>
                <a:gd name="T12" fmla="*/ 51 w 312"/>
                <a:gd name="T13" fmla="*/ 192 h 576"/>
                <a:gd name="T14" fmla="*/ 0 w 312"/>
                <a:gd name="T15" fmla="*/ 288 h 576"/>
                <a:gd name="T16" fmla="*/ 8 w 312"/>
                <a:gd name="T17" fmla="*/ 255 h 576"/>
                <a:gd name="T18" fmla="*/ 53 w 312"/>
                <a:gd name="T19" fmla="*/ 179 h 576"/>
                <a:gd name="T20" fmla="*/ 83 w 312"/>
                <a:gd name="T21" fmla="*/ 138 h 576"/>
                <a:gd name="T22" fmla="*/ 106 w 312"/>
                <a:gd name="T23" fmla="*/ 102 h 576"/>
                <a:gd name="T24" fmla="*/ 128 w 312"/>
                <a:gd name="T25" fmla="*/ 55 h 576"/>
                <a:gd name="T26" fmla="*/ 137 w 312"/>
                <a:gd name="T27" fmla="*/ 29 h 576"/>
                <a:gd name="T28" fmla="*/ 148 w 312"/>
                <a:gd name="T29" fmla="*/ 13 h 576"/>
                <a:gd name="T30" fmla="*/ 152 w 312"/>
                <a:gd name="T31" fmla="*/ 0 h 576"/>
                <a:gd name="T32" fmla="*/ 152 w 312"/>
                <a:gd name="T33" fmla="*/ 0 h 57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12"/>
                <a:gd name="T52" fmla="*/ 0 h 576"/>
                <a:gd name="T53" fmla="*/ 312 w 312"/>
                <a:gd name="T54" fmla="*/ 576 h 57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12" h="576">
                  <a:moveTo>
                    <a:pt x="306" y="0"/>
                  </a:moveTo>
                  <a:lnTo>
                    <a:pt x="312" y="34"/>
                  </a:lnTo>
                  <a:lnTo>
                    <a:pt x="291" y="65"/>
                  </a:lnTo>
                  <a:lnTo>
                    <a:pt x="276" y="99"/>
                  </a:lnTo>
                  <a:lnTo>
                    <a:pt x="224" y="223"/>
                  </a:lnTo>
                  <a:lnTo>
                    <a:pt x="179" y="287"/>
                  </a:lnTo>
                  <a:lnTo>
                    <a:pt x="103" y="384"/>
                  </a:lnTo>
                  <a:lnTo>
                    <a:pt x="0" y="576"/>
                  </a:lnTo>
                  <a:lnTo>
                    <a:pt x="17" y="510"/>
                  </a:lnTo>
                  <a:lnTo>
                    <a:pt x="107" y="359"/>
                  </a:lnTo>
                  <a:lnTo>
                    <a:pt x="167" y="276"/>
                  </a:lnTo>
                  <a:lnTo>
                    <a:pt x="213" y="205"/>
                  </a:lnTo>
                  <a:lnTo>
                    <a:pt x="257" y="110"/>
                  </a:lnTo>
                  <a:lnTo>
                    <a:pt x="276" y="59"/>
                  </a:lnTo>
                  <a:lnTo>
                    <a:pt x="297" y="27"/>
                  </a:lnTo>
                  <a:lnTo>
                    <a:pt x="306" y="0"/>
                  </a:lnTo>
                  <a:close/>
                </a:path>
              </a:pathLst>
            </a:custGeom>
            <a:solidFill>
              <a:srgbClr val="000000"/>
            </a:solidFill>
            <a:ln w="9525">
              <a:noFill/>
              <a:round/>
              <a:headEnd/>
              <a:tailEnd/>
            </a:ln>
          </p:spPr>
          <p:txBody>
            <a:bodyPr/>
            <a:lstStyle/>
            <a:p>
              <a:endParaRPr lang="id-ID"/>
            </a:p>
          </p:txBody>
        </p:sp>
        <p:sp>
          <p:nvSpPr>
            <p:cNvPr id="26680" name="Freeform 55"/>
            <p:cNvSpPr>
              <a:spLocks/>
            </p:cNvSpPr>
            <p:nvPr/>
          </p:nvSpPr>
          <p:spPr bwMode="auto">
            <a:xfrm>
              <a:off x="2486" y="2031"/>
              <a:ext cx="156" cy="155"/>
            </a:xfrm>
            <a:custGeom>
              <a:avLst/>
              <a:gdLst>
                <a:gd name="T0" fmla="*/ 0 w 312"/>
                <a:gd name="T1" fmla="*/ 80 h 310"/>
                <a:gd name="T2" fmla="*/ 59 w 312"/>
                <a:gd name="T3" fmla="*/ 91 h 310"/>
                <a:gd name="T4" fmla="*/ 156 w 312"/>
                <a:gd name="T5" fmla="*/ 0 h 310"/>
                <a:gd name="T6" fmla="*/ 68 w 312"/>
                <a:gd name="T7" fmla="*/ 95 h 310"/>
                <a:gd name="T8" fmla="*/ 115 w 312"/>
                <a:gd name="T9" fmla="*/ 155 h 310"/>
                <a:gd name="T10" fmla="*/ 59 w 312"/>
                <a:gd name="T11" fmla="*/ 123 h 310"/>
                <a:gd name="T12" fmla="*/ 14 w 312"/>
                <a:gd name="T13" fmla="*/ 88 h 310"/>
                <a:gd name="T14" fmla="*/ 0 w 312"/>
                <a:gd name="T15" fmla="*/ 80 h 310"/>
                <a:gd name="T16" fmla="*/ 0 w 312"/>
                <a:gd name="T17" fmla="*/ 80 h 3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2"/>
                <a:gd name="T28" fmla="*/ 0 h 310"/>
                <a:gd name="T29" fmla="*/ 312 w 312"/>
                <a:gd name="T30" fmla="*/ 310 h 3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2" h="310">
                  <a:moveTo>
                    <a:pt x="0" y="160"/>
                  </a:moveTo>
                  <a:lnTo>
                    <a:pt x="118" y="183"/>
                  </a:lnTo>
                  <a:lnTo>
                    <a:pt x="312" y="0"/>
                  </a:lnTo>
                  <a:lnTo>
                    <a:pt x="135" y="191"/>
                  </a:lnTo>
                  <a:lnTo>
                    <a:pt x="230" y="310"/>
                  </a:lnTo>
                  <a:lnTo>
                    <a:pt x="118" y="246"/>
                  </a:lnTo>
                  <a:lnTo>
                    <a:pt x="29" y="177"/>
                  </a:lnTo>
                  <a:lnTo>
                    <a:pt x="0" y="160"/>
                  </a:lnTo>
                  <a:close/>
                </a:path>
              </a:pathLst>
            </a:custGeom>
            <a:solidFill>
              <a:srgbClr val="000000"/>
            </a:solidFill>
            <a:ln w="9525">
              <a:noFill/>
              <a:round/>
              <a:headEnd/>
              <a:tailEnd/>
            </a:ln>
          </p:spPr>
          <p:txBody>
            <a:bodyPr/>
            <a:lstStyle/>
            <a:p>
              <a:endParaRPr lang="id-ID"/>
            </a:p>
          </p:txBody>
        </p:sp>
        <p:sp>
          <p:nvSpPr>
            <p:cNvPr id="26681" name="Freeform 56"/>
            <p:cNvSpPr>
              <a:spLocks/>
            </p:cNvSpPr>
            <p:nvPr/>
          </p:nvSpPr>
          <p:spPr bwMode="auto">
            <a:xfrm>
              <a:off x="2396" y="2140"/>
              <a:ext cx="255" cy="630"/>
            </a:xfrm>
            <a:custGeom>
              <a:avLst/>
              <a:gdLst>
                <a:gd name="T0" fmla="*/ 71 w 511"/>
                <a:gd name="T1" fmla="*/ 0 h 1260"/>
                <a:gd name="T2" fmla="*/ 56 w 511"/>
                <a:gd name="T3" fmla="*/ 72 h 1260"/>
                <a:gd name="T4" fmla="*/ 50 w 511"/>
                <a:gd name="T5" fmla="*/ 145 h 1260"/>
                <a:gd name="T6" fmla="*/ 47 w 511"/>
                <a:gd name="T7" fmla="*/ 218 h 1260"/>
                <a:gd name="T8" fmla="*/ 54 w 511"/>
                <a:gd name="T9" fmla="*/ 317 h 1260"/>
                <a:gd name="T10" fmla="*/ 64 w 511"/>
                <a:gd name="T11" fmla="*/ 403 h 1260"/>
                <a:gd name="T12" fmla="*/ 84 w 511"/>
                <a:gd name="T13" fmla="*/ 519 h 1260"/>
                <a:gd name="T14" fmla="*/ 113 w 511"/>
                <a:gd name="T15" fmla="*/ 612 h 1260"/>
                <a:gd name="T16" fmla="*/ 143 w 511"/>
                <a:gd name="T17" fmla="*/ 617 h 1260"/>
                <a:gd name="T18" fmla="*/ 175 w 511"/>
                <a:gd name="T19" fmla="*/ 570 h 1260"/>
                <a:gd name="T20" fmla="*/ 177 w 511"/>
                <a:gd name="T21" fmla="*/ 617 h 1260"/>
                <a:gd name="T22" fmla="*/ 255 w 511"/>
                <a:gd name="T23" fmla="*/ 621 h 1260"/>
                <a:gd name="T24" fmla="*/ 173 w 511"/>
                <a:gd name="T25" fmla="*/ 630 h 1260"/>
                <a:gd name="T26" fmla="*/ 101 w 511"/>
                <a:gd name="T27" fmla="*/ 626 h 1260"/>
                <a:gd name="T28" fmla="*/ 0 w 511"/>
                <a:gd name="T29" fmla="*/ 600 h 1260"/>
                <a:gd name="T30" fmla="*/ 10 w 511"/>
                <a:gd name="T31" fmla="*/ 563 h 1260"/>
                <a:gd name="T32" fmla="*/ 32 w 511"/>
                <a:gd name="T33" fmla="*/ 565 h 1260"/>
                <a:gd name="T34" fmla="*/ 28 w 511"/>
                <a:gd name="T35" fmla="*/ 498 h 1260"/>
                <a:gd name="T36" fmla="*/ 52 w 511"/>
                <a:gd name="T37" fmla="*/ 467 h 1260"/>
                <a:gd name="T38" fmla="*/ 57 w 511"/>
                <a:gd name="T39" fmla="*/ 439 h 1260"/>
                <a:gd name="T40" fmla="*/ 57 w 511"/>
                <a:gd name="T41" fmla="*/ 413 h 1260"/>
                <a:gd name="T42" fmla="*/ 27 w 511"/>
                <a:gd name="T43" fmla="*/ 339 h 1260"/>
                <a:gd name="T44" fmla="*/ 27 w 511"/>
                <a:gd name="T45" fmla="*/ 277 h 1260"/>
                <a:gd name="T46" fmla="*/ 34 w 511"/>
                <a:gd name="T47" fmla="*/ 198 h 1260"/>
                <a:gd name="T48" fmla="*/ 28 w 511"/>
                <a:gd name="T49" fmla="*/ 132 h 1260"/>
                <a:gd name="T50" fmla="*/ 35 w 511"/>
                <a:gd name="T51" fmla="*/ 99 h 1260"/>
                <a:gd name="T52" fmla="*/ 49 w 511"/>
                <a:gd name="T53" fmla="*/ 49 h 1260"/>
                <a:gd name="T54" fmla="*/ 71 w 511"/>
                <a:gd name="T55" fmla="*/ 0 h 1260"/>
                <a:gd name="T56" fmla="*/ 71 w 511"/>
                <a:gd name="T57" fmla="*/ 0 h 126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11"/>
                <a:gd name="T88" fmla="*/ 0 h 1260"/>
                <a:gd name="T89" fmla="*/ 511 w 511"/>
                <a:gd name="T90" fmla="*/ 1260 h 126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11" h="1260">
                  <a:moveTo>
                    <a:pt x="142" y="0"/>
                  </a:moveTo>
                  <a:lnTo>
                    <a:pt x="112" y="143"/>
                  </a:lnTo>
                  <a:lnTo>
                    <a:pt x="100" y="289"/>
                  </a:lnTo>
                  <a:lnTo>
                    <a:pt x="95" y="437"/>
                  </a:lnTo>
                  <a:lnTo>
                    <a:pt x="108" y="635"/>
                  </a:lnTo>
                  <a:lnTo>
                    <a:pt x="129" y="806"/>
                  </a:lnTo>
                  <a:lnTo>
                    <a:pt x="169" y="1038"/>
                  </a:lnTo>
                  <a:lnTo>
                    <a:pt x="226" y="1224"/>
                  </a:lnTo>
                  <a:lnTo>
                    <a:pt x="287" y="1234"/>
                  </a:lnTo>
                  <a:lnTo>
                    <a:pt x="351" y="1139"/>
                  </a:lnTo>
                  <a:lnTo>
                    <a:pt x="355" y="1234"/>
                  </a:lnTo>
                  <a:lnTo>
                    <a:pt x="511" y="1241"/>
                  </a:lnTo>
                  <a:lnTo>
                    <a:pt x="347" y="1260"/>
                  </a:lnTo>
                  <a:lnTo>
                    <a:pt x="203" y="1251"/>
                  </a:lnTo>
                  <a:lnTo>
                    <a:pt x="0" y="1199"/>
                  </a:lnTo>
                  <a:lnTo>
                    <a:pt x="21" y="1125"/>
                  </a:lnTo>
                  <a:lnTo>
                    <a:pt x="64" y="1129"/>
                  </a:lnTo>
                  <a:lnTo>
                    <a:pt x="57" y="996"/>
                  </a:lnTo>
                  <a:lnTo>
                    <a:pt x="104" y="935"/>
                  </a:lnTo>
                  <a:lnTo>
                    <a:pt x="114" y="878"/>
                  </a:lnTo>
                  <a:lnTo>
                    <a:pt x="114" y="827"/>
                  </a:lnTo>
                  <a:lnTo>
                    <a:pt x="55" y="679"/>
                  </a:lnTo>
                  <a:lnTo>
                    <a:pt x="55" y="553"/>
                  </a:lnTo>
                  <a:lnTo>
                    <a:pt x="68" y="397"/>
                  </a:lnTo>
                  <a:lnTo>
                    <a:pt x="57" y="264"/>
                  </a:lnTo>
                  <a:lnTo>
                    <a:pt x="70" y="198"/>
                  </a:lnTo>
                  <a:lnTo>
                    <a:pt x="98" y="99"/>
                  </a:lnTo>
                  <a:lnTo>
                    <a:pt x="142" y="0"/>
                  </a:lnTo>
                  <a:close/>
                </a:path>
              </a:pathLst>
            </a:custGeom>
            <a:solidFill>
              <a:srgbClr val="000000"/>
            </a:solidFill>
            <a:ln w="9525">
              <a:noFill/>
              <a:round/>
              <a:headEnd/>
              <a:tailEnd/>
            </a:ln>
          </p:spPr>
          <p:txBody>
            <a:bodyPr/>
            <a:lstStyle/>
            <a:p>
              <a:endParaRPr lang="id-ID"/>
            </a:p>
          </p:txBody>
        </p:sp>
        <p:sp>
          <p:nvSpPr>
            <p:cNvPr id="26682" name="Freeform 57"/>
            <p:cNvSpPr>
              <a:spLocks/>
            </p:cNvSpPr>
            <p:nvPr/>
          </p:nvSpPr>
          <p:spPr bwMode="auto">
            <a:xfrm>
              <a:off x="2381" y="1864"/>
              <a:ext cx="421" cy="345"/>
            </a:xfrm>
            <a:custGeom>
              <a:avLst/>
              <a:gdLst>
                <a:gd name="T0" fmla="*/ 4 w 842"/>
                <a:gd name="T1" fmla="*/ 345 h 690"/>
                <a:gd name="T2" fmla="*/ 33 w 842"/>
                <a:gd name="T3" fmla="*/ 233 h 690"/>
                <a:gd name="T4" fmla="*/ 70 w 842"/>
                <a:gd name="T5" fmla="*/ 154 h 690"/>
                <a:gd name="T6" fmla="*/ 132 w 842"/>
                <a:gd name="T7" fmla="*/ 111 h 690"/>
                <a:gd name="T8" fmla="*/ 228 w 842"/>
                <a:gd name="T9" fmla="*/ 68 h 690"/>
                <a:gd name="T10" fmla="*/ 317 w 842"/>
                <a:gd name="T11" fmla="*/ 41 h 690"/>
                <a:gd name="T12" fmla="*/ 421 w 842"/>
                <a:gd name="T13" fmla="*/ 11 h 690"/>
                <a:gd name="T14" fmla="*/ 415 w 842"/>
                <a:gd name="T15" fmla="*/ 0 h 690"/>
                <a:gd name="T16" fmla="*/ 304 w 842"/>
                <a:gd name="T17" fmla="*/ 35 h 690"/>
                <a:gd name="T18" fmla="*/ 217 w 842"/>
                <a:gd name="T19" fmla="*/ 66 h 690"/>
                <a:gd name="T20" fmla="*/ 126 w 842"/>
                <a:gd name="T21" fmla="*/ 106 h 690"/>
                <a:gd name="T22" fmla="*/ 61 w 842"/>
                <a:gd name="T23" fmla="*/ 152 h 690"/>
                <a:gd name="T24" fmla="*/ 36 w 842"/>
                <a:gd name="T25" fmla="*/ 184 h 690"/>
                <a:gd name="T26" fmla="*/ 11 w 842"/>
                <a:gd name="T27" fmla="*/ 242 h 690"/>
                <a:gd name="T28" fmla="*/ 0 w 842"/>
                <a:gd name="T29" fmla="*/ 301 h 690"/>
                <a:gd name="T30" fmla="*/ 4 w 842"/>
                <a:gd name="T31" fmla="*/ 345 h 690"/>
                <a:gd name="T32" fmla="*/ 4 w 842"/>
                <a:gd name="T33" fmla="*/ 345 h 69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42"/>
                <a:gd name="T52" fmla="*/ 0 h 690"/>
                <a:gd name="T53" fmla="*/ 842 w 842"/>
                <a:gd name="T54" fmla="*/ 690 h 69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42" h="690">
                  <a:moveTo>
                    <a:pt x="8" y="690"/>
                  </a:moveTo>
                  <a:lnTo>
                    <a:pt x="65" y="467"/>
                  </a:lnTo>
                  <a:lnTo>
                    <a:pt x="139" y="308"/>
                  </a:lnTo>
                  <a:lnTo>
                    <a:pt x="264" y="222"/>
                  </a:lnTo>
                  <a:lnTo>
                    <a:pt x="456" y="135"/>
                  </a:lnTo>
                  <a:lnTo>
                    <a:pt x="633" y="82"/>
                  </a:lnTo>
                  <a:lnTo>
                    <a:pt x="842" y="23"/>
                  </a:lnTo>
                  <a:lnTo>
                    <a:pt x="829" y="0"/>
                  </a:lnTo>
                  <a:lnTo>
                    <a:pt x="608" y="70"/>
                  </a:lnTo>
                  <a:lnTo>
                    <a:pt x="434" y="131"/>
                  </a:lnTo>
                  <a:lnTo>
                    <a:pt x="253" y="213"/>
                  </a:lnTo>
                  <a:lnTo>
                    <a:pt x="122" y="304"/>
                  </a:lnTo>
                  <a:lnTo>
                    <a:pt x="71" y="369"/>
                  </a:lnTo>
                  <a:lnTo>
                    <a:pt x="21" y="485"/>
                  </a:lnTo>
                  <a:lnTo>
                    <a:pt x="0" y="602"/>
                  </a:lnTo>
                  <a:lnTo>
                    <a:pt x="8" y="690"/>
                  </a:lnTo>
                  <a:close/>
                </a:path>
              </a:pathLst>
            </a:custGeom>
            <a:solidFill>
              <a:srgbClr val="000000"/>
            </a:solidFill>
            <a:ln w="9525">
              <a:noFill/>
              <a:round/>
              <a:headEnd/>
              <a:tailEnd/>
            </a:ln>
          </p:spPr>
          <p:txBody>
            <a:bodyPr/>
            <a:lstStyle/>
            <a:p>
              <a:endParaRPr lang="id-ID"/>
            </a:p>
          </p:txBody>
        </p:sp>
        <p:sp>
          <p:nvSpPr>
            <p:cNvPr id="26683" name="Freeform 58"/>
            <p:cNvSpPr>
              <a:spLocks/>
            </p:cNvSpPr>
            <p:nvPr/>
          </p:nvSpPr>
          <p:spPr bwMode="auto">
            <a:xfrm>
              <a:off x="2188" y="2250"/>
              <a:ext cx="206" cy="490"/>
            </a:xfrm>
            <a:custGeom>
              <a:avLst/>
              <a:gdLst>
                <a:gd name="T0" fmla="*/ 197 w 413"/>
                <a:gd name="T1" fmla="*/ 9 h 978"/>
                <a:gd name="T2" fmla="*/ 189 w 413"/>
                <a:gd name="T3" fmla="*/ 119 h 978"/>
                <a:gd name="T4" fmla="*/ 186 w 413"/>
                <a:gd name="T5" fmla="*/ 197 h 978"/>
                <a:gd name="T6" fmla="*/ 186 w 413"/>
                <a:gd name="T7" fmla="*/ 267 h 978"/>
                <a:gd name="T8" fmla="*/ 189 w 413"/>
                <a:gd name="T9" fmla="*/ 345 h 978"/>
                <a:gd name="T10" fmla="*/ 206 w 413"/>
                <a:gd name="T11" fmla="*/ 490 h 978"/>
                <a:gd name="T12" fmla="*/ 88 w 413"/>
                <a:gd name="T13" fmla="*/ 466 h 978"/>
                <a:gd name="T14" fmla="*/ 44 w 413"/>
                <a:gd name="T15" fmla="*/ 457 h 978"/>
                <a:gd name="T16" fmla="*/ 88 w 413"/>
                <a:gd name="T17" fmla="*/ 444 h 978"/>
                <a:gd name="T18" fmla="*/ 59 w 413"/>
                <a:gd name="T19" fmla="*/ 418 h 978"/>
                <a:gd name="T20" fmla="*/ 15 w 413"/>
                <a:gd name="T21" fmla="*/ 403 h 978"/>
                <a:gd name="T22" fmla="*/ 41 w 413"/>
                <a:gd name="T23" fmla="*/ 386 h 978"/>
                <a:gd name="T24" fmla="*/ 47 w 413"/>
                <a:gd name="T25" fmla="*/ 368 h 978"/>
                <a:gd name="T26" fmla="*/ 78 w 413"/>
                <a:gd name="T27" fmla="*/ 392 h 978"/>
                <a:gd name="T28" fmla="*/ 100 w 413"/>
                <a:gd name="T29" fmla="*/ 405 h 978"/>
                <a:gd name="T30" fmla="*/ 113 w 413"/>
                <a:gd name="T31" fmla="*/ 405 h 978"/>
                <a:gd name="T32" fmla="*/ 117 w 413"/>
                <a:gd name="T33" fmla="*/ 394 h 978"/>
                <a:gd name="T34" fmla="*/ 88 w 413"/>
                <a:gd name="T35" fmla="*/ 370 h 978"/>
                <a:gd name="T36" fmla="*/ 58 w 413"/>
                <a:gd name="T37" fmla="*/ 341 h 978"/>
                <a:gd name="T38" fmla="*/ 37 w 413"/>
                <a:gd name="T39" fmla="*/ 310 h 978"/>
                <a:gd name="T40" fmla="*/ 30 w 413"/>
                <a:gd name="T41" fmla="*/ 280 h 978"/>
                <a:gd name="T42" fmla="*/ 30 w 413"/>
                <a:gd name="T43" fmla="*/ 258 h 978"/>
                <a:gd name="T44" fmla="*/ 17 w 413"/>
                <a:gd name="T45" fmla="*/ 280 h 978"/>
                <a:gd name="T46" fmla="*/ 0 w 413"/>
                <a:gd name="T47" fmla="*/ 338 h 978"/>
                <a:gd name="T48" fmla="*/ 12 w 413"/>
                <a:gd name="T49" fmla="*/ 269 h 978"/>
                <a:gd name="T50" fmla="*/ 32 w 413"/>
                <a:gd name="T51" fmla="*/ 225 h 978"/>
                <a:gd name="T52" fmla="*/ 63 w 413"/>
                <a:gd name="T53" fmla="*/ 190 h 978"/>
                <a:gd name="T54" fmla="*/ 108 w 413"/>
                <a:gd name="T55" fmla="*/ 164 h 978"/>
                <a:gd name="T56" fmla="*/ 74 w 413"/>
                <a:gd name="T57" fmla="*/ 188 h 978"/>
                <a:gd name="T58" fmla="*/ 66 w 413"/>
                <a:gd name="T59" fmla="*/ 208 h 978"/>
                <a:gd name="T60" fmla="*/ 71 w 413"/>
                <a:gd name="T61" fmla="*/ 248 h 978"/>
                <a:gd name="T62" fmla="*/ 82 w 413"/>
                <a:gd name="T63" fmla="*/ 288 h 978"/>
                <a:gd name="T64" fmla="*/ 104 w 413"/>
                <a:gd name="T65" fmla="*/ 326 h 978"/>
                <a:gd name="T66" fmla="*/ 128 w 413"/>
                <a:gd name="T67" fmla="*/ 349 h 978"/>
                <a:gd name="T68" fmla="*/ 161 w 413"/>
                <a:gd name="T69" fmla="*/ 366 h 978"/>
                <a:gd name="T70" fmla="*/ 151 w 413"/>
                <a:gd name="T71" fmla="*/ 336 h 978"/>
                <a:gd name="T72" fmla="*/ 152 w 413"/>
                <a:gd name="T73" fmla="*/ 299 h 978"/>
                <a:gd name="T74" fmla="*/ 151 w 413"/>
                <a:gd name="T75" fmla="*/ 271 h 978"/>
                <a:gd name="T76" fmla="*/ 143 w 413"/>
                <a:gd name="T77" fmla="*/ 244 h 978"/>
                <a:gd name="T78" fmla="*/ 125 w 413"/>
                <a:gd name="T79" fmla="*/ 169 h 978"/>
                <a:gd name="T80" fmla="*/ 122 w 413"/>
                <a:gd name="T81" fmla="*/ 143 h 978"/>
                <a:gd name="T82" fmla="*/ 128 w 413"/>
                <a:gd name="T83" fmla="*/ 108 h 978"/>
                <a:gd name="T84" fmla="*/ 134 w 413"/>
                <a:gd name="T85" fmla="*/ 125 h 978"/>
                <a:gd name="T86" fmla="*/ 143 w 413"/>
                <a:gd name="T87" fmla="*/ 144 h 978"/>
                <a:gd name="T88" fmla="*/ 161 w 413"/>
                <a:gd name="T89" fmla="*/ 161 h 978"/>
                <a:gd name="T90" fmla="*/ 174 w 413"/>
                <a:gd name="T91" fmla="*/ 168 h 978"/>
                <a:gd name="T92" fmla="*/ 156 w 413"/>
                <a:gd name="T93" fmla="*/ 124 h 978"/>
                <a:gd name="T94" fmla="*/ 156 w 413"/>
                <a:gd name="T95" fmla="*/ 71 h 978"/>
                <a:gd name="T96" fmla="*/ 135 w 413"/>
                <a:gd name="T97" fmla="*/ 85 h 978"/>
                <a:gd name="T98" fmla="*/ 164 w 413"/>
                <a:gd name="T99" fmla="*/ 46 h 978"/>
                <a:gd name="T100" fmla="*/ 180 w 413"/>
                <a:gd name="T101" fmla="*/ 0 h 978"/>
                <a:gd name="T102" fmla="*/ 174 w 413"/>
                <a:gd name="T103" fmla="*/ 54 h 978"/>
                <a:gd name="T104" fmla="*/ 180 w 413"/>
                <a:gd name="T105" fmla="*/ 106 h 978"/>
                <a:gd name="T106" fmla="*/ 197 w 413"/>
                <a:gd name="T107" fmla="*/ 9 h 978"/>
                <a:gd name="T108" fmla="*/ 197 w 413"/>
                <a:gd name="T109" fmla="*/ 9 h 97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13"/>
                <a:gd name="T166" fmla="*/ 0 h 978"/>
                <a:gd name="T167" fmla="*/ 413 w 413"/>
                <a:gd name="T168" fmla="*/ 978 h 978"/>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13" h="978">
                  <a:moveTo>
                    <a:pt x="394" y="17"/>
                  </a:moveTo>
                  <a:lnTo>
                    <a:pt x="379" y="237"/>
                  </a:lnTo>
                  <a:lnTo>
                    <a:pt x="373" y="393"/>
                  </a:lnTo>
                  <a:lnTo>
                    <a:pt x="373" y="532"/>
                  </a:lnTo>
                  <a:lnTo>
                    <a:pt x="379" y="688"/>
                  </a:lnTo>
                  <a:lnTo>
                    <a:pt x="413" y="978"/>
                  </a:lnTo>
                  <a:lnTo>
                    <a:pt x="177" y="931"/>
                  </a:lnTo>
                  <a:lnTo>
                    <a:pt x="88" y="912"/>
                  </a:lnTo>
                  <a:lnTo>
                    <a:pt x="177" y="887"/>
                  </a:lnTo>
                  <a:lnTo>
                    <a:pt x="118" y="834"/>
                  </a:lnTo>
                  <a:lnTo>
                    <a:pt x="31" y="804"/>
                  </a:lnTo>
                  <a:lnTo>
                    <a:pt x="82" y="771"/>
                  </a:lnTo>
                  <a:lnTo>
                    <a:pt x="95" y="735"/>
                  </a:lnTo>
                  <a:lnTo>
                    <a:pt x="156" y="783"/>
                  </a:lnTo>
                  <a:lnTo>
                    <a:pt x="200" y="809"/>
                  </a:lnTo>
                  <a:lnTo>
                    <a:pt x="227" y="809"/>
                  </a:lnTo>
                  <a:lnTo>
                    <a:pt x="234" y="786"/>
                  </a:lnTo>
                  <a:lnTo>
                    <a:pt x="177" y="739"/>
                  </a:lnTo>
                  <a:lnTo>
                    <a:pt x="116" y="680"/>
                  </a:lnTo>
                  <a:lnTo>
                    <a:pt x="74" y="619"/>
                  </a:lnTo>
                  <a:lnTo>
                    <a:pt x="61" y="558"/>
                  </a:lnTo>
                  <a:lnTo>
                    <a:pt x="61" y="515"/>
                  </a:lnTo>
                  <a:lnTo>
                    <a:pt x="35" y="558"/>
                  </a:lnTo>
                  <a:lnTo>
                    <a:pt x="0" y="674"/>
                  </a:lnTo>
                  <a:lnTo>
                    <a:pt x="25" y="537"/>
                  </a:lnTo>
                  <a:lnTo>
                    <a:pt x="65" y="450"/>
                  </a:lnTo>
                  <a:lnTo>
                    <a:pt x="126" y="380"/>
                  </a:lnTo>
                  <a:lnTo>
                    <a:pt x="217" y="328"/>
                  </a:lnTo>
                  <a:lnTo>
                    <a:pt x="149" y="376"/>
                  </a:lnTo>
                  <a:lnTo>
                    <a:pt x="132" y="416"/>
                  </a:lnTo>
                  <a:lnTo>
                    <a:pt x="143" y="494"/>
                  </a:lnTo>
                  <a:lnTo>
                    <a:pt x="164" y="575"/>
                  </a:lnTo>
                  <a:lnTo>
                    <a:pt x="208" y="650"/>
                  </a:lnTo>
                  <a:lnTo>
                    <a:pt x="257" y="697"/>
                  </a:lnTo>
                  <a:lnTo>
                    <a:pt x="322" y="731"/>
                  </a:lnTo>
                  <a:lnTo>
                    <a:pt x="303" y="671"/>
                  </a:lnTo>
                  <a:lnTo>
                    <a:pt x="304" y="596"/>
                  </a:lnTo>
                  <a:lnTo>
                    <a:pt x="303" y="541"/>
                  </a:lnTo>
                  <a:lnTo>
                    <a:pt x="287" y="488"/>
                  </a:lnTo>
                  <a:lnTo>
                    <a:pt x="251" y="338"/>
                  </a:lnTo>
                  <a:lnTo>
                    <a:pt x="244" y="285"/>
                  </a:lnTo>
                  <a:lnTo>
                    <a:pt x="257" y="216"/>
                  </a:lnTo>
                  <a:lnTo>
                    <a:pt x="268" y="250"/>
                  </a:lnTo>
                  <a:lnTo>
                    <a:pt x="287" y="288"/>
                  </a:lnTo>
                  <a:lnTo>
                    <a:pt x="322" y="321"/>
                  </a:lnTo>
                  <a:lnTo>
                    <a:pt x="348" y="336"/>
                  </a:lnTo>
                  <a:lnTo>
                    <a:pt x="312" y="247"/>
                  </a:lnTo>
                  <a:lnTo>
                    <a:pt x="312" y="142"/>
                  </a:lnTo>
                  <a:lnTo>
                    <a:pt x="270" y="169"/>
                  </a:lnTo>
                  <a:lnTo>
                    <a:pt x="329" y="91"/>
                  </a:lnTo>
                  <a:lnTo>
                    <a:pt x="361" y="0"/>
                  </a:lnTo>
                  <a:lnTo>
                    <a:pt x="348" y="108"/>
                  </a:lnTo>
                  <a:lnTo>
                    <a:pt x="361" y="211"/>
                  </a:lnTo>
                  <a:lnTo>
                    <a:pt x="394" y="17"/>
                  </a:lnTo>
                  <a:close/>
                </a:path>
              </a:pathLst>
            </a:custGeom>
            <a:solidFill>
              <a:srgbClr val="000000"/>
            </a:solidFill>
            <a:ln w="9525">
              <a:noFill/>
              <a:round/>
              <a:headEnd/>
              <a:tailEnd/>
            </a:ln>
          </p:spPr>
          <p:txBody>
            <a:bodyPr/>
            <a:lstStyle/>
            <a:p>
              <a:endParaRPr lang="id-ID"/>
            </a:p>
          </p:txBody>
        </p:sp>
        <p:sp>
          <p:nvSpPr>
            <p:cNvPr id="26684" name="Freeform 59"/>
            <p:cNvSpPr>
              <a:spLocks/>
            </p:cNvSpPr>
            <p:nvPr/>
          </p:nvSpPr>
          <p:spPr bwMode="auto">
            <a:xfrm>
              <a:off x="2067" y="2608"/>
              <a:ext cx="139" cy="395"/>
            </a:xfrm>
            <a:custGeom>
              <a:avLst/>
              <a:gdLst>
                <a:gd name="T0" fmla="*/ 114 w 277"/>
                <a:gd name="T1" fmla="*/ 0 h 791"/>
                <a:gd name="T2" fmla="*/ 97 w 277"/>
                <a:gd name="T3" fmla="*/ 50 h 791"/>
                <a:gd name="T4" fmla="*/ 42 w 277"/>
                <a:gd name="T5" fmla="*/ 75 h 791"/>
                <a:gd name="T6" fmla="*/ 34 w 277"/>
                <a:gd name="T7" fmla="*/ 88 h 791"/>
                <a:gd name="T8" fmla="*/ 32 w 277"/>
                <a:gd name="T9" fmla="*/ 149 h 791"/>
                <a:gd name="T10" fmla="*/ 20 w 277"/>
                <a:gd name="T11" fmla="*/ 197 h 791"/>
                <a:gd name="T12" fmla="*/ 23 w 277"/>
                <a:gd name="T13" fmla="*/ 214 h 791"/>
                <a:gd name="T14" fmla="*/ 0 w 277"/>
                <a:gd name="T15" fmla="*/ 251 h 791"/>
                <a:gd name="T16" fmla="*/ 0 w 277"/>
                <a:gd name="T17" fmla="*/ 300 h 791"/>
                <a:gd name="T18" fmla="*/ 17 w 277"/>
                <a:gd name="T19" fmla="*/ 328 h 791"/>
                <a:gd name="T20" fmla="*/ 30 w 277"/>
                <a:gd name="T21" fmla="*/ 369 h 791"/>
                <a:gd name="T22" fmla="*/ 51 w 277"/>
                <a:gd name="T23" fmla="*/ 395 h 791"/>
                <a:gd name="T24" fmla="*/ 34 w 277"/>
                <a:gd name="T25" fmla="*/ 367 h 791"/>
                <a:gd name="T26" fmla="*/ 18 w 277"/>
                <a:gd name="T27" fmla="*/ 319 h 791"/>
                <a:gd name="T28" fmla="*/ 30 w 277"/>
                <a:gd name="T29" fmla="*/ 277 h 791"/>
                <a:gd name="T30" fmla="*/ 58 w 277"/>
                <a:gd name="T31" fmla="*/ 242 h 791"/>
                <a:gd name="T32" fmla="*/ 23 w 277"/>
                <a:gd name="T33" fmla="*/ 277 h 791"/>
                <a:gd name="T34" fmla="*/ 14 w 277"/>
                <a:gd name="T35" fmla="*/ 311 h 791"/>
                <a:gd name="T36" fmla="*/ 5 w 277"/>
                <a:gd name="T37" fmla="*/ 294 h 791"/>
                <a:gd name="T38" fmla="*/ 6 w 277"/>
                <a:gd name="T39" fmla="*/ 248 h 791"/>
                <a:gd name="T40" fmla="*/ 39 w 277"/>
                <a:gd name="T41" fmla="*/ 203 h 791"/>
                <a:gd name="T42" fmla="*/ 69 w 277"/>
                <a:gd name="T43" fmla="*/ 168 h 791"/>
                <a:gd name="T44" fmla="*/ 43 w 277"/>
                <a:gd name="T45" fmla="*/ 186 h 791"/>
                <a:gd name="T46" fmla="*/ 35 w 277"/>
                <a:gd name="T47" fmla="*/ 186 h 791"/>
                <a:gd name="T48" fmla="*/ 34 w 277"/>
                <a:gd name="T49" fmla="*/ 158 h 791"/>
                <a:gd name="T50" fmla="*/ 53 w 277"/>
                <a:gd name="T51" fmla="*/ 133 h 791"/>
                <a:gd name="T52" fmla="*/ 110 w 277"/>
                <a:gd name="T53" fmla="*/ 103 h 791"/>
                <a:gd name="T54" fmla="*/ 139 w 277"/>
                <a:gd name="T55" fmla="*/ 96 h 791"/>
                <a:gd name="T56" fmla="*/ 111 w 277"/>
                <a:gd name="T57" fmla="*/ 99 h 791"/>
                <a:gd name="T58" fmla="*/ 45 w 277"/>
                <a:gd name="T59" fmla="*/ 127 h 791"/>
                <a:gd name="T60" fmla="*/ 42 w 277"/>
                <a:gd name="T61" fmla="*/ 99 h 791"/>
                <a:gd name="T62" fmla="*/ 53 w 277"/>
                <a:gd name="T63" fmla="*/ 78 h 791"/>
                <a:gd name="T64" fmla="*/ 121 w 277"/>
                <a:gd name="T65" fmla="*/ 48 h 791"/>
                <a:gd name="T66" fmla="*/ 112 w 277"/>
                <a:gd name="T67" fmla="*/ 41 h 791"/>
                <a:gd name="T68" fmla="*/ 114 w 277"/>
                <a:gd name="T69" fmla="*/ 0 h 791"/>
                <a:gd name="T70" fmla="*/ 114 w 277"/>
                <a:gd name="T71" fmla="*/ 0 h 79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77"/>
                <a:gd name="T109" fmla="*/ 0 h 791"/>
                <a:gd name="T110" fmla="*/ 277 w 277"/>
                <a:gd name="T111" fmla="*/ 791 h 791"/>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77" h="791">
                  <a:moveTo>
                    <a:pt x="228" y="0"/>
                  </a:moveTo>
                  <a:lnTo>
                    <a:pt x="194" y="101"/>
                  </a:lnTo>
                  <a:lnTo>
                    <a:pt x="84" y="150"/>
                  </a:lnTo>
                  <a:lnTo>
                    <a:pt x="67" y="177"/>
                  </a:lnTo>
                  <a:lnTo>
                    <a:pt x="63" y="299"/>
                  </a:lnTo>
                  <a:lnTo>
                    <a:pt x="40" y="394"/>
                  </a:lnTo>
                  <a:lnTo>
                    <a:pt x="46" y="428"/>
                  </a:lnTo>
                  <a:lnTo>
                    <a:pt x="0" y="502"/>
                  </a:lnTo>
                  <a:lnTo>
                    <a:pt x="0" y="601"/>
                  </a:lnTo>
                  <a:lnTo>
                    <a:pt x="34" y="656"/>
                  </a:lnTo>
                  <a:lnTo>
                    <a:pt x="59" y="738"/>
                  </a:lnTo>
                  <a:lnTo>
                    <a:pt x="101" y="791"/>
                  </a:lnTo>
                  <a:lnTo>
                    <a:pt x="67" y="734"/>
                  </a:lnTo>
                  <a:lnTo>
                    <a:pt x="36" y="639"/>
                  </a:lnTo>
                  <a:lnTo>
                    <a:pt x="59" y="555"/>
                  </a:lnTo>
                  <a:lnTo>
                    <a:pt x="116" y="485"/>
                  </a:lnTo>
                  <a:lnTo>
                    <a:pt x="46" y="555"/>
                  </a:lnTo>
                  <a:lnTo>
                    <a:pt x="27" y="622"/>
                  </a:lnTo>
                  <a:lnTo>
                    <a:pt x="10" y="588"/>
                  </a:lnTo>
                  <a:lnTo>
                    <a:pt x="11" y="496"/>
                  </a:lnTo>
                  <a:lnTo>
                    <a:pt x="78" y="407"/>
                  </a:lnTo>
                  <a:lnTo>
                    <a:pt x="137" y="337"/>
                  </a:lnTo>
                  <a:lnTo>
                    <a:pt x="86" y="373"/>
                  </a:lnTo>
                  <a:lnTo>
                    <a:pt x="70" y="373"/>
                  </a:lnTo>
                  <a:lnTo>
                    <a:pt x="67" y="316"/>
                  </a:lnTo>
                  <a:lnTo>
                    <a:pt x="106" y="266"/>
                  </a:lnTo>
                  <a:lnTo>
                    <a:pt x="219" y="206"/>
                  </a:lnTo>
                  <a:lnTo>
                    <a:pt x="277" y="192"/>
                  </a:lnTo>
                  <a:lnTo>
                    <a:pt x="222" y="198"/>
                  </a:lnTo>
                  <a:lnTo>
                    <a:pt x="89" y="255"/>
                  </a:lnTo>
                  <a:lnTo>
                    <a:pt x="84" y="198"/>
                  </a:lnTo>
                  <a:lnTo>
                    <a:pt x="106" y="156"/>
                  </a:lnTo>
                  <a:lnTo>
                    <a:pt x="241" y="97"/>
                  </a:lnTo>
                  <a:lnTo>
                    <a:pt x="224" y="82"/>
                  </a:lnTo>
                  <a:lnTo>
                    <a:pt x="228" y="0"/>
                  </a:lnTo>
                  <a:close/>
                </a:path>
              </a:pathLst>
            </a:custGeom>
            <a:solidFill>
              <a:srgbClr val="000000"/>
            </a:solidFill>
            <a:ln w="9525">
              <a:noFill/>
              <a:round/>
              <a:headEnd/>
              <a:tailEnd/>
            </a:ln>
          </p:spPr>
          <p:txBody>
            <a:bodyPr/>
            <a:lstStyle/>
            <a:p>
              <a:endParaRPr lang="id-ID"/>
            </a:p>
          </p:txBody>
        </p:sp>
        <p:sp>
          <p:nvSpPr>
            <p:cNvPr id="26685" name="Freeform 60"/>
            <p:cNvSpPr>
              <a:spLocks/>
            </p:cNvSpPr>
            <p:nvPr/>
          </p:nvSpPr>
          <p:spPr bwMode="auto">
            <a:xfrm>
              <a:off x="2162" y="2732"/>
              <a:ext cx="236" cy="318"/>
            </a:xfrm>
            <a:custGeom>
              <a:avLst/>
              <a:gdLst>
                <a:gd name="T0" fmla="*/ 154 w 471"/>
                <a:gd name="T1" fmla="*/ 202 h 635"/>
                <a:gd name="T2" fmla="*/ 121 w 471"/>
                <a:gd name="T3" fmla="*/ 219 h 635"/>
                <a:gd name="T4" fmla="*/ 16 w 471"/>
                <a:gd name="T5" fmla="*/ 250 h 635"/>
                <a:gd name="T6" fmla="*/ 0 w 471"/>
                <a:gd name="T7" fmla="*/ 248 h 635"/>
                <a:gd name="T8" fmla="*/ 16 w 471"/>
                <a:gd name="T9" fmla="*/ 258 h 635"/>
                <a:gd name="T10" fmla="*/ 15 w 471"/>
                <a:gd name="T11" fmla="*/ 269 h 635"/>
                <a:gd name="T12" fmla="*/ 4 w 471"/>
                <a:gd name="T13" fmla="*/ 284 h 635"/>
                <a:gd name="T14" fmla="*/ 15 w 471"/>
                <a:gd name="T15" fmla="*/ 287 h 635"/>
                <a:gd name="T16" fmla="*/ 23 w 471"/>
                <a:gd name="T17" fmla="*/ 298 h 635"/>
                <a:gd name="T18" fmla="*/ 26 w 471"/>
                <a:gd name="T19" fmla="*/ 318 h 635"/>
                <a:gd name="T20" fmla="*/ 50 w 471"/>
                <a:gd name="T21" fmla="*/ 318 h 635"/>
                <a:gd name="T22" fmla="*/ 73 w 471"/>
                <a:gd name="T23" fmla="*/ 309 h 635"/>
                <a:gd name="T24" fmla="*/ 99 w 471"/>
                <a:gd name="T25" fmla="*/ 292 h 635"/>
                <a:gd name="T26" fmla="*/ 128 w 471"/>
                <a:gd name="T27" fmla="*/ 266 h 635"/>
                <a:gd name="T28" fmla="*/ 156 w 471"/>
                <a:gd name="T29" fmla="*/ 226 h 635"/>
                <a:gd name="T30" fmla="*/ 171 w 471"/>
                <a:gd name="T31" fmla="*/ 246 h 635"/>
                <a:gd name="T32" fmla="*/ 185 w 471"/>
                <a:gd name="T33" fmla="*/ 257 h 635"/>
                <a:gd name="T34" fmla="*/ 174 w 471"/>
                <a:gd name="T35" fmla="*/ 236 h 635"/>
                <a:gd name="T36" fmla="*/ 168 w 471"/>
                <a:gd name="T37" fmla="*/ 208 h 635"/>
                <a:gd name="T38" fmla="*/ 171 w 471"/>
                <a:gd name="T39" fmla="*/ 170 h 635"/>
                <a:gd name="T40" fmla="*/ 172 w 471"/>
                <a:gd name="T41" fmla="*/ 132 h 635"/>
                <a:gd name="T42" fmla="*/ 176 w 471"/>
                <a:gd name="T43" fmla="*/ 98 h 635"/>
                <a:gd name="T44" fmla="*/ 187 w 471"/>
                <a:gd name="T45" fmla="*/ 79 h 635"/>
                <a:gd name="T46" fmla="*/ 212 w 471"/>
                <a:gd name="T47" fmla="*/ 45 h 635"/>
                <a:gd name="T48" fmla="*/ 236 w 471"/>
                <a:gd name="T49" fmla="*/ 20 h 635"/>
                <a:gd name="T50" fmla="*/ 209 w 471"/>
                <a:gd name="T51" fmla="*/ 43 h 635"/>
                <a:gd name="T52" fmla="*/ 177 w 471"/>
                <a:gd name="T53" fmla="*/ 83 h 635"/>
                <a:gd name="T54" fmla="*/ 165 w 471"/>
                <a:gd name="T55" fmla="*/ 122 h 635"/>
                <a:gd name="T56" fmla="*/ 162 w 471"/>
                <a:gd name="T57" fmla="*/ 164 h 635"/>
                <a:gd name="T58" fmla="*/ 126 w 471"/>
                <a:gd name="T59" fmla="*/ 134 h 635"/>
                <a:gd name="T60" fmla="*/ 121 w 471"/>
                <a:gd name="T61" fmla="*/ 114 h 635"/>
                <a:gd name="T62" fmla="*/ 132 w 471"/>
                <a:gd name="T63" fmla="*/ 91 h 635"/>
                <a:gd name="T64" fmla="*/ 138 w 471"/>
                <a:gd name="T65" fmla="*/ 68 h 635"/>
                <a:gd name="T66" fmla="*/ 153 w 471"/>
                <a:gd name="T67" fmla="*/ 46 h 635"/>
                <a:gd name="T68" fmla="*/ 165 w 471"/>
                <a:gd name="T69" fmla="*/ 24 h 635"/>
                <a:gd name="T70" fmla="*/ 178 w 471"/>
                <a:gd name="T71" fmla="*/ 17 h 635"/>
                <a:gd name="T72" fmla="*/ 195 w 471"/>
                <a:gd name="T73" fmla="*/ 11 h 635"/>
                <a:gd name="T74" fmla="*/ 225 w 471"/>
                <a:gd name="T75" fmla="*/ 5 h 635"/>
                <a:gd name="T76" fmla="*/ 200 w 471"/>
                <a:gd name="T77" fmla="*/ 0 h 635"/>
                <a:gd name="T78" fmla="*/ 170 w 471"/>
                <a:gd name="T79" fmla="*/ 5 h 635"/>
                <a:gd name="T80" fmla="*/ 136 w 471"/>
                <a:gd name="T81" fmla="*/ 26 h 635"/>
                <a:gd name="T82" fmla="*/ 116 w 471"/>
                <a:gd name="T83" fmla="*/ 44 h 635"/>
                <a:gd name="T84" fmla="*/ 118 w 471"/>
                <a:gd name="T85" fmla="*/ 64 h 635"/>
                <a:gd name="T86" fmla="*/ 119 w 471"/>
                <a:gd name="T87" fmla="*/ 79 h 635"/>
                <a:gd name="T88" fmla="*/ 116 w 471"/>
                <a:gd name="T89" fmla="*/ 95 h 635"/>
                <a:gd name="T90" fmla="*/ 112 w 471"/>
                <a:gd name="T91" fmla="*/ 110 h 635"/>
                <a:gd name="T92" fmla="*/ 97 w 471"/>
                <a:gd name="T93" fmla="*/ 125 h 635"/>
                <a:gd name="T94" fmla="*/ 99 w 471"/>
                <a:gd name="T95" fmla="*/ 142 h 635"/>
                <a:gd name="T96" fmla="*/ 109 w 471"/>
                <a:gd name="T97" fmla="*/ 156 h 635"/>
                <a:gd name="T98" fmla="*/ 123 w 471"/>
                <a:gd name="T99" fmla="*/ 170 h 635"/>
                <a:gd name="T100" fmla="*/ 140 w 471"/>
                <a:gd name="T101" fmla="*/ 180 h 635"/>
                <a:gd name="T102" fmla="*/ 152 w 471"/>
                <a:gd name="T103" fmla="*/ 187 h 635"/>
                <a:gd name="T104" fmla="*/ 136 w 471"/>
                <a:gd name="T105" fmla="*/ 190 h 635"/>
                <a:gd name="T106" fmla="*/ 111 w 471"/>
                <a:gd name="T107" fmla="*/ 183 h 635"/>
                <a:gd name="T108" fmla="*/ 91 w 471"/>
                <a:gd name="T109" fmla="*/ 172 h 635"/>
                <a:gd name="T110" fmla="*/ 120 w 471"/>
                <a:gd name="T111" fmla="*/ 191 h 635"/>
                <a:gd name="T112" fmla="*/ 132 w 471"/>
                <a:gd name="T113" fmla="*/ 198 h 635"/>
                <a:gd name="T114" fmla="*/ 154 w 471"/>
                <a:gd name="T115" fmla="*/ 202 h 635"/>
                <a:gd name="T116" fmla="*/ 154 w 471"/>
                <a:gd name="T117" fmla="*/ 202 h 635"/>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71"/>
                <a:gd name="T178" fmla="*/ 0 h 635"/>
                <a:gd name="T179" fmla="*/ 471 w 471"/>
                <a:gd name="T180" fmla="*/ 635 h 635"/>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71" h="635">
                  <a:moveTo>
                    <a:pt x="308" y="403"/>
                  </a:moveTo>
                  <a:lnTo>
                    <a:pt x="241" y="437"/>
                  </a:lnTo>
                  <a:lnTo>
                    <a:pt x="32" y="500"/>
                  </a:lnTo>
                  <a:lnTo>
                    <a:pt x="0" y="496"/>
                  </a:lnTo>
                  <a:lnTo>
                    <a:pt x="32" y="515"/>
                  </a:lnTo>
                  <a:lnTo>
                    <a:pt x="30" y="538"/>
                  </a:lnTo>
                  <a:lnTo>
                    <a:pt x="8" y="567"/>
                  </a:lnTo>
                  <a:lnTo>
                    <a:pt x="30" y="574"/>
                  </a:lnTo>
                  <a:lnTo>
                    <a:pt x="46" y="595"/>
                  </a:lnTo>
                  <a:lnTo>
                    <a:pt x="51" y="635"/>
                  </a:lnTo>
                  <a:lnTo>
                    <a:pt x="99" y="635"/>
                  </a:lnTo>
                  <a:lnTo>
                    <a:pt x="146" y="618"/>
                  </a:lnTo>
                  <a:lnTo>
                    <a:pt x="198" y="584"/>
                  </a:lnTo>
                  <a:lnTo>
                    <a:pt x="255" y="531"/>
                  </a:lnTo>
                  <a:lnTo>
                    <a:pt x="312" y="451"/>
                  </a:lnTo>
                  <a:lnTo>
                    <a:pt x="342" y="491"/>
                  </a:lnTo>
                  <a:lnTo>
                    <a:pt x="369" y="513"/>
                  </a:lnTo>
                  <a:lnTo>
                    <a:pt x="348" y="472"/>
                  </a:lnTo>
                  <a:lnTo>
                    <a:pt x="336" y="415"/>
                  </a:lnTo>
                  <a:lnTo>
                    <a:pt x="342" y="339"/>
                  </a:lnTo>
                  <a:lnTo>
                    <a:pt x="344" y="263"/>
                  </a:lnTo>
                  <a:lnTo>
                    <a:pt x="352" y="196"/>
                  </a:lnTo>
                  <a:lnTo>
                    <a:pt x="374" y="158"/>
                  </a:lnTo>
                  <a:lnTo>
                    <a:pt x="424" y="90"/>
                  </a:lnTo>
                  <a:lnTo>
                    <a:pt x="471" y="40"/>
                  </a:lnTo>
                  <a:lnTo>
                    <a:pt x="418" y="86"/>
                  </a:lnTo>
                  <a:lnTo>
                    <a:pt x="354" y="166"/>
                  </a:lnTo>
                  <a:lnTo>
                    <a:pt x="329" y="244"/>
                  </a:lnTo>
                  <a:lnTo>
                    <a:pt x="323" y="327"/>
                  </a:lnTo>
                  <a:lnTo>
                    <a:pt x="251" y="268"/>
                  </a:lnTo>
                  <a:lnTo>
                    <a:pt x="241" y="228"/>
                  </a:lnTo>
                  <a:lnTo>
                    <a:pt x="264" y="181"/>
                  </a:lnTo>
                  <a:lnTo>
                    <a:pt x="276" y="135"/>
                  </a:lnTo>
                  <a:lnTo>
                    <a:pt x="306" y="91"/>
                  </a:lnTo>
                  <a:lnTo>
                    <a:pt x="329" y="48"/>
                  </a:lnTo>
                  <a:lnTo>
                    <a:pt x="355" y="33"/>
                  </a:lnTo>
                  <a:lnTo>
                    <a:pt x="390" y="21"/>
                  </a:lnTo>
                  <a:lnTo>
                    <a:pt x="450" y="10"/>
                  </a:lnTo>
                  <a:lnTo>
                    <a:pt x="399" y="0"/>
                  </a:lnTo>
                  <a:lnTo>
                    <a:pt x="340" y="10"/>
                  </a:lnTo>
                  <a:lnTo>
                    <a:pt x="272" y="52"/>
                  </a:lnTo>
                  <a:lnTo>
                    <a:pt x="232" y="88"/>
                  </a:lnTo>
                  <a:lnTo>
                    <a:pt x="236" y="128"/>
                  </a:lnTo>
                  <a:lnTo>
                    <a:pt x="238" y="158"/>
                  </a:lnTo>
                  <a:lnTo>
                    <a:pt x="232" y="190"/>
                  </a:lnTo>
                  <a:lnTo>
                    <a:pt x="224" y="219"/>
                  </a:lnTo>
                  <a:lnTo>
                    <a:pt x="194" y="249"/>
                  </a:lnTo>
                  <a:lnTo>
                    <a:pt x="198" y="283"/>
                  </a:lnTo>
                  <a:lnTo>
                    <a:pt x="217" y="312"/>
                  </a:lnTo>
                  <a:lnTo>
                    <a:pt x="245" y="340"/>
                  </a:lnTo>
                  <a:lnTo>
                    <a:pt x="279" y="360"/>
                  </a:lnTo>
                  <a:lnTo>
                    <a:pt x="304" y="373"/>
                  </a:lnTo>
                  <a:lnTo>
                    <a:pt x="272" y="380"/>
                  </a:lnTo>
                  <a:lnTo>
                    <a:pt x="222" y="365"/>
                  </a:lnTo>
                  <a:lnTo>
                    <a:pt x="181" y="344"/>
                  </a:lnTo>
                  <a:lnTo>
                    <a:pt x="240" y="382"/>
                  </a:lnTo>
                  <a:lnTo>
                    <a:pt x="264" y="396"/>
                  </a:lnTo>
                  <a:lnTo>
                    <a:pt x="308" y="403"/>
                  </a:lnTo>
                  <a:close/>
                </a:path>
              </a:pathLst>
            </a:custGeom>
            <a:solidFill>
              <a:srgbClr val="000000"/>
            </a:solidFill>
            <a:ln w="9525">
              <a:noFill/>
              <a:round/>
              <a:headEnd/>
              <a:tailEnd/>
            </a:ln>
          </p:spPr>
          <p:txBody>
            <a:bodyPr/>
            <a:lstStyle/>
            <a:p>
              <a:endParaRPr lang="id-ID"/>
            </a:p>
          </p:txBody>
        </p:sp>
        <p:sp>
          <p:nvSpPr>
            <p:cNvPr id="26686" name="Freeform 61"/>
            <p:cNvSpPr>
              <a:spLocks/>
            </p:cNvSpPr>
            <p:nvPr/>
          </p:nvSpPr>
          <p:spPr bwMode="auto">
            <a:xfrm>
              <a:off x="2112" y="2769"/>
              <a:ext cx="297" cy="356"/>
            </a:xfrm>
            <a:custGeom>
              <a:avLst/>
              <a:gdLst>
                <a:gd name="T0" fmla="*/ 24 w 595"/>
                <a:gd name="T1" fmla="*/ 144 h 711"/>
                <a:gd name="T2" fmla="*/ 24 w 595"/>
                <a:gd name="T3" fmla="*/ 171 h 711"/>
                <a:gd name="T4" fmla="*/ 15 w 595"/>
                <a:gd name="T5" fmla="*/ 194 h 711"/>
                <a:gd name="T6" fmla="*/ 26 w 595"/>
                <a:gd name="T7" fmla="*/ 240 h 711"/>
                <a:gd name="T8" fmla="*/ 56 w 595"/>
                <a:gd name="T9" fmla="*/ 274 h 711"/>
                <a:gd name="T10" fmla="*/ 78 w 595"/>
                <a:gd name="T11" fmla="*/ 281 h 711"/>
                <a:gd name="T12" fmla="*/ 105 w 595"/>
                <a:gd name="T13" fmla="*/ 302 h 711"/>
                <a:gd name="T14" fmla="*/ 191 w 595"/>
                <a:gd name="T15" fmla="*/ 331 h 711"/>
                <a:gd name="T16" fmla="*/ 227 w 595"/>
                <a:gd name="T17" fmla="*/ 336 h 711"/>
                <a:gd name="T18" fmla="*/ 239 w 595"/>
                <a:gd name="T19" fmla="*/ 268 h 711"/>
                <a:gd name="T20" fmla="*/ 243 w 595"/>
                <a:gd name="T21" fmla="*/ 172 h 711"/>
                <a:gd name="T22" fmla="*/ 248 w 595"/>
                <a:gd name="T23" fmla="*/ 80 h 711"/>
                <a:gd name="T24" fmla="*/ 262 w 595"/>
                <a:gd name="T25" fmla="*/ 34 h 711"/>
                <a:gd name="T26" fmla="*/ 297 w 595"/>
                <a:gd name="T27" fmla="*/ 0 h 711"/>
                <a:gd name="T28" fmla="*/ 267 w 595"/>
                <a:gd name="T29" fmla="*/ 39 h 711"/>
                <a:gd name="T30" fmla="*/ 256 w 595"/>
                <a:gd name="T31" fmla="*/ 84 h 711"/>
                <a:gd name="T32" fmla="*/ 248 w 595"/>
                <a:gd name="T33" fmla="*/ 216 h 711"/>
                <a:gd name="T34" fmla="*/ 248 w 595"/>
                <a:gd name="T35" fmla="*/ 272 h 711"/>
                <a:gd name="T36" fmla="*/ 231 w 595"/>
                <a:gd name="T37" fmla="*/ 356 h 711"/>
                <a:gd name="T38" fmla="*/ 218 w 595"/>
                <a:gd name="T39" fmla="*/ 352 h 711"/>
                <a:gd name="T40" fmla="*/ 136 w 595"/>
                <a:gd name="T41" fmla="*/ 327 h 711"/>
                <a:gd name="T42" fmla="*/ 66 w 595"/>
                <a:gd name="T43" fmla="*/ 294 h 711"/>
                <a:gd name="T44" fmla="*/ 30 w 595"/>
                <a:gd name="T45" fmla="*/ 267 h 711"/>
                <a:gd name="T46" fmla="*/ 10 w 595"/>
                <a:gd name="T47" fmla="*/ 236 h 711"/>
                <a:gd name="T48" fmla="*/ 5 w 595"/>
                <a:gd name="T49" fmla="*/ 208 h 711"/>
                <a:gd name="T50" fmla="*/ 0 w 595"/>
                <a:gd name="T51" fmla="*/ 182 h 711"/>
                <a:gd name="T52" fmla="*/ 14 w 595"/>
                <a:gd name="T53" fmla="*/ 153 h 711"/>
                <a:gd name="T54" fmla="*/ 24 w 595"/>
                <a:gd name="T55" fmla="*/ 144 h 711"/>
                <a:gd name="T56" fmla="*/ 24 w 595"/>
                <a:gd name="T57" fmla="*/ 144 h 71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95"/>
                <a:gd name="T88" fmla="*/ 0 h 711"/>
                <a:gd name="T89" fmla="*/ 595 w 595"/>
                <a:gd name="T90" fmla="*/ 711 h 711"/>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95" h="711">
                  <a:moveTo>
                    <a:pt x="48" y="287"/>
                  </a:moveTo>
                  <a:lnTo>
                    <a:pt x="48" y="341"/>
                  </a:lnTo>
                  <a:lnTo>
                    <a:pt x="31" y="388"/>
                  </a:lnTo>
                  <a:lnTo>
                    <a:pt x="52" y="479"/>
                  </a:lnTo>
                  <a:lnTo>
                    <a:pt x="112" y="548"/>
                  </a:lnTo>
                  <a:lnTo>
                    <a:pt x="156" y="561"/>
                  </a:lnTo>
                  <a:lnTo>
                    <a:pt x="211" y="603"/>
                  </a:lnTo>
                  <a:lnTo>
                    <a:pt x="382" y="662"/>
                  </a:lnTo>
                  <a:lnTo>
                    <a:pt x="455" y="671"/>
                  </a:lnTo>
                  <a:lnTo>
                    <a:pt x="479" y="536"/>
                  </a:lnTo>
                  <a:lnTo>
                    <a:pt x="487" y="343"/>
                  </a:lnTo>
                  <a:lnTo>
                    <a:pt x="496" y="160"/>
                  </a:lnTo>
                  <a:lnTo>
                    <a:pt x="525" y="67"/>
                  </a:lnTo>
                  <a:lnTo>
                    <a:pt x="595" y="0"/>
                  </a:lnTo>
                  <a:lnTo>
                    <a:pt x="534" y="78"/>
                  </a:lnTo>
                  <a:lnTo>
                    <a:pt x="512" y="168"/>
                  </a:lnTo>
                  <a:lnTo>
                    <a:pt x="496" y="432"/>
                  </a:lnTo>
                  <a:lnTo>
                    <a:pt x="496" y="544"/>
                  </a:lnTo>
                  <a:lnTo>
                    <a:pt x="462" y="711"/>
                  </a:lnTo>
                  <a:lnTo>
                    <a:pt x="436" y="704"/>
                  </a:lnTo>
                  <a:lnTo>
                    <a:pt x="272" y="654"/>
                  </a:lnTo>
                  <a:lnTo>
                    <a:pt x="133" y="588"/>
                  </a:lnTo>
                  <a:lnTo>
                    <a:pt x="61" y="533"/>
                  </a:lnTo>
                  <a:lnTo>
                    <a:pt x="21" y="472"/>
                  </a:lnTo>
                  <a:lnTo>
                    <a:pt x="10" y="415"/>
                  </a:lnTo>
                  <a:lnTo>
                    <a:pt x="0" y="363"/>
                  </a:lnTo>
                  <a:lnTo>
                    <a:pt x="29" y="306"/>
                  </a:lnTo>
                  <a:lnTo>
                    <a:pt x="48" y="287"/>
                  </a:lnTo>
                  <a:close/>
                </a:path>
              </a:pathLst>
            </a:custGeom>
            <a:solidFill>
              <a:srgbClr val="000000"/>
            </a:solidFill>
            <a:ln w="9525">
              <a:noFill/>
              <a:round/>
              <a:headEnd/>
              <a:tailEnd/>
            </a:ln>
          </p:spPr>
          <p:txBody>
            <a:bodyPr/>
            <a:lstStyle/>
            <a:p>
              <a:endParaRPr lang="id-ID"/>
            </a:p>
          </p:txBody>
        </p:sp>
        <p:sp>
          <p:nvSpPr>
            <p:cNvPr id="26687" name="Freeform 62"/>
            <p:cNvSpPr>
              <a:spLocks/>
            </p:cNvSpPr>
            <p:nvPr/>
          </p:nvSpPr>
          <p:spPr bwMode="auto">
            <a:xfrm>
              <a:off x="2224" y="2728"/>
              <a:ext cx="100" cy="159"/>
            </a:xfrm>
            <a:custGeom>
              <a:avLst/>
              <a:gdLst>
                <a:gd name="T0" fmla="*/ 100 w 199"/>
                <a:gd name="T1" fmla="*/ 0 h 317"/>
                <a:gd name="T2" fmla="*/ 80 w 199"/>
                <a:gd name="T3" fmla="*/ 6 h 317"/>
                <a:gd name="T4" fmla="*/ 49 w 199"/>
                <a:gd name="T5" fmla="*/ 22 h 317"/>
                <a:gd name="T6" fmla="*/ 28 w 199"/>
                <a:gd name="T7" fmla="*/ 45 h 317"/>
                <a:gd name="T8" fmla="*/ 22 w 199"/>
                <a:gd name="T9" fmla="*/ 49 h 317"/>
                <a:gd name="T10" fmla="*/ 14 w 199"/>
                <a:gd name="T11" fmla="*/ 63 h 317"/>
                <a:gd name="T12" fmla="*/ 3 w 199"/>
                <a:gd name="T13" fmla="*/ 81 h 317"/>
                <a:gd name="T14" fmla="*/ 0 w 199"/>
                <a:gd name="T15" fmla="*/ 99 h 317"/>
                <a:gd name="T16" fmla="*/ 2 w 199"/>
                <a:gd name="T17" fmla="*/ 119 h 317"/>
                <a:gd name="T18" fmla="*/ 7 w 199"/>
                <a:gd name="T19" fmla="*/ 130 h 317"/>
                <a:gd name="T20" fmla="*/ 11 w 199"/>
                <a:gd name="T21" fmla="*/ 148 h 317"/>
                <a:gd name="T22" fmla="*/ 18 w 199"/>
                <a:gd name="T23" fmla="*/ 159 h 317"/>
                <a:gd name="T24" fmla="*/ 11 w 199"/>
                <a:gd name="T25" fmla="*/ 142 h 317"/>
                <a:gd name="T26" fmla="*/ 9 w 199"/>
                <a:gd name="T27" fmla="*/ 126 h 317"/>
                <a:gd name="T28" fmla="*/ 4 w 199"/>
                <a:gd name="T29" fmla="*/ 113 h 317"/>
                <a:gd name="T30" fmla="*/ 4 w 199"/>
                <a:gd name="T31" fmla="*/ 96 h 317"/>
                <a:gd name="T32" fmla="*/ 9 w 199"/>
                <a:gd name="T33" fmla="*/ 78 h 317"/>
                <a:gd name="T34" fmla="*/ 18 w 199"/>
                <a:gd name="T35" fmla="*/ 64 h 317"/>
                <a:gd name="T36" fmla="*/ 26 w 199"/>
                <a:gd name="T37" fmla="*/ 50 h 317"/>
                <a:gd name="T38" fmla="*/ 37 w 199"/>
                <a:gd name="T39" fmla="*/ 45 h 317"/>
                <a:gd name="T40" fmla="*/ 38 w 199"/>
                <a:gd name="T41" fmla="*/ 37 h 317"/>
                <a:gd name="T42" fmla="*/ 55 w 199"/>
                <a:gd name="T43" fmla="*/ 23 h 317"/>
                <a:gd name="T44" fmla="*/ 80 w 199"/>
                <a:gd name="T45" fmla="*/ 11 h 317"/>
                <a:gd name="T46" fmla="*/ 95 w 199"/>
                <a:gd name="T47" fmla="*/ 4 h 317"/>
                <a:gd name="T48" fmla="*/ 100 w 199"/>
                <a:gd name="T49" fmla="*/ 0 h 317"/>
                <a:gd name="T50" fmla="*/ 100 w 199"/>
                <a:gd name="T51" fmla="*/ 0 h 31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99"/>
                <a:gd name="T79" fmla="*/ 0 h 317"/>
                <a:gd name="T80" fmla="*/ 199 w 199"/>
                <a:gd name="T81" fmla="*/ 317 h 31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99" h="317">
                  <a:moveTo>
                    <a:pt x="199" y="0"/>
                  </a:moveTo>
                  <a:lnTo>
                    <a:pt x="159" y="11"/>
                  </a:lnTo>
                  <a:lnTo>
                    <a:pt x="97" y="43"/>
                  </a:lnTo>
                  <a:lnTo>
                    <a:pt x="55" y="89"/>
                  </a:lnTo>
                  <a:lnTo>
                    <a:pt x="43" y="98"/>
                  </a:lnTo>
                  <a:lnTo>
                    <a:pt x="28" y="125"/>
                  </a:lnTo>
                  <a:lnTo>
                    <a:pt x="5" y="161"/>
                  </a:lnTo>
                  <a:lnTo>
                    <a:pt x="0" y="197"/>
                  </a:lnTo>
                  <a:lnTo>
                    <a:pt x="3" y="237"/>
                  </a:lnTo>
                  <a:lnTo>
                    <a:pt x="13" y="260"/>
                  </a:lnTo>
                  <a:lnTo>
                    <a:pt x="22" y="296"/>
                  </a:lnTo>
                  <a:lnTo>
                    <a:pt x="36" y="317"/>
                  </a:lnTo>
                  <a:lnTo>
                    <a:pt x="22" y="283"/>
                  </a:lnTo>
                  <a:lnTo>
                    <a:pt x="17" y="251"/>
                  </a:lnTo>
                  <a:lnTo>
                    <a:pt x="7" y="226"/>
                  </a:lnTo>
                  <a:lnTo>
                    <a:pt x="7" y="192"/>
                  </a:lnTo>
                  <a:lnTo>
                    <a:pt x="17" y="156"/>
                  </a:lnTo>
                  <a:lnTo>
                    <a:pt x="36" y="127"/>
                  </a:lnTo>
                  <a:lnTo>
                    <a:pt x="51" y="100"/>
                  </a:lnTo>
                  <a:lnTo>
                    <a:pt x="74" y="89"/>
                  </a:lnTo>
                  <a:lnTo>
                    <a:pt x="76" y="74"/>
                  </a:lnTo>
                  <a:lnTo>
                    <a:pt x="110" y="45"/>
                  </a:lnTo>
                  <a:lnTo>
                    <a:pt x="159" y="21"/>
                  </a:lnTo>
                  <a:lnTo>
                    <a:pt x="190" y="7"/>
                  </a:lnTo>
                  <a:lnTo>
                    <a:pt x="199" y="0"/>
                  </a:lnTo>
                  <a:close/>
                </a:path>
              </a:pathLst>
            </a:custGeom>
            <a:solidFill>
              <a:srgbClr val="000000"/>
            </a:solidFill>
            <a:ln w="9525">
              <a:noFill/>
              <a:round/>
              <a:headEnd/>
              <a:tailEnd/>
            </a:ln>
          </p:spPr>
          <p:txBody>
            <a:bodyPr/>
            <a:lstStyle/>
            <a:p>
              <a:endParaRPr lang="id-ID"/>
            </a:p>
          </p:txBody>
        </p:sp>
        <p:sp>
          <p:nvSpPr>
            <p:cNvPr id="26688" name="Freeform 63"/>
            <p:cNvSpPr>
              <a:spLocks/>
            </p:cNvSpPr>
            <p:nvPr/>
          </p:nvSpPr>
          <p:spPr bwMode="auto">
            <a:xfrm>
              <a:off x="2237" y="2878"/>
              <a:ext cx="37" cy="4"/>
            </a:xfrm>
            <a:custGeom>
              <a:avLst/>
              <a:gdLst>
                <a:gd name="T0" fmla="*/ 0 w 74"/>
                <a:gd name="T1" fmla="*/ 0 h 10"/>
                <a:gd name="T2" fmla="*/ 31 w 74"/>
                <a:gd name="T3" fmla="*/ 0 h 10"/>
                <a:gd name="T4" fmla="*/ 37 w 74"/>
                <a:gd name="T5" fmla="*/ 4 h 10"/>
                <a:gd name="T6" fmla="*/ 2 w 74"/>
                <a:gd name="T7" fmla="*/ 4 h 10"/>
                <a:gd name="T8" fmla="*/ 0 w 74"/>
                <a:gd name="T9" fmla="*/ 0 h 10"/>
                <a:gd name="T10" fmla="*/ 0 w 74"/>
                <a:gd name="T11" fmla="*/ 0 h 10"/>
                <a:gd name="T12" fmla="*/ 0 60000 65536"/>
                <a:gd name="T13" fmla="*/ 0 60000 65536"/>
                <a:gd name="T14" fmla="*/ 0 60000 65536"/>
                <a:gd name="T15" fmla="*/ 0 60000 65536"/>
                <a:gd name="T16" fmla="*/ 0 60000 65536"/>
                <a:gd name="T17" fmla="*/ 0 60000 65536"/>
                <a:gd name="T18" fmla="*/ 0 w 74"/>
                <a:gd name="T19" fmla="*/ 0 h 10"/>
                <a:gd name="T20" fmla="*/ 74 w 74"/>
                <a:gd name="T21" fmla="*/ 10 h 10"/>
              </a:gdLst>
              <a:ahLst/>
              <a:cxnLst>
                <a:cxn ang="T12">
                  <a:pos x="T0" y="T1"/>
                </a:cxn>
                <a:cxn ang="T13">
                  <a:pos x="T2" y="T3"/>
                </a:cxn>
                <a:cxn ang="T14">
                  <a:pos x="T4" y="T5"/>
                </a:cxn>
                <a:cxn ang="T15">
                  <a:pos x="T6" y="T7"/>
                </a:cxn>
                <a:cxn ang="T16">
                  <a:pos x="T8" y="T9"/>
                </a:cxn>
                <a:cxn ang="T17">
                  <a:pos x="T10" y="T11"/>
                </a:cxn>
              </a:cxnLst>
              <a:rect l="T18" t="T19" r="T20" b="T21"/>
              <a:pathLst>
                <a:path w="74" h="10">
                  <a:moveTo>
                    <a:pt x="0" y="0"/>
                  </a:moveTo>
                  <a:lnTo>
                    <a:pt x="63" y="0"/>
                  </a:lnTo>
                  <a:lnTo>
                    <a:pt x="74" y="10"/>
                  </a:lnTo>
                  <a:lnTo>
                    <a:pt x="4" y="10"/>
                  </a:lnTo>
                  <a:lnTo>
                    <a:pt x="0" y="0"/>
                  </a:lnTo>
                  <a:close/>
                </a:path>
              </a:pathLst>
            </a:custGeom>
            <a:solidFill>
              <a:srgbClr val="000000"/>
            </a:solidFill>
            <a:ln w="9525">
              <a:noFill/>
              <a:round/>
              <a:headEnd/>
              <a:tailEnd/>
            </a:ln>
          </p:spPr>
          <p:txBody>
            <a:bodyPr/>
            <a:lstStyle/>
            <a:p>
              <a:endParaRPr lang="id-ID"/>
            </a:p>
          </p:txBody>
        </p:sp>
        <p:sp>
          <p:nvSpPr>
            <p:cNvPr id="26689" name="Freeform 64"/>
            <p:cNvSpPr>
              <a:spLocks/>
            </p:cNvSpPr>
            <p:nvPr/>
          </p:nvSpPr>
          <p:spPr bwMode="auto">
            <a:xfrm>
              <a:off x="2375" y="3054"/>
              <a:ext cx="145" cy="86"/>
            </a:xfrm>
            <a:custGeom>
              <a:avLst/>
              <a:gdLst>
                <a:gd name="T0" fmla="*/ 2 w 291"/>
                <a:gd name="T1" fmla="*/ 39 h 171"/>
                <a:gd name="T2" fmla="*/ 3 w 291"/>
                <a:gd name="T3" fmla="*/ 52 h 171"/>
                <a:gd name="T4" fmla="*/ 11 w 291"/>
                <a:gd name="T5" fmla="*/ 64 h 171"/>
                <a:gd name="T6" fmla="*/ 22 w 291"/>
                <a:gd name="T7" fmla="*/ 68 h 171"/>
                <a:gd name="T8" fmla="*/ 31 w 291"/>
                <a:gd name="T9" fmla="*/ 68 h 171"/>
                <a:gd name="T10" fmla="*/ 39 w 291"/>
                <a:gd name="T11" fmla="*/ 63 h 171"/>
                <a:gd name="T12" fmla="*/ 46 w 291"/>
                <a:gd name="T13" fmla="*/ 53 h 171"/>
                <a:gd name="T14" fmla="*/ 49 w 291"/>
                <a:gd name="T15" fmla="*/ 39 h 171"/>
                <a:gd name="T16" fmla="*/ 57 w 291"/>
                <a:gd name="T17" fmla="*/ 56 h 171"/>
                <a:gd name="T18" fmla="*/ 68 w 291"/>
                <a:gd name="T19" fmla="*/ 61 h 171"/>
                <a:gd name="T20" fmla="*/ 76 w 291"/>
                <a:gd name="T21" fmla="*/ 60 h 171"/>
                <a:gd name="T22" fmla="*/ 83 w 291"/>
                <a:gd name="T23" fmla="*/ 54 h 171"/>
                <a:gd name="T24" fmla="*/ 86 w 291"/>
                <a:gd name="T25" fmla="*/ 48 h 171"/>
                <a:gd name="T26" fmla="*/ 89 w 291"/>
                <a:gd name="T27" fmla="*/ 38 h 171"/>
                <a:gd name="T28" fmla="*/ 94 w 291"/>
                <a:gd name="T29" fmla="*/ 55 h 171"/>
                <a:gd name="T30" fmla="*/ 103 w 291"/>
                <a:gd name="T31" fmla="*/ 62 h 171"/>
                <a:gd name="T32" fmla="*/ 111 w 291"/>
                <a:gd name="T33" fmla="*/ 63 h 171"/>
                <a:gd name="T34" fmla="*/ 117 w 291"/>
                <a:gd name="T35" fmla="*/ 62 h 171"/>
                <a:gd name="T36" fmla="*/ 127 w 291"/>
                <a:gd name="T37" fmla="*/ 54 h 171"/>
                <a:gd name="T38" fmla="*/ 129 w 291"/>
                <a:gd name="T39" fmla="*/ 43 h 171"/>
                <a:gd name="T40" fmla="*/ 129 w 291"/>
                <a:gd name="T41" fmla="*/ 30 h 171"/>
                <a:gd name="T42" fmla="*/ 122 w 291"/>
                <a:gd name="T43" fmla="*/ 20 h 171"/>
                <a:gd name="T44" fmla="*/ 111 w 291"/>
                <a:gd name="T45" fmla="*/ 16 h 171"/>
                <a:gd name="T46" fmla="*/ 101 w 291"/>
                <a:gd name="T47" fmla="*/ 17 h 171"/>
                <a:gd name="T48" fmla="*/ 95 w 291"/>
                <a:gd name="T49" fmla="*/ 21 h 171"/>
                <a:gd name="T50" fmla="*/ 105 w 291"/>
                <a:gd name="T51" fmla="*/ 11 h 171"/>
                <a:gd name="T52" fmla="*/ 113 w 291"/>
                <a:gd name="T53" fmla="*/ 0 h 171"/>
                <a:gd name="T54" fmla="*/ 117 w 291"/>
                <a:gd name="T55" fmla="*/ 12 h 171"/>
                <a:gd name="T56" fmla="*/ 130 w 291"/>
                <a:gd name="T57" fmla="*/ 22 h 171"/>
                <a:gd name="T58" fmla="*/ 145 w 291"/>
                <a:gd name="T59" fmla="*/ 30 h 171"/>
                <a:gd name="T60" fmla="*/ 143 w 291"/>
                <a:gd name="T61" fmla="*/ 52 h 171"/>
                <a:gd name="T62" fmla="*/ 136 w 291"/>
                <a:gd name="T63" fmla="*/ 75 h 171"/>
                <a:gd name="T64" fmla="*/ 120 w 291"/>
                <a:gd name="T65" fmla="*/ 85 h 171"/>
                <a:gd name="T66" fmla="*/ 105 w 291"/>
                <a:gd name="T67" fmla="*/ 86 h 171"/>
                <a:gd name="T68" fmla="*/ 95 w 291"/>
                <a:gd name="T69" fmla="*/ 80 h 171"/>
                <a:gd name="T70" fmla="*/ 82 w 291"/>
                <a:gd name="T71" fmla="*/ 70 h 171"/>
                <a:gd name="T72" fmla="*/ 63 w 291"/>
                <a:gd name="T73" fmla="*/ 71 h 171"/>
                <a:gd name="T74" fmla="*/ 50 w 291"/>
                <a:gd name="T75" fmla="*/ 68 h 171"/>
                <a:gd name="T76" fmla="*/ 34 w 291"/>
                <a:gd name="T77" fmla="*/ 75 h 171"/>
                <a:gd name="T78" fmla="*/ 22 w 291"/>
                <a:gd name="T79" fmla="*/ 74 h 171"/>
                <a:gd name="T80" fmla="*/ 11 w 291"/>
                <a:gd name="T81" fmla="*/ 70 h 171"/>
                <a:gd name="T82" fmla="*/ 2 w 291"/>
                <a:gd name="T83" fmla="*/ 61 h 171"/>
                <a:gd name="T84" fmla="*/ 0 w 291"/>
                <a:gd name="T85" fmla="*/ 51 h 171"/>
                <a:gd name="T86" fmla="*/ 2 w 291"/>
                <a:gd name="T87" fmla="*/ 39 h 171"/>
                <a:gd name="T88" fmla="*/ 2 w 291"/>
                <a:gd name="T89" fmla="*/ 39 h 17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91"/>
                <a:gd name="T136" fmla="*/ 0 h 171"/>
                <a:gd name="T137" fmla="*/ 291 w 291"/>
                <a:gd name="T138" fmla="*/ 171 h 17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91" h="171">
                  <a:moveTo>
                    <a:pt x="5" y="78"/>
                  </a:moveTo>
                  <a:lnTo>
                    <a:pt x="7" y="104"/>
                  </a:lnTo>
                  <a:lnTo>
                    <a:pt x="23" y="127"/>
                  </a:lnTo>
                  <a:lnTo>
                    <a:pt x="44" y="135"/>
                  </a:lnTo>
                  <a:lnTo>
                    <a:pt x="63" y="135"/>
                  </a:lnTo>
                  <a:lnTo>
                    <a:pt x="78" y="125"/>
                  </a:lnTo>
                  <a:lnTo>
                    <a:pt x="93" y="106"/>
                  </a:lnTo>
                  <a:lnTo>
                    <a:pt x="99" y="78"/>
                  </a:lnTo>
                  <a:lnTo>
                    <a:pt x="114" y="112"/>
                  </a:lnTo>
                  <a:lnTo>
                    <a:pt x="137" y="121"/>
                  </a:lnTo>
                  <a:lnTo>
                    <a:pt x="152" y="119"/>
                  </a:lnTo>
                  <a:lnTo>
                    <a:pt x="167" y="108"/>
                  </a:lnTo>
                  <a:lnTo>
                    <a:pt x="173" y="95"/>
                  </a:lnTo>
                  <a:lnTo>
                    <a:pt x="178" y="76"/>
                  </a:lnTo>
                  <a:lnTo>
                    <a:pt x="188" y="110"/>
                  </a:lnTo>
                  <a:lnTo>
                    <a:pt x="207" y="123"/>
                  </a:lnTo>
                  <a:lnTo>
                    <a:pt x="222" y="125"/>
                  </a:lnTo>
                  <a:lnTo>
                    <a:pt x="235" y="123"/>
                  </a:lnTo>
                  <a:lnTo>
                    <a:pt x="254" y="108"/>
                  </a:lnTo>
                  <a:lnTo>
                    <a:pt x="258" y="85"/>
                  </a:lnTo>
                  <a:lnTo>
                    <a:pt x="258" y="59"/>
                  </a:lnTo>
                  <a:lnTo>
                    <a:pt x="245" y="40"/>
                  </a:lnTo>
                  <a:lnTo>
                    <a:pt x="222" y="32"/>
                  </a:lnTo>
                  <a:lnTo>
                    <a:pt x="203" y="34"/>
                  </a:lnTo>
                  <a:lnTo>
                    <a:pt x="190" y="41"/>
                  </a:lnTo>
                  <a:lnTo>
                    <a:pt x="211" y="21"/>
                  </a:lnTo>
                  <a:lnTo>
                    <a:pt x="226" y="0"/>
                  </a:lnTo>
                  <a:lnTo>
                    <a:pt x="235" y="24"/>
                  </a:lnTo>
                  <a:lnTo>
                    <a:pt x="260" y="43"/>
                  </a:lnTo>
                  <a:lnTo>
                    <a:pt x="291" y="59"/>
                  </a:lnTo>
                  <a:lnTo>
                    <a:pt x="287" y="104"/>
                  </a:lnTo>
                  <a:lnTo>
                    <a:pt x="272" y="150"/>
                  </a:lnTo>
                  <a:lnTo>
                    <a:pt x="241" y="169"/>
                  </a:lnTo>
                  <a:lnTo>
                    <a:pt x="211" y="171"/>
                  </a:lnTo>
                  <a:lnTo>
                    <a:pt x="190" y="159"/>
                  </a:lnTo>
                  <a:lnTo>
                    <a:pt x="165" y="140"/>
                  </a:lnTo>
                  <a:lnTo>
                    <a:pt x="127" y="142"/>
                  </a:lnTo>
                  <a:lnTo>
                    <a:pt x="101" y="135"/>
                  </a:lnTo>
                  <a:lnTo>
                    <a:pt x="68" y="150"/>
                  </a:lnTo>
                  <a:lnTo>
                    <a:pt x="44" y="148"/>
                  </a:lnTo>
                  <a:lnTo>
                    <a:pt x="23" y="140"/>
                  </a:lnTo>
                  <a:lnTo>
                    <a:pt x="5" y="121"/>
                  </a:lnTo>
                  <a:lnTo>
                    <a:pt x="0" y="102"/>
                  </a:lnTo>
                  <a:lnTo>
                    <a:pt x="5" y="78"/>
                  </a:lnTo>
                  <a:close/>
                </a:path>
              </a:pathLst>
            </a:custGeom>
            <a:solidFill>
              <a:srgbClr val="000000"/>
            </a:solidFill>
            <a:ln w="9525">
              <a:noFill/>
              <a:round/>
              <a:headEnd/>
              <a:tailEnd/>
            </a:ln>
          </p:spPr>
          <p:txBody>
            <a:bodyPr/>
            <a:lstStyle/>
            <a:p>
              <a:endParaRPr lang="id-ID"/>
            </a:p>
          </p:txBody>
        </p:sp>
        <p:sp>
          <p:nvSpPr>
            <p:cNvPr id="26690" name="Freeform 65"/>
            <p:cNvSpPr>
              <a:spLocks/>
            </p:cNvSpPr>
            <p:nvPr/>
          </p:nvSpPr>
          <p:spPr bwMode="auto">
            <a:xfrm>
              <a:off x="2390" y="3062"/>
              <a:ext cx="75" cy="24"/>
            </a:xfrm>
            <a:custGeom>
              <a:avLst/>
              <a:gdLst>
                <a:gd name="T0" fmla="*/ 0 w 150"/>
                <a:gd name="T1" fmla="*/ 13 h 47"/>
                <a:gd name="T2" fmla="*/ 9 w 150"/>
                <a:gd name="T3" fmla="*/ 12 h 47"/>
                <a:gd name="T4" fmla="*/ 19 w 150"/>
                <a:gd name="T5" fmla="*/ 13 h 47"/>
                <a:gd name="T6" fmla="*/ 29 w 150"/>
                <a:gd name="T7" fmla="*/ 20 h 47"/>
                <a:gd name="T8" fmla="*/ 35 w 150"/>
                <a:gd name="T9" fmla="*/ 24 h 47"/>
                <a:gd name="T10" fmla="*/ 40 w 150"/>
                <a:gd name="T11" fmla="*/ 12 h 47"/>
                <a:gd name="T12" fmla="*/ 48 w 150"/>
                <a:gd name="T13" fmla="*/ 4 h 47"/>
                <a:gd name="T14" fmla="*/ 62 w 150"/>
                <a:gd name="T15" fmla="*/ 3 h 47"/>
                <a:gd name="T16" fmla="*/ 75 w 150"/>
                <a:gd name="T17" fmla="*/ 13 h 47"/>
                <a:gd name="T18" fmla="*/ 66 w 150"/>
                <a:gd name="T19" fmla="*/ 2 h 47"/>
                <a:gd name="T20" fmla="*/ 57 w 150"/>
                <a:gd name="T21" fmla="*/ 0 h 47"/>
                <a:gd name="T22" fmla="*/ 48 w 150"/>
                <a:gd name="T23" fmla="*/ 1 h 47"/>
                <a:gd name="T24" fmla="*/ 40 w 150"/>
                <a:gd name="T25" fmla="*/ 5 h 47"/>
                <a:gd name="T26" fmla="*/ 29 w 150"/>
                <a:gd name="T27" fmla="*/ 13 h 47"/>
                <a:gd name="T28" fmla="*/ 19 w 150"/>
                <a:gd name="T29" fmla="*/ 8 h 47"/>
                <a:gd name="T30" fmla="*/ 9 w 150"/>
                <a:gd name="T31" fmla="*/ 9 h 47"/>
                <a:gd name="T32" fmla="*/ 0 w 150"/>
                <a:gd name="T33" fmla="*/ 13 h 47"/>
                <a:gd name="T34" fmla="*/ 0 w 150"/>
                <a:gd name="T35" fmla="*/ 13 h 4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0"/>
                <a:gd name="T55" fmla="*/ 0 h 47"/>
                <a:gd name="T56" fmla="*/ 150 w 150"/>
                <a:gd name="T57" fmla="*/ 47 h 4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0" h="47">
                  <a:moveTo>
                    <a:pt x="0" y="26"/>
                  </a:moveTo>
                  <a:lnTo>
                    <a:pt x="19" y="23"/>
                  </a:lnTo>
                  <a:lnTo>
                    <a:pt x="38" y="25"/>
                  </a:lnTo>
                  <a:lnTo>
                    <a:pt x="59" y="40"/>
                  </a:lnTo>
                  <a:lnTo>
                    <a:pt x="69" y="47"/>
                  </a:lnTo>
                  <a:lnTo>
                    <a:pt x="80" y="23"/>
                  </a:lnTo>
                  <a:lnTo>
                    <a:pt x="97" y="7"/>
                  </a:lnTo>
                  <a:lnTo>
                    <a:pt x="124" y="6"/>
                  </a:lnTo>
                  <a:lnTo>
                    <a:pt x="150" y="26"/>
                  </a:lnTo>
                  <a:lnTo>
                    <a:pt x="131" y="4"/>
                  </a:lnTo>
                  <a:lnTo>
                    <a:pt x="114" y="0"/>
                  </a:lnTo>
                  <a:lnTo>
                    <a:pt x="97" y="2"/>
                  </a:lnTo>
                  <a:lnTo>
                    <a:pt x="80" y="9"/>
                  </a:lnTo>
                  <a:lnTo>
                    <a:pt x="59" y="26"/>
                  </a:lnTo>
                  <a:lnTo>
                    <a:pt x="38" y="15"/>
                  </a:lnTo>
                  <a:lnTo>
                    <a:pt x="19" y="17"/>
                  </a:lnTo>
                  <a:lnTo>
                    <a:pt x="0" y="26"/>
                  </a:lnTo>
                  <a:close/>
                </a:path>
              </a:pathLst>
            </a:custGeom>
            <a:solidFill>
              <a:srgbClr val="000000"/>
            </a:solidFill>
            <a:ln w="9525">
              <a:noFill/>
              <a:round/>
              <a:headEnd/>
              <a:tailEnd/>
            </a:ln>
          </p:spPr>
          <p:txBody>
            <a:bodyPr/>
            <a:lstStyle/>
            <a:p>
              <a:endParaRPr lang="id-ID"/>
            </a:p>
          </p:txBody>
        </p:sp>
        <p:sp>
          <p:nvSpPr>
            <p:cNvPr id="26691" name="Freeform 66"/>
            <p:cNvSpPr>
              <a:spLocks/>
            </p:cNvSpPr>
            <p:nvPr/>
          </p:nvSpPr>
          <p:spPr bwMode="auto">
            <a:xfrm>
              <a:off x="2382" y="3080"/>
              <a:ext cx="30" cy="37"/>
            </a:xfrm>
            <a:custGeom>
              <a:avLst/>
              <a:gdLst>
                <a:gd name="T0" fmla="*/ 19 w 59"/>
                <a:gd name="T1" fmla="*/ 0 h 74"/>
                <a:gd name="T2" fmla="*/ 8 w 59"/>
                <a:gd name="T3" fmla="*/ 0 h 74"/>
                <a:gd name="T4" fmla="*/ 0 w 59"/>
                <a:gd name="T5" fmla="*/ 13 h 74"/>
                <a:gd name="T6" fmla="*/ 2 w 59"/>
                <a:gd name="T7" fmla="*/ 26 h 74"/>
                <a:gd name="T8" fmla="*/ 10 w 59"/>
                <a:gd name="T9" fmla="*/ 36 h 74"/>
                <a:gd name="T10" fmla="*/ 22 w 59"/>
                <a:gd name="T11" fmla="*/ 37 h 74"/>
                <a:gd name="T12" fmla="*/ 30 w 59"/>
                <a:gd name="T13" fmla="*/ 30 h 74"/>
                <a:gd name="T14" fmla="*/ 20 w 59"/>
                <a:gd name="T15" fmla="*/ 34 h 74"/>
                <a:gd name="T16" fmla="*/ 12 w 59"/>
                <a:gd name="T17" fmla="*/ 30 h 74"/>
                <a:gd name="T18" fmla="*/ 6 w 59"/>
                <a:gd name="T19" fmla="*/ 22 h 74"/>
                <a:gd name="T20" fmla="*/ 6 w 59"/>
                <a:gd name="T21" fmla="*/ 11 h 74"/>
                <a:gd name="T22" fmla="*/ 12 w 59"/>
                <a:gd name="T23" fmla="*/ 5 h 74"/>
                <a:gd name="T24" fmla="*/ 19 w 59"/>
                <a:gd name="T25" fmla="*/ 0 h 74"/>
                <a:gd name="T26" fmla="*/ 19 w 59"/>
                <a:gd name="T27" fmla="*/ 0 h 7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9"/>
                <a:gd name="T43" fmla="*/ 0 h 74"/>
                <a:gd name="T44" fmla="*/ 59 w 59"/>
                <a:gd name="T45" fmla="*/ 74 h 7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9" h="74">
                  <a:moveTo>
                    <a:pt x="38" y="0"/>
                  </a:moveTo>
                  <a:lnTo>
                    <a:pt x="15" y="0"/>
                  </a:lnTo>
                  <a:lnTo>
                    <a:pt x="0" y="27"/>
                  </a:lnTo>
                  <a:lnTo>
                    <a:pt x="4" y="53"/>
                  </a:lnTo>
                  <a:lnTo>
                    <a:pt x="19" y="72"/>
                  </a:lnTo>
                  <a:lnTo>
                    <a:pt x="44" y="74"/>
                  </a:lnTo>
                  <a:lnTo>
                    <a:pt x="59" y="61"/>
                  </a:lnTo>
                  <a:lnTo>
                    <a:pt x="40" y="68"/>
                  </a:lnTo>
                  <a:lnTo>
                    <a:pt x="23" y="61"/>
                  </a:lnTo>
                  <a:lnTo>
                    <a:pt x="11" y="44"/>
                  </a:lnTo>
                  <a:lnTo>
                    <a:pt x="11" y="23"/>
                  </a:lnTo>
                  <a:lnTo>
                    <a:pt x="23" y="9"/>
                  </a:lnTo>
                  <a:lnTo>
                    <a:pt x="38" y="0"/>
                  </a:lnTo>
                  <a:close/>
                </a:path>
              </a:pathLst>
            </a:custGeom>
            <a:solidFill>
              <a:srgbClr val="000000"/>
            </a:solidFill>
            <a:ln w="9525">
              <a:noFill/>
              <a:round/>
              <a:headEnd/>
              <a:tailEnd/>
            </a:ln>
          </p:spPr>
          <p:txBody>
            <a:bodyPr/>
            <a:lstStyle/>
            <a:p>
              <a:endParaRPr lang="id-ID"/>
            </a:p>
          </p:txBody>
        </p:sp>
        <p:sp>
          <p:nvSpPr>
            <p:cNvPr id="26692" name="Freeform 67"/>
            <p:cNvSpPr>
              <a:spLocks/>
            </p:cNvSpPr>
            <p:nvPr/>
          </p:nvSpPr>
          <p:spPr bwMode="auto">
            <a:xfrm>
              <a:off x="2430" y="3071"/>
              <a:ext cx="19" cy="36"/>
            </a:xfrm>
            <a:custGeom>
              <a:avLst/>
              <a:gdLst>
                <a:gd name="T0" fmla="*/ 19 w 38"/>
                <a:gd name="T1" fmla="*/ 0 h 70"/>
                <a:gd name="T2" fmla="*/ 7 w 38"/>
                <a:gd name="T3" fmla="*/ 0 h 70"/>
                <a:gd name="T4" fmla="*/ 0 w 38"/>
                <a:gd name="T5" fmla="*/ 10 h 70"/>
                <a:gd name="T6" fmla="*/ 0 w 38"/>
                <a:gd name="T7" fmla="*/ 25 h 70"/>
                <a:gd name="T8" fmla="*/ 5 w 38"/>
                <a:gd name="T9" fmla="*/ 36 h 70"/>
                <a:gd name="T10" fmla="*/ 16 w 38"/>
                <a:gd name="T11" fmla="*/ 36 h 70"/>
                <a:gd name="T12" fmla="*/ 9 w 38"/>
                <a:gd name="T13" fmla="*/ 32 h 70"/>
                <a:gd name="T14" fmla="*/ 5 w 38"/>
                <a:gd name="T15" fmla="*/ 23 h 70"/>
                <a:gd name="T16" fmla="*/ 4 w 38"/>
                <a:gd name="T17" fmla="*/ 11 h 70"/>
                <a:gd name="T18" fmla="*/ 12 w 38"/>
                <a:gd name="T19" fmla="*/ 3 h 70"/>
                <a:gd name="T20" fmla="*/ 19 w 38"/>
                <a:gd name="T21" fmla="*/ 0 h 70"/>
                <a:gd name="T22" fmla="*/ 19 w 38"/>
                <a:gd name="T23" fmla="*/ 0 h 7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8"/>
                <a:gd name="T37" fmla="*/ 0 h 70"/>
                <a:gd name="T38" fmla="*/ 38 w 38"/>
                <a:gd name="T39" fmla="*/ 70 h 7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8" h="70">
                  <a:moveTo>
                    <a:pt x="38" y="0"/>
                  </a:moveTo>
                  <a:lnTo>
                    <a:pt x="15" y="0"/>
                  </a:lnTo>
                  <a:lnTo>
                    <a:pt x="0" y="19"/>
                  </a:lnTo>
                  <a:lnTo>
                    <a:pt x="0" y="49"/>
                  </a:lnTo>
                  <a:lnTo>
                    <a:pt x="11" y="70"/>
                  </a:lnTo>
                  <a:lnTo>
                    <a:pt x="32" y="70"/>
                  </a:lnTo>
                  <a:lnTo>
                    <a:pt x="17" y="63"/>
                  </a:lnTo>
                  <a:lnTo>
                    <a:pt x="10" y="44"/>
                  </a:lnTo>
                  <a:lnTo>
                    <a:pt x="8" y="21"/>
                  </a:lnTo>
                  <a:lnTo>
                    <a:pt x="25" y="6"/>
                  </a:lnTo>
                  <a:lnTo>
                    <a:pt x="38" y="0"/>
                  </a:lnTo>
                  <a:close/>
                </a:path>
              </a:pathLst>
            </a:custGeom>
            <a:solidFill>
              <a:srgbClr val="000000"/>
            </a:solidFill>
            <a:ln w="9525">
              <a:noFill/>
              <a:round/>
              <a:headEnd/>
              <a:tailEnd/>
            </a:ln>
          </p:spPr>
          <p:txBody>
            <a:bodyPr/>
            <a:lstStyle/>
            <a:p>
              <a:endParaRPr lang="id-ID"/>
            </a:p>
          </p:txBody>
        </p:sp>
        <p:sp>
          <p:nvSpPr>
            <p:cNvPr id="26693" name="Freeform 68"/>
            <p:cNvSpPr>
              <a:spLocks/>
            </p:cNvSpPr>
            <p:nvPr/>
          </p:nvSpPr>
          <p:spPr bwMode="auto">
            <a:xfrm>
              <a:off x="2469" y="3077"/>
              <a:ext cx="13" cy="33"/>
            </a:xfrm>
            <a:custGeom>
              <a:avLst/>
              <a:gdLst>
                <a:gd name="T0" fmla="*/ 13 w 27"/>
                <a:gd name="T1" fmla="*/ 0 h 67"/>
                <a:gd name="T2" fmla="*/ 4 w 27"/>
                <a:gd name="T3" fmla="*/ 4 h 67"/>
                <a:gd name="T4" fmla="*/ 0 w 27"/>
                <a:gd name="T5" fmla="*/ 15 h 67"/>
                <a:gd name="T6" fmla="*/ 4 w 27"/>
                <a:gd name="T7" fmla="*/ 29 h 67"/>
                <a:gd name="T8" fmla="*/ 11 w 27"/>
                <a:gd name="T9" fmla="*/ 33 h 67"/>
                <a:gd name="T10" fmla="*/ 7 w 27"/>
                <a:gd name="T11" fmla="*/ 24 h 67"/>
                <a:gd name="T12" fmla="*/ 5 w 27"/>
                <a:gd name="T13" fmla="*/ 12 h 67"/>
                <a:gd name="T14" fmla="*/ 10 w 27"/>
                <a:gd name="T15" fmla="*/ 4 h 67"/>
                <a:gd name="T16" fmla="*/ 13 w 27"/>
                <a:gd name="T17" fmla="*/ 0 h 67"/>
                <a:gd name="T18" fmla="*/ 13 w 27"/>
                <a:gd name="T19" fmla="*/ 0 h 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7"/>
                <a:gd name="T31" fmla="*/ 0 h 67"/>
                <a:gd name="T32" fmla="*/ 27 w 27"/>
                <a:gd name="T33" fmla="*/ 67 h 6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7" h="67">
                  <a:moveTo>
                    <a:pt x="27" y="0"/>
                  </a:moveTo>
                  <a:lnTo>
                    <a:pt x="8" y="8"/>
                  </a:lnTo>
                  <a:lnTo>
                    <a:pt x="0" y="31"/>
                  </a:lnTo>
                  <a:lnTo>
                    <a:pt x="8" y="59"/>
                  </a:lnTo>
                  <a:lnTo>
                    <a:pt x="23" y="67"/>
                  </a:lnTo>
                  <a:lnTo>
                    <a:pt x="15" y="48"/>
                  </a:lnTo>
                  <a:lnTo>
                    <a:pt x="11" y="25"/>
                  </a:lnTo>
                  <a:lnTo>
                    <a:pt x="21" y="8"/>
                  </a:lnTo>
                  <a:lnTo>
                    <a:pt x="27" y="0"/>
                  </a:lnTo>
                  <a:close/>
                </a:path>
              </a:pathLst>
            </a:custGeom>
            <a:solidFill>
              <a:srgbClr val="000000"/>
            </a:solidFill>
            <a:ln w="9525">
              <a:noFill/>
              <a:round/>
              <a:headEnd/>
              <a:tailEnd/>
            </a:ln>
          </p:spPr>
          <p:txBody>
            <a:bodyPr/>
            <a:lstStyle/>
            <a:p>
              <a:endParaRPr lang="id-ID"/>
            </a:p>
          </p:txBody>
        </p:sp>
        <p:sp>
          <p:nvSpPr>
            <p:cNvPr id="26694" name="Freeform 69"/>
            <p:cNvSpPr>
              <a:spLocks/>
            </p:cNvSpPr>
            <p:nvPr/>
          </p:nvSpPr>
          <p:spPr bwMode="auto">
            <a:xfrm>
              <a:off x="2400" y="3147"/>
              <a:ext cx="77" cy="41"/>
            </a:xfrm>
            <a:custGeom>
              <a:avLst/>
              <a:gdLst>
                <a:gd name="T0" fmla="*/ 6 w 154"/>
                <a:gd name="T1" fmla="*/ 11 h 82"/>
                <a:gd name="T2" fmla="*/ 10 w 154"/>
                <a:gd name="T3" fmla="*/ 6 h 82"/>
                <a:gd name="T4" fmla="*/ 15 w 154"/>
                <a:gd name="T5" fmla="*/ 7 h 82"/>
                <a:gd name="T6" fmla="*/ 26 w 154"/>
                <a:gd name="T7" fmla="*/ 16 h 82"/>
                <a:gd name="T8" fmla="*/ 25 w 154"/>
                <a:gd name="T9" fmla="*/ 10 h 82"/>
                <a:gd name="T10" fmla="*/ 31 w 154"/>
                <a:gd name="T11" fmla="*/ 7 h 82"/>
                <a:gd name="T12" fmla="*/ 42 w 154"/>
                <a:gd name="T13" fmla="*/ 13 h 82"/>
                <a:gd name="T14" fmla="*/ 48 w 154"/>
                <a:gd name="T15" fmla="*/ 23 h 82"/>
                <a:gd name="T16" fmla="*/ 48 w 154"/>
                <a:gd name="T17" fmla="*/ 13 h 82"/>
                <a:gd name="T18" fmla="*/ 54 w 154"/>
                <a:gd name="T19" fmla="*/ 12 h 82"/>
                <a:gd name="T20" fmla="*/ 62 w 154"/>
                <a:gd name="T21" fmla="*/ 18 h 82"/>
                <a:gd name="T22" fmla="*/ 73 w 154"/>
                <a:gd name="T23" fmla="*/ 31 h 82"/>
                <a:gd name="T24" fmla="*/ 77 w 154"/>
                <a:gd name="T25" fmla="*/ 41 h 82"/>
                <a:gd name="T26" fmla="*/ 74 w 154"/>
                <a:gd name="T27" fmla="*/ 24 h 82"/>
                <a:gd name="T28" fmla="*/ 63 w 154"/>
                <a:gd name="T29" fmla="*/ 10 h 82"/>
                <a:gd name="T30" fmla="*/ 51 w 154"/>
                <a:gd name="T31" fmla="*/ 4 h 82"/>
                <a:gd name="T32" fmla="*/ 41 w 154"/>
                <a:gd name="T33" fmla="*/ 5 h 82"/>
                <a:gd name="T34" fmla="*/ 26 w 154"/>
                <a:gd name="T35" fmla="*/ 0 h 82"/>
                <a:gd name="T36" fmla="*/ 17 w 154"/>
                <a:gd name="T37" fmla="*/ 1 h 82"/>
                <a:gd name="T38" fmla="*/ 6 w 154"/>
                <a:gd name="T39" fmla="*/ 1 h 82"/>
                <a:gd name="T40" fmla="*/ 0 w 154"/>
                <a:gd name="T41" fmla="*/ 7 h 82"/>
                <a:gd name="T42" fmla="*/ 6 w 154"/>
                <a:gd name="T43" fmla="*/ 11 h 82"/>
                <a:gd name="T44" fmla="*/ 6 w 154"/>
                <a:gd name="T45" fmla="*/ 11 h 8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4"/>
                <a:gd name="T70" fmla="*/ 0 h 82"/>
                <a:gd name="T71" fmla="*/ 154 w 154"/>
                <a:gd name="T72" fmla="*/ 82 h 8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4" h="82">
                  <a:moveTo>
                    <a:pt x="12" y="23"/>
                  </a:moveTo>
                  <a:lnTo>
                    <a:pt x="19" y="13"/>
                  </a:lnTo>
                  <a:lnTo>
                    <a:pt x="31" y="15"/>
                  </a:lnTo>
                  <a:lnTo>
                    <a:pt x="52" y="32"/>
                  </a:lnTo>
                  <a:lnTo>
                    <a:pt x="50" y="19"/>
                  </a:lnTo>
                  <a:lnTo>
                    <a:pt x="63" y="15"/>
                  </a:lnTo>
                  <a:lnTo>
                    <a:pt x="84" y="27"/>
                  </a:lnTo>
                  <a:lnTo>
                    <a:pt x="97" y="47"/>
                  </a:lnTo>
                  <a:lnTo>
                    <a:pt x="97" y="27"/>
                  </a:lnTo>
                  <a:lnTo>
                    <a:pt x="109" y="25"/>
                  </a:lnTo>
                  <a:lnTo>
                    <a:pt x="124" y="36"/>
                  </a:lnTo>
                  <a:lnTo>
                    <a:pt x="145" y="63"/>
                  </a:lnTo>
                  <a:lnTo>
                    <a:pt x="154" y="82"/>
                  </a:lnTo>
                  <a:lnTo>
                    <a:pt x="147" y="49"/>
                  </a:lnTo>
                  <a:lnTo>
                    <a:pt x="126" y="19"/>
                  </a:lnTo>
                  <a:lnTo>
                    <a:pt x="103" y="8"/>
                  </a:lnTo>
                  <a:lnTo>
                    <a:pt x="82" y="9"/>
                  </a:lnTo>
                  <a:lnTo>
                    <a:pt x="52" y="0"/>
                  </a:lnTo>
                  <a:lnTo>
                    <a:pt x="33" y="2"/>
                  </a:lnTo>
                  <a:lnTo>
                    <a:pt x="12" y="2"/>
                  </a:lnTo>
                  <a:lnTo>
                    <a:pt x="0" y="15"/>
                  </a:lnTo>
                  <a:lnTo>
                    <a:pt x="12" y="23"/>
                  </a:lnTo>
                  <a:close/>
                </a:path>
              </a:pathLst>
            </a:custGeom>
            <a:solidFill>
              <a:srgbClr val="000000"/>
            </a:solidFill>
            <a:ln w="9525">
              <a:noFill/>
              <a:round/>
              <a:headEnd/>
              <a:tailEnd/>
            </a:ln>
          </p:spPr>
          <p:txBody>
            <a:bodyPr/>
            <a:lstStyle/>
            <a:p>
              <a:endParaRPr lang="id-ID"/>
            </a:p>
          </p:txBody>
        </p:sp>
        <p:sp>
          <p:nvSpPr>
            <p:cNvPr id="26695" name="Freeform 70"/>
            <p:cNvSpPr>
              <a:spLocks/>
            </p:cNvSpPr>
            <p:nvPr/>
          </p:nvSpPr>
          <p:spPr bwMode="auto">
            <a:xfrm>
              <a:off x="2703" y="1445"/>
              <a:ext cx="109" cy="29"/>
            </a:xfrm>
            <a:custGeom>
              <a:avLst/>
              <a:gdLst>
                <a:gd name="T0" fmla="*/ 9 w 219"/>
                <a:gd name="T1" fmla="*/ 18 h 57"/>
                <a:gd name="T2" fmla="*/ 23 w 219"/>
                <a:gd name="T3" fmla="*/ 15 h 57"/>
                <a:gd name="T4" fmla="*/ 36 w 219"/>
                <a:gd name="T5" fmla="*/ 23 h 57"/>
                <a:gd name="T6" fmla="*/ 56 w 219"/>
                <a:gd name="T7" fmla="*/ 25 h 57"/>
                <a:gd name="T8" fmla="*/ 75 w 219"/>
                <a:gd name="T9" fmla="*/ 24 h 57"/>
                <a:gd name="T10" fmla="*/ 95 w 219"/>
                <a:gd name="T11" fmla="*/ 29 h 57"/>
                <a:gd name="T12" fmla="*/ 109 w 219"/>
                <a:gd name="T13" fmla="*/ 27 h 57"/>
                <a:gd name="T14" fmla="*/ 103 w 219"/>
                <a:gd name="T15" fmla="*/ 15 h 57"/>
                <a:gd name="T16" fmla="*/ 84 w 219"/>
                <a:gd name="T17" fmla="*/ 4 h 57"/>
                <a:gd name="T18" fmla="*/ 67 w 219"/>
                <a:gd name="T19" fmla="*/ 0 h 57"/>
                <a:gd name="T20" fmla="*/ 48 w 219"/>
                <a:gd name="T21" fmla="*/ 0 h 57"/>
                <a:gd name="T22" fmla="*/ 27 w 219"/>
                <a:gd name="T23" fmla="*/ 2 h 57"/>
                <a:gd name="T24" fmla="*/ 12 w 219"/>
                <a:gd name="T25" fmla="*/ 6 h 57"/>
                <a:gd name="T26" fmla="*/ 0 w 219"/>
                <a:gd name="T27" fmla="*/ 18 h 57"/>
                <a:gd name="T28" fmla="*/ 9 w 219"/>
                <a:gd name="T29" fmla="*/ 18 h 57"/>
                <a:gd name="T30" fmla="*/ 9 w 219"/>
                <a:gd name="T31" fmla="*/ 18 h 5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19"/>
                <a:gd name="T49" fmla="*/ 0 h 57"/>
                <a:gd name="T50" fmla="*/ 219 w 219"/>
                <a:gd name="T51" fmla="*/ 57 h 5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19" h="57">
                  <a:moveTo>
                    <a:pt x="18" y="36"/>
                  </a:moveTo>
                  <a:lnTo>
                    <a:pt x="46" y="30"/>
                  </a:lnTo>
                  <a:lnTo>
                    <a:pt x="73" y="45"/>
                  </a:lnTo>
                  <a:lnTo>
                    <a:pt x="113" y="49"/>
                  </a:lnTo>
                  <a:lnTo>
                    <a:pt x="151" y="47"/>
                  </a:lnTo>
                  <a:lnTo>
                    <a:pt x="191" y="57"/>
                  </a:lnTo>
                  <a:lnTo>
                    <a:pt x="219" y="53"/>
                  </a:lnTo>
                  <a:lnTo>
                    <a:pt x="206" y="30"/>
                  </a:lnTo>
                  <a:lnTo>
                    <a:pt x="168" y="7"/>
                  </a:lnTo>
                  <a:lnTo>
                    <a:pt x="134" y="0"/>
                  </a:lnTo>
                  <a:lnTo>
                    <a:pt x="97" y="0"/>
                  </a:lnTo>
                  <a:lnTo>
                    <a:pt x="54" y="3"/>
                  </a:lnTo>
                  <a:lnTo>
                    <a:pt x="25" y="11"/>
                  </a:lnTo>
                  <a:lnTo>
                    <a:pt x="0" y="36"/>
                  </a:lnTo>
                  <a:lnTo>
                    <a:pt x="18" y="36"/>
                  </a:lnTo>
                  <a:close/>
                </a:path>
              </a:pathLst>
            </a:custGeom>
            <a:solidFill>
              <a:srgbClr val="000000"/>
            </a:solidFill>
            <a:ln w="9525">
              <a:noFill/>
              <a:round/>
              <a:headEnd/>
              <a:tailEnd/>
            </a:ln>
          </p:spPr>
          <p:txBody>
            <a:bodyPr/>
            <a:lstStyle/>
            <a:p>
              <a:endParaRPr lang="id-ID"/>
            </a:p>
          </p:txBody>
        </p:sp>
        <p:sp>
          <p:nvSpPr>
            <p:cNvPr id="26696" name="Freeform 71"/>
            <p:cNvSpPr>
              <a:spLocks/>
            </p:cNvSpPr>
            <p:nvPr/>
          </p:nvSpPr>
          <p:spPr bwMode="auto">
            <a:xfrm>
              <a:off x="2759" y="1498"/>
              <a:ext cx="37" cy="21"/>
            </a:xfrm>
            <a:custGeom>
              <a:avLst/>
              <a:gdLst>
                <a:gd name="T0" fmla="*/ 9 w 74"/>
                <a:gd name="T1" fmla="*/ 1 h 42"/>
                <a:gd name="T2" fmla="*/ 9 w 74"/>
                <a:gd name="T3" fmla="*/ 9 h 42"/>
                <a:gd name="T4" fmla="*/ 17 w 74"/>
                <a:gd name="T5" fmla="*/ 9 h 42"/>
                <a:gd name="T6" fmla="*/ 19 w 74"/>
                <a:gd name="T7" fmla="*/ 0 h 42"/>
                <a:gd name="T8" fmla="*/ 27 w 74"/>
                <a:gd name="T9" fmla="*/ 2 h 42"/>
                <a:gd name="T10" fmla="*/ 37 w 74"/>
                <a:gd name="T11" fmla="*/ 4 h 42"/>
                <a:gd name="T12" fmla="*/ 34 w 74"/>
                <a:gd name="T13" fmla="*/ 13 h 42"/>
                <a:gd name="T14" fmla="*/ 28 w 74"/>
                <a:gd name="T15" fmla="*/ 21 h 42"/>
                <a:gd name="T16" fmla="*/ 9 w 74"/>
                <a:gd name="T17" fmla="*/ 21 h 42"/>
                <a:gd name="T18" fmla="*/ 1 w 74"/>
                <a:gd name="T19" fmla="*/ 13 h 42"/>
                <a:gd name="T20" fmla="*/ 0 w 74"/>
                <a:gd name="T21" fmla="*/ 0 h 42"/>
                <a:gd name="T22" fmla="*/ 3 w 74"/>
                <a:gd name="T23" fmla="*/ 12 h 42"/>
                <a:gd name="T24" fmla="*/ 10 w 74"/>
                <a:gd name="T25" fmla="*/ 17 h 42"/>
                <a:gd name="T26" fmla="*/ 9 w 74"/>
                <a:gd name="T27" fmla="*/ 12 h 42"/>
                <a:gd name="T28" fmla="*/ 7 w 74"/>
                <a:gd name="T29" fmla="*/ 7 h 42"/>
                <a:gd name="T30" fmla="*/ 9 w 74"/>
                <a:gd name="T31" fmla="*/ 1 h 42"/>
                <a:gd name="T32" fmla="*/ 9 w 74"/>
                <a:gd name="T33" fmla="*/ 1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4"/>
                <a:gd name="T52" fmla="*/ 0 h 42"/>
                <a:gd name="T53" fmla="*/ 74 w 74"/>
                <a:gd name="T54" fmla="*/ 42 h 4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4" h="42">
                  <a:moveTo>
                    <a:pt x="17" y="2"/>
                  </a:moveTo>
                  <a:lnTo>
                    <a:pt x="17" y="17"/>
                  </a:lnTo>
                  <a:lnTo>
                    <a:pt x="34" y="17"/>
                  </a:lnTo>
                  <a:lnTo>
                    <a:pt x="38" y="0"/>
                  </a:lnTo>
                  <a:lnTo>
                    <a:pt x="55" y="4"/>
                  </a:lnTo>
                  <a:lnTo>
                    <a:pt x="74" y="8"/>
                  </a:lnTo>
                  <a:lnTo>
                    <a:pt x="68" y="27"/>
                  </a:lnTo>
                  <a:lnTo>
                    <a:pt x="57" y="42"/>
                  </a:lnTo>
                  <a:lnTo>
                    <a:pt x="19" y="42"/>
                  </a:lnTo>
                  <a:lnTo>
                    <a:pt x="2" y="27"/>
                  </a:lnTo>
                  <a:lnTo>
                    <a:pt x="0" y="0"/>
                  </a:lnTo>
                  <a:lnTo>
                    <a:pt x="7" y="25"/>
                  </a:lnTo>
                  <a:lnTo>
                    <a:pt x="21" y="34"/>
                  </a:lnTo>
                  <a:lnTo>
                    <a:pt x="19" y="25"/>
                  </a:lnTo>
                  <a:lnTo>
                    <a:pt x="15" y="15"/>
                  </a:lnTo>
                  <a:lnTo>
                    <a:pt x="17" y="2"/>
                  </a:lnTo>
                  <a:close/>
                </a:path>
              </a:pathLst>
            </a:custGeom>
            <a:solidFill>
              <a:srgbClr val="000000"/>
            </a:solidFill>
            <a:ln w="9525">
              <a:noFill/>
              <a:round/>
              <a:headEnd/>
              <a:tailEnd/>
            </a:ln>
          </p:spPr>
          <p:txBody>
            <a:bodyPr/>
            <a:lstStyle/>
            <a:p>
              <a:endParaRPr lang="id-ID"/>
            </a:p>
          </p:txBody>
        </p:sp>
        <p:sp>
          <p:nvSpPr>
            <p:cNvPr id="26697" name="Freeform 72"/>
            <p:cNvSpPr>
              <a:spLocks/>
            </p:cNvSpPr>
            <p:nvPr/>
          </p:nvSpPr>
          <p:spPr bwMode="auto">
            <a:xfrm>
              <a:off x="2713" y="1490"/>
              <a:ext cx="113" cy="34"/>
            </a:xfrm>
            <a:custGeom>
              <a:avLst/>
              <a:gdLst>
                <a:gd name="T0" fmla="*/ 32 w 227"/>
                <a:gd name="T1" fmla="*/ 23 h 68"/>
                <a:gd name="T2" fmla="*/ 34 w 227"/>
                <a:gd name="T3" fmla="*/ 19 h 68"/>
                <a:gd name="T4" fmla="*/ 40 w 227"/>
                <a:gd name="T5" fmla="*/ 13 h 68"/>
                <a:gd name="T6" fmla="*/ 51 w 227"/>
                <a:gd name="T7" fmla="*/ 11 h 68"/>
                <a:gd name="T8" fmla="*/ 65 w 227"/>
                <a:gd name="T9" fmla="*/ 10 h 68"/>
                <a:gd name="T10" fmla="*/ 78 w 227"/>
                <a:gd name="T11" fmla="*/ 13 h 68"/>
                <a:gd name="T12" fmla="*/ 66 w 227"/>
                <a:gd name="T13" fmla="*/ 29 h 68"/>
                <a:gd name="T14" fmla="*/ 73 w 227"/>
                <a:gd name="T15" fmla="*/ 33 h 68"/>
                <a:gd name="T16" fmla="*/ 80 w 227"/>
                <a:gd name="T17" fmla="*/ 30 h 68"/>
                <a:gd name="T18" fmla="*/ 92 w 227"/>
                <a:gd name="T19" fmla="*/ 34 h 68"/>
                <a:gd name="T20" fmla="*/ 101 w 227"/>
                <a:gd name="T21" fmla="*/ 30 h 68"/>
                <a:gd name="T22" fmla="*/ 107 w 227"/>
                <a:gd name="T23" fmla="*/ 29 h 68"/>
                <a:gd name="T24" fmla="*/ 113 w 227"/>
                <a:gd name="T25" fmla="*/ 30 h 68"/>
                <a:gd name="T26" fmla="*/ 110 w 227"/>
                <a:gd name="T27" fmla="*/ 20 h 68"/>
                <a:gd name="T28" fmla="*/ 101 w 227"/>
                <a:gd name="T29" fmla="*/ 6 h 68"/>
                <a:gd name="T30" fmla="*/ 98 w 227"/>
                <a:gd name="T31" fmla="*/ 15 h 68"/>
                <a:gd name="T32" fmla="*/ 92 w 227"/>
                <a:gd name="T33" fmla="*/ 9 h 68"/>
                <a:gd name="T34" fmla="*/ 81 w 227"/>
                <a:gd name="T35" fmla="*/ 6 h 68"/>
                <a:gd name="T36" fmla="*/ 73 w 227"/>
                <a:gd name="T37" fmla="*/ 1 h 68"/>
                <a:gd name="T38" fmla="*/ 64 w 227"/>
                <a:gd name="T39" fmla="*/ 1 h 68"/>
                <a:gd name="T40" fmla="*/ 51 w 227"/>
                <a:gd name="T41" fmla="*/ 0 h 68"/>
                <a:gd name="T42" fmla="*/ 28 w 227"/>
                <a:gd name="T43" fmla="*/ 7 h 68"/>
                <a:gd name="T44" fmla="*/ 13 w 227"/>
                <a:gd name="T45" fmla="*/ 11 h 68"/>
                <a:gd name="T46" fmla="*/ 9 w 227"/>
                <a:gd name="T47" fmla="*/ 19 h 68"/>
                <a:gd name="T48" fmla="*/ 0 w 227"/>
                <a:gd name="T49" fmla="*/ 24 h 68"/>
                <a:gd name="T50" fmla="*/ 5 w 227"/>
                <a:gd name="T51" fmla="*/ 31 h 68"/>
                <a:gd name="T52" fmla="*/ 20 w 227"/>
                <a:gd name="T53" fmla="*/ 29 h 68"/>
                <a:gd name="T54" fmla="*/ 32 w 227"/>
                <a:gd name="T55" fmla="*/ 29 h 68"/>
                <a:gd name="T56" fmla="*/ 40 w 227"/>
                <a:gd name="T57" fmla="*/ 27 h 68"/>
                <a:gd name="T58" fmla="*/ 32 w 227"/>
                <a:gd name="T59" fmla="*/ 23 h 68"/>
                <a:gd name="T60" fmla="*/ 32 w 227"/>
                <a:gd name="T61" fmla="*/ 23 h 6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27"/>
                <a:gd name="T94" fmla="*/ 0 h 68"/>
                <a:gd name="T95" fmla="*/ 227 w 227"/>
                <a:gd name="T96" fmla="*/ 68 h 68"/>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27" h="68">
                  <a:moveTo>
                    <a:pt x="65" y="47"/>
                  </a:moveTo>
                  <a:lnTo>
                    <a:pt x="69" y="38"/>
                  </a:lnTo>
                  <a:lnTo>
                    <a:pt x="80" y="26"/>
                  </a:lnTo>
                  <a:lnTo>
                    <a:pt x="103" y="23"/>
                  </a:lnTo>
                  <a:lnTo>
                    <a:pt x="130" y="21"/>
                  </a:lnTo>
                  <a:lnTo>
                    <a:pt x="156" y="26"/>
                  </a:lnTo>
                  <a:lnTo>
                    <a:pt x="132" y="59"/>
                  </a:lnTo>
                  <a:lnTo>
                    <a:pt x="147" y="66"/>
                  </a:lnTo>
                  <a:lnTo>
                    <a:pt x="160" y="61"/>
                  </a:lnTo>
                  <a:lnTo>
                    <a:pt x="185" y="68"/>
                  </a:lnTo>
                  <a:lnTo>
                    <a:pt x="202" y="61"/>
                  </a:lnTo>
                  <a:lnTo>
                    <a:pt x="215" y="59"/>
                  </a:lnTo>
                  <a:lnTo>
                    <a:pt x="227" y="61"/>
                  </a:lnTo>
                  <a:lnTo>
                    <a:pt x="221" y="40"/>
                  </a:lnTo>
                  <a:lnTo>
                    <a:pt x="202" y="13"/>
                  </a:lnTo>
                  <a:lnTo>
                    <a:pt x="196" y="30"/>
                  </a:lnTo>
                  <a:lnTo>
                    <a:pt x="185" y="17"/>
                  </a:lnTo>
                  <a:lnTo>
                    <a:pt x="162" y="13"/>
                  </a:lnTo>
                  <a:lnTo>
                    <a:pt x="147" y="2"/>
                  </a:lnTo>
                  <a:lnTo>
                    <a:pt x="128" y="2"/>
                  </a:lnTo>
                  <a:lnTo>
                    <a:pt x="103" y="0"/>
                  </a:lnTo>
                  <a:lnTo>
                    <a:pt x="56" y="15"/>
                  </a:lnTo>
                  <a:lnTo>
                    <a:pt x="27" y="23"/>
                  </a:lnTo>
                  <a:lnTo>
                    <a:pt x="18" y="38"/>
                  </a:lnTo>
                  <a:lnTo>
                    <a:pt x="0" y="49"/>
                  </a:lnTo>
                  <a:lnTo>
                    <a:pt x="10" y="63"/>
                  </a:lnTo>
                  <a:lnTo>
                    <a:pt x="40" y="59"/>
                  </a:lnTo>
                  <a:lnTo>
                    <a:pt x="65" y="59"/>
                  </a:lnTo>
                  <a:lnTo>
                    <a:pt x="80" y="55"/>
                  </a:lnTo>
                  <a:lnTo>
                    <a:pt x="65" y="47"/>
                  </a:lnTo>
                  <a:close/>
                </a:path>
              </a:pathLst>
            </a:custGeom>
            <a:solidFill>
              <a:srgbClr val="000000"/>
            </a:solidFill>
            <a:ln w="9525">
              <a:noFill/>
              <a:round/>
              <a:headEnd/>
              <a:tailEnd/>
            </a:ln>
          </p:spPr>
          <p:txBody>
            <a:bodyPr/>
            <a:lstStyle/>
            <a:p>
              <a:endParaRPr lang="id-ID"/>
            </a:p>
          </p:txBody>
        </p:sp>
        <p:sp>
          <p:nvSpPr>
            <p:cNvPr id="26698" name="Freeform 73"/>
            <p:cNvSpPr>
              <a:spLocks/>
            </p:cNvSpPr>
            <p:nvPr/>
          </p:nvSpPr>
          <p:spPr bwMode="auto">
            <a:xfrm>
              <a:off x="2723" y="1528"/>
              <a:ext cx="87" cy="18"/>
            </a:xfrm>
            <a:custGeom>
              <a:avLst/>
              <a:gdLst>
                <a:gd name="T0" fmla="*/ 87 w 175"/>
                <a:gd name="T1" fmla="*/ 0 h 36"/>
                <a:gd name="T2" fmla="*/ 72 w 175"/>
                <a:gd name="T3" fmla="*/ 0 h 36"/>
                <a:gd name="T4" fmla="*/ 55 w 175"/>
                <a:gd name="T5" fmla="*/ 10 h 36"/>
                <a:gd name="T6" fmla="*/ 39 w 175"/>
                <a:gd name="T7" fmla="*/ 14 h 36"/>
                <a:gd name="T8" fmla="*/ 25 w 175"/>
                <a:gd name="T9" fmla="*/ 12 h 36"/>
                <a:gd name="T10" fmla="*/ 0 w 175"/>
                <a:gd name="T11" fmla="*/ 6 h 36"/>
                <a:gd name="T12" fmla="*/ 9 w 175"/>
                <a:gd name="T13" fmla="*/ 16 h 36"/>
                <a:gd name="T14" fmla="*/ 28 w 175"/>
                <a:gd name="T15" fmla="*/ 18 h 36"/>
                <a:gd name="T16" fmla="*/ 46 w 175"/>
                <a:gd name="T17" fmla="*/ 18 h 36"/>
                <a:gd name="T18" fmla="*/ 72 w 175"/>
                <a:gd name="T19" fmla="*/ 13 h 36"/>
                <a:gd name="T20" fmla="*/ 81 w 175"/>
                <a:gd name="T21" fmla="*/ 9 h 36"/>
                <a:gd name="T22" fmla="*/ 87 w 175"/>
                <a:gd name="T23" fmla="*/ 0 h 36"/>
                <a:gd name="T24" fmla="*/ 87 w 175"/>
                <a:gd name="T25" fmla="*/ 0 h 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5"/>
                <a:gd name="T40" fmla="*/ 0 h 36"/>
                <a:gd name="T41" fmla="*/ 175 w 175"/>
                <a:gd name="T42" fmla="*/ 36 h 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5" h="36">
                  <a:moveTo>
                    <a:pt x="175" y="0"/>
                  </a:moveTo>
                  <a:lnTo>
                    <a:pt x="145" y="0"/>
                  </a:lnTo>
                  <a:lnTo>
                    <a:pt x="111" y="21"/>
                  </a:lnTo>
                  <a:lnTo>
                    <a:pt x="78" y="28"/>
                  </a:lnTo>
                  <a:lnTo>
                    <a:pt x="50" y="25"/>
                  </a:lnTo>
                  <a:lnTo>
                    <a:pt x="0" y="13"/>
                  </a:lnTo>
                  <a:lnTo>
                    <a:pt x="19" y="32"/>
                  </a:lnTo>
                  <a:lnTo>
                    <a:pt x="56" y="36"/>
                  </a:lnTo>
                  <a:lnTo>
                    <a:pt x="92" y="36"/>
                  </a:lnTo>
                  <a:lnTo>
                    <a:pt x="145" y="27"/>
                  </a:lnTo>
                  <a:lnTo>
                    <a:pt x="162" y="17"/>
                  </a:lnTo>
                  <a:lnTo>
                    <a:pt x="175" y="0"/>
                  </a:lnTo>
                  <a:close/>
                </a:path>
              </a:pathLst>
            </a:custGeom>
            <a:solidFill>
              <a:srgbClr val="000000"/>
            </a:solidFill>
            <a:ln w="9525">
              <a:noFill/>
              <a:round/>
              <a:headEnd/>
              <a:tailEnd/>
            </a:ln>
          </p:spPr>
          <p:txBody>
            <a:bodyPr/>
            <a:lstStyle/>
            <a:p>
              <a:endParaRPr lang="id-ID"/>
            </a:p>
          </p:txBody>
        </p:sp>
        <p:sp>
          <p:nvSpPr>
            <p:cNvPr id="26699" name="Freeform 74"/>
            <p:cNvSpPr>
              <a:spLocks/>
            </p:cNvSpPr>
            <p:nvPr/>
          </p:nvSpPr>
          <p:spPr bwMode="auto">
            <a:xfrm>
              <a:off x="2783" y="1627"/>
              <a:ext cx="33" cy="16"/>
            </a:xfrm>
            <a:custGeom>
              <a:avLst/>
              <a:gdLst>
                <a:gd name="T0" fmla="*/ 0 w 67"/>
                <a:gd name="T1" fmla="*/ 0 h 32"/>
                <a:gd name="T2" fmla="*/ 15 w 67"/>
                <a:gd name="T3" fmla="*/ 3 h 32"/>
                <a:gd name="T4" fmla="*/ 33 w 67"/>
                <a:gd name="T5" fmla="*/ 16 h 32"/>
                <a:gd name="T6" fmla="*/ 22 w 67"/>
                <a:gd name="T7" fmla="*/ 15 h 32"/>
                <a:gd name="T8" fmla="*/ 10 w 67"/>
                <a:gd name="T9" fmla="*/ 6 h 32"/>
                <a:gd name="T10" fmla="*/ 0 w 67"/>
                <a:gd name="T11" fmla="*/ 0 h 32"/>
                <a:gd name="T12" fmla="*/ 0 w 67"/>
                <a:gd name="T13" fmla="*/ 0 h 32"/>
                <a:gd name="T14" fmla="*/ 0 60000 65536"/>
                <a:gd name="T15" fmla="*/ 0 60000 65536"/>
                <a:gd name="T16" fmla="*/ 0 60000 65536"/>
                <a:gd name="T17" fmla="*/ 0 60000 65536"/>
                <a:gd name="T18" fmla="*/ 0 60000 65536"/>
                <a:gd name="T19" fmla="*/ 0 60000 65536"/>
                <a:gd name="T20" fmla="*/ 0 60000 65536"/>
                <a:gd name="T21" fmla="*/ 0 w 67"/>
                <a:gd name="T22" fmla="*/ 0 h 32"/>
                <a:gd name="T23" fmla="*/ 67 w 67"/>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7" h="32">
                  <a:moveTo>
                    <a:pt x="0" y="0"/>
                  </a:moveTo>
                  <a:lnTo>
                    <a:pt x="31" y="7"/>
                  </a:lnTo>
                  <a:lnTo>
                    <a:pt x="67" y="32"/>
                  </a:lnTo>
                  <a:lnTo>
                    <a:pt x="44" y="30"/>
                  </a:lnTo>
                  <a:lnTo>
                    <a:pt x="21" y="13"/>
                  </a:lnTo>
                  <a:lnTo>
                    <a:pt x="0" y="0"/>
                  </a:lnTo>
                  <a:close/>
                </a:path>
              </a:pathLst>
            </a:custGeom>
            <a:solidFill>
              <a:srgbClr val="000000"/>
            </a:solidFill>
            <a:ln w="9525">
              <a:noFill/>
              <a:round/>
              <a:headEnd/>
              <a:tailEnd/>
            </a:ln>
          </p:spPr>
          <p:txBody>
            <a:bodyPr/>
            <a:lstStyle/>
            <a:p>
              <a:endParaRPr lang="id-ID"/>
            </a:p>
          </p:txBody>
        </p:sp>
        <p:sp>
          <p:nvSpPr>
            <p:cNvPr id="26700" name="Freeform 75"/>
            <p:cNvSpPr>
              <a:spLocks/>
            </p:cNvSpPr>
            <p:nvPr/>
          </p:nvSpPr>
          <p:spPr bwMode="auto">
            <a:xfrm>
              <a:off x="2701" y="1528"/>
              <a:ext cx="19" cy="19"/>
            </a:xfrm>
            <a:custGeom>
              <a:avLst/>
              <a:gdLst>
                <a:gd name="T0" fmla="*/ 19 w 38"/>
                <a:gd name="T1" fmla="*/ 4 h 38"/>
                <a:gd name="T2" fmla="*/ 5 w 38"/>
                <a:gd name="T3" fmla="*/ 10 h 38"/>
                <a:gd name="T4" fmla="*/ 0 w 38"/>
                <a:gd name="T5" fmla="*/ 19 h 38"/>
                <a:gd name="T6" fmla="*/ 2 w 38"/>
                <a:gd name="T7" fmla="*/ 10 h 38"/>
                <a:gd name="T8" fmla="*/ 12 w 38"/>
                <a:gd name="T9" fmla="*/ 2 h 38"/>
                <a:gd name="T10" fmla="*/ 19 w 38"/>
                <a:gd name="T11" fmla="*/ 0 h 38"/>
                <a:gd name="T12" fmla="*/ 19 w 38"/>
                <a:gd name="T13" fmla="*/ 4 h 38"/>
                <a:gd name="T14" fmla="*/ 19 w 38"/>
                <a:gd name="T15" fmla="*/ 4 h 38"/>
                <a:gd name="T16" fmla="*/ 0 60000 65536"/>
                <a:gd name="T17" fmla="*/ 0 60000 65536"/>
                <a:gd name="T18" fmla="*/ 0 60000 65536"/>
                <a:gd name="T19" fmla="*/ 0 60000 65536"/>
                <a:gd name="T20" fmla="*/ 0 60000 65536"/>
                <a:gd name="T21" fmla="*/ 0 60000 65536"/>
                <a:gd name="T22" fmla="*/ 0 60000 65536"/>
                <a:gd name="T23" fmla="*/ 0 60000 65536"/>
                <a:gd name="T24" fmla="*/ 0 w 38"/>
                <a:gd name="T25" fmla="*/ 0 h 38"/>
                <a:gd name="T26" fmla="*/ 38 w 38"/>
                <a:gd name="T27" fmla="*/ 38 h 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8" h="38">
                  <a:moveTo>
                    <a:pt x="38" y="8"/>
                  </a:moveTo>
                  <a:lnTo>
                    <a:pt x="11" y="21"/>
                  </a:lnTo>
                  <a:lnTo>
                    <a:pt x="0" y="38"/>
                  </a:lnTo>
                  <a:lnTo>
                    <a:pt x="5" y="19"/>
                  </a:lnTo>
                  <a:lnTo>
                    <a:pt x="24" y="4"/>
                  </a:lnTo>
                  <a:lnTo>
                    <a:pt x="38" y="0"/>
                  </a:lnTo>
                  <a:lnTo>
                    <a:pt x="38" y="8"/>
                  </a:lnTo>
                  <a:close/>
                </a:path>
              </a:pathLst>
            </a:custGeom>
            <a:solidFill>
              <a:srgbClr val="000000"/>
            </a:solidFill>
            <a:ln w="9525">
              <a:noFill/>
              <a:round/>
              <a:headEnd/>
              <a:tailEnd/>
            </a:ln>
          </p:spPr>
          <p:txBody>
            <a:bodyPr/>
            <a:lstStyle/>
            <a:p>
              <a:endParaRPr lang="id-ID"/>
            </a:p>
          </p:txBody>
        </p:sp>
        <p:sp>
          <p:nvSpPr>
            <p:cNvPr id="26701" name="Freeform 76"/>
            <p:cNvSpPr>
              <a:spLocks/>
            </p:cNvSpPr>
            <p:nvPr/>
          </p:nvSpPr>
          <p:spPr bwMode="auto">
            <a:xfrm>
              <a:off x="2702" y="1519"/>
              <a:ext cx="14" cy="9"/>
            </a:xfrm>
            <a:custGeom>
              <a:avLst/>
              <a:gdLst>
                <a:gd name="T0" fmla="*/ 11 w 28"/>
                <a:gd name="T1" fmla="*/ 4 h 17"/>
                <a:gd name="T2" fmla="*/ 0 w 28"/>
                <a:gd name="T3" fmla="*/ 9 h 17"/>
                <a:gd name="T4" fmla="*/ 7 w 28"/>
                <a:gd name="T5" fmla="*/ 0 h 17"/>
                <a:gd name="T6" fmla="*/ 14 w 28"/>
                <a:gd name="T7" fmla="*/ 1 h 17"/>
                <a:gd name="T8" fmla="*/ 11 w 28"/>
                <a:gd name="T9" fmla="*/ 4 h 17"/>
                <a:gd name="T10" fmla="*/ 11 w 28"/>
                <a:gd name="T11" fmla="*/ 4 h 17"/>
                <a:gd name="T12" fmla="*/ 0 60000 65536"/>
                <a:gd name="T13" fmla="*/ 0 60000 65536"/>
                <a:gd name="T14" fmla="*/ 0 60000 65536"/>
                <a:gd name="T15" fmla="*/ 0 60000 65536"/>
                <a:gd name="T16" fmla="*/ 0 60000 65536"/>
                <a:gd name="T17" fmla="*/ 0 60000 65536"/>
                <a:gd name="T18" fmla="*/ 0 w 28"/>
                <a:gd name="T19" fmla="*/ 0 h 17"/>
                <a:gd name="T20" fmla="*/ 28 w 28"/>
                <a:gd name="T21" fmla="*/ 17 h 17"/>
              </a:gdLst>
              <a:ahLst/>
              <a:cxnLst>
                <a:cxn ang="T12">
                  <a:pos x="T0" y="T1"/>
                </a:cxn>
                <a:cxn ang="T13">
                  <a:pos x="T2" y="T3"/>
                </a:cxn>
                <a:cxn ang="T14">
                  <a:pos x="T4" y="T5"/>
                </a:cxn>
                <a:cxn ang="T15">
                  <a:pos x="T6" y="T7"/>
                </a:cxn>
                <a:cxn ang="T16">
                  <a:pos x="T8" y="T9"/>
                </a:cxn>
                <a:cxn ang="T17">
                  <a:pos x="T10" y="T11"/>
                </a:cxn>
              </a:cxnLst>
              <a:rect l="T18" t="T19" r="T20" b="T21"/>
              <a:pathLst>
                <a:path w="28" h="17">
                  <a:moveTo>
                    <a:pt x="22" y="7"/>
                  </a:moveTo>
                  <a:lnTo>
                    <a:pt x="0" y="17"/>
                  </a:lnTo>
                  <a:lnTo>
                    <a:pt x="13" y="0"/>
                  </a:lnTo>
                  <a:lnTo>
                    <a:pt x="28" y="2"/>
                  </a:lnTo>
                  <a:lnTo>
                    <a:pt x="22" y="7"/>
                  </a:lnTo>
                  <a:close/>
                </a:path>
              </a:pathLst>
            </a:custGeom>
            <a:solidFill>
              <a:srgbClr val="000000"/>
            </a:solidFill>
            <a:ln w="9525">
              <a:noFill/>
              <a:round/>
              <a:headEnd/>
              <a:tailEnd/>
            </a:ln>
          </p:spPr>
          <p:txBody>
            <a:bodyPr/>
            <a:lstStyle/>
            <a:p>
              <a:endParaRPr lang="id-ID"/>
            </a:p>
          </p:txBody>
        </p:sp>
        <p:sp>
          <p:nvSpPr>
            <p:cNvPr id="26702" name="Freeform 77"/>
            <p:cNvSpPr>
              <a:spLocks/>
            </p:cNvSpPr>
            <p:nvPr/>
          </p:nvSpPr>
          <p:spPr bwMode="auto">
            <a:xfrm>
              <a:off x="2860" y="1443"/>
              <a:ext cx="216" cy="186"/>
            </a:xfrm>
            <a:custGeom>
              <a:avLst/>
              <a:gdLst>
                <a:gd name="T0" fmla="*/ 193 w 431"/>
                <a:gd name="T1" fmla="*/ 36 h 370"/>
                <a:gd name="T2" fmla="*/ 159 w 431"/>
                <a:gd name="T3" fmla="*/ 35 h 370"/>
                <a:gd name="T4" fmla="*/ 127 w 431"/>
                <a:gd name="T5" fmla="*/ 30 h 370"/>
                <a:gd name="T6" fmla="*/ 93 w 431"/>
                <a:gd name="T7" fmla="*/ 31 h 370"/>
                <a:gd name="T8" fmla="*/ 63 w 431"/>
                <a:gd name="T9" fmla="*/ 50 h 370"/>
                <a:gd name="T10" fmla="*/ 63 w 431"/>
                <a:gd name="T11" fmla="*/ 61 h 370"/>
                <a:gd name="T12" fmla="*/ 78 w 431"/>
                <a:gd name="T13" fmla="*/ 56 h 370"/>
                <a:gd name="T14" fmla="*/ 91 w 431"/>
                <a:gd name="T15" fmla="*/ 50 h 370"/>
                <a:gd name="T16" fmla="*/ 113 w 431"/>
                <a:gd name="T17" fmla="*/ 49 h 370"/>
                <a:gd name="T18" fmla="*/ 91 w 431"/>
                <a:gd name="T19" fmla="*/ 52 h 370"/>
                <a:gd name="T20" fmla="*/ 66 w 431"/>
                <a:gd name="T21" fmla="*/ 68 h 370"/>
                <a:gd name="T22" fmla="*/ 59 w 431"/>
                <a:gd name="T23" fmla="*/ 79 h 370"/>
                <a:gd name="T24" fmla="*/ 69 w 431"/>
                <a:gd name="T25" fmla="*/ 79 h 370"/>
                <a:gd name="T26" fmla="*/ 73 w 431"/>
                <a:gd name="T27" fmla="*/ 88 h 370"/>
                <a:gd name="T28" fmla="*/ 88 w 431"/>
                <a:gd name="T29" fmla="*/ 99 h 370"/>
                <a:gd name="T30" fmla="*/ 83 w 431"/>
                <a:gd name="T31" fmla="*/ 135 h 370"/>
                <a:gd name="T32" fmla="*/ 61 w 431"/>
                <a:gd name="T33" fmla="*/ 186 h 370"/>
                <a:gd name="T34" fmla="*/ 41 w 431"/>
                <a:gd name="T35" fmla="*/ 155 h 370"/>
                <a:gd name="T36" fmla="*/ 29 w 431"/>
                <a:gd name="T37" fmla="*/ 156 h 370"/>
                <a:gd name="T38" fmla="*/ 13 w 431"/>
                <a:gd name="T39" fmla="*/ 167 h 370"/>
                <a:gd name="T40" fmla="*/ 8 w 431"/>
                <a:gd name="T41" fmla="*/ 179 h 370"/>
                <a:gd name="T42" fmla="*/ 0 w 431"/>
                <a:gd name="T43" fmla="*/ 152 h 370"/>
                <a:gd name="T44" fmla="*/ 4 w 431"/>
                <a:gd name="T45" fmla="*/ 102 h 370"/>
                <a:gd name="T46" fmla="*/ 14 w 431"/>
                <a:gd name="T47" fmla="*/ 76 h 370"/>
                <a:gd name="T48" fmla="*/ 12 w 431"/>
                <a:gd name="T49" fmla="*/ 45 h 370"/>
                <a:gd name="T50" fmla="*/ 16 w 431"/>
                <a:gd name="T51" fmla="*/ 36 h 370"/>
                <a:gd name="T52" fmla="*/ 28 w 431"/>
                <a:gd name="T53" fmla="*/ 40 h 370"/>
                <a:gd name="T54" fmla="*/ 44 w 431"/>
                <a:gd name="T55" fmla="*/ 25 h 370"/>
                <a:gd name="T56" fmla="*/ 57 w 431"/>
                <a:gd name="T57" fmla="*/ 16 h 370"/>
                <a:gd name="T58" fmla="*/ 83 w 431"/>
                <a:gd name="T59" fmla="*/ 6 h 370"/>
                <a:gd name="T60" fmla="*/ 108 w 431"/>
                <a:gd name="T61" fmla="*/ 1 h 370"/>
                <a:gd name="T62" fmla="*/ 140 w 431"/>
                <a:gd name="T63" fmla="*/ 0 h 370"/>
                <a:gd name="T64" fmla="*/ 180 w 431"/>
                <a:gd name="T65" fmla="*/ 7 h 370"/>
                <a:gd name="T66" fmla="*/ 216 w 431"/>
                <a:gd name="T67" fmla="*/ 27 h 370"/>
                <a:gd name="T68" fmla="*/ 193 w 431"/>
                <a:gd name="T69" fmla="*/ 36 h 370"/>
                <a:gd name="T70" fmla="*/ 193 w 431"/>
                <a:gd name="T71" fmla="*/ 36 h 3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31"/>
                <a:gd name="T109" fmla="*/ 0 h 370"/>
                <a:gd name="T110" fmla="*/ 431 w 431"/>
                <a:gd name="T111" fmla="*/ 370 h 37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31" h="370">
                  <a:moveTo>
                    <a:pt x="386" y="72"/>
                  </a:moveTo>
                  <a:lnTo>
                    <a:pt x="317" y="70"/>
                  </a:lnTo>
                  <a:lnTo>
                    <a:pt x="253" y="59"/>
                  </a:lnTo>
                  <a:lnTo>
                    <a:pt x="186" y="62"/>
                  </a:lnTo>
                  <a:lnTo>
                    <a:pt x="125" y="99"/>
                  </a:lnTo>
                  <a:lnTo>
                    <a:pt x="125" y="121"/>
                  </a:lnTo>
                  <a:lnTo>
                    <a:pt x="156" y="112"/>
                  </a:lnTo>
                  <a:lnTo>
                    <a:pt x="181" y="99"/>
                  </a:lnTo>
                  <a:lnTo>
                    <a:pt x="226" y="97"/>
                  </a:lnTo>
                  <a:lnTo>
                    <a:pt x="181" y="104"/>
                  </a:lnTo>
                  <a:lnTo>
                    <a:pt x="131" y="135"/>
                  </a:lnTo>
                  <a:lnTo>
                    <a:pt x="118" y="157"/>
                  </a:lnTo>
                  <a:lnTo>
                    <a:pt x="137" y="157"/>
                  </a:lnTo>
                  <a:lnTo>
                    <a:pt x="146" y="175"/>
                  </a:lnTo>
                  <a:lnTo>
                    <a:pt x="175" y="197"/>
                  </a:lnTo>
                  <a:lnTo>
                    <a:pt x="165" y="268"/>
                  </a:lnTo>
                  <a:lnTo>
                    <a:pt x="122" y="370"/>
                  </a:lnTo>
                  <a:lnTo>
                    <a:pt x="82" y="308"/>
                  </a:lnTo>
                  <a:lnTo>
                    <a:pt x="57" y="310"/>
                  </a:lnTo>
                  <a:lnTo>
                    <a:pt x="25" y="332"/>
                  </a:lnTo>
                  <a:lnTo>
                    <a:pt x="15" y="357"/>
                  </a:lnTo>
                  <a:lnTo>
                    <a:pt x="0" y="302"/>
                  </a:lnTo>
                  <a:lnTo>
                    <a:pt x="8" y="203"/>
                  </a:lnTo>
                  <a:lnTo>
                    <a:pt x="27" y="152"/>
                  </a:lnTo>
                  <a:lnTo>
                    <a:pt x="23" y="89"/>
                  </a:lnTo>
                  <a:lnTo>
                    <a:pt x="32" y="72"/>
                  </a:lnTo>
                  <a:lnTo>
                    <a:pt x="55" y="80"/>
                  </a:lnTo>
                  <a:lnTo>
                    <a:pt x="87" y="49"/>
                  </a:lnTo>
                  <a:lnTo>
                    <a:pt x="114" y="32"/>
                  </a:lnTo>
                  <a:lnTo>
                    <a:pt x="165" y="11"/>
                  </a:lnTo>
                  <a:lnTo>
                    <a:pt x="215" y="2"/>
                  </a:lnTo>
                  <a:lnTo>
                    <a:pt x="279" y="0"/>
                  </a:lnTo>
                  <a:lnTo>
                    <a:pt x="359" y="13"/>
                  </a:lnTo>
                  <a:lnTo>
                    <a:pt x="431" y="53"/>
                  </a:lnTo>
                  <a:lnTo>
                    <a:pt x="386" y="72"/>
                  </a:lnTo>
                  <a:close/>
                </a:path>
              </a:pathLst>
            </a:custGeom>
            <a:solidFill>
              <a:srgbClr val="000000"/>
            </a:solidFill>
            <a:ln w="9525">
              <a:noFill/>
              <a:round/>
              <a:headEnd/>
              <a:tailEnd/>
            </a:ln>
          </p:spPr>
          <p:txBody>
            <a:bodyPr/>
            <a:lstStyle/>
            <a:p>
              <a:endParaRPr lang="id-ID"/>
            </a:p>
          </p:txBody>
        </p:sp>
        <p:sp>
          <p:nvSpPr>
            <p:cNvPr id="26703" name="Freeform 78"/>
            <p:cNvSpPr>
              <a:spLocks/>
            </p:cNvSpPr>
            <p:nvPr/>
          </p:nvSpPr>
          <p:spPr bwMode="auto">
            <a:xfrm>
              <a:off x="2919" y="1473"/>
              <a:ext cx="152" cy="82"/>
            </a:xfrm>
            <a:custGeom>
              <a:avLst/>
              <a:gdLst>
                <a:gd name="T0" fmla="*/ 0 w 304"/>
                <a:gd name="T1" fmla="*/ 50 h 163"/>
                <a:gd name="T2" fmla="*/ 10 w 304"/>
                <a:gd name="T3" fmla="*/ 40 h 163"/>
                <a:gd name="T4" fmla="*/ 26 w 304"/>
                <a:gd name="T5" fmla="*/ 35 h 163"/>
                <a:gd name="T6" fmla="*/ 41 w 304"/>
                <a:gd name="T7" fmla="*/ 28 h 163"/>
                <a:gd name="T8" fmla="*/ 66 w 304"/>
                <a:gd name="T9" fmla="*/ 26 h 163"/>
                <a:gd name="T10" fmla="*/ 88 w 304"/>
                <a:gd name="T11" fmla="*/ 26 h 163"/>
                <a:gd name="T12" fmla="*/ 97 w 304"/>
                <a:gd name="T13" fmla="*/ 19 h 163"/>
                <a:gd name="T14" fmla="*/ 98 w 304"/>
                <a:gd name="T15" fmla="*/ 0 h 163"/>
                <a:gd name="T16" fmla="*/ 148 w 304"/>
                <a:gd name="T17" fmla="*/ 0 h 163"/>
                <a:gd name="T18" fmla="*/ 152 w 304"/>
                <a:gd name="T19" fmla="*/ 35 h 163"/>
                <a:gd name="T20" fmla="*/ 128 w 304"/>
                <a:gd name="T21" fmla="*/ 82 h 163"/>
                <a:gd name="T22" fmla="*/ 102 w 304"/>
                <a:gd name="T23" fmla="*/ 72 h 163"/>
                <a:gd name="T24" fmla="*/ 74 w 304"/>
                <a:gd name="T25" fmla="*/ 77 h 163"/>
                <a:gd name="T26" fmla="*/ 42 w 304"/>
                <a:gd name="T27" fmla="*/ 69 h 163"/>
                <a:gd name="T28" fmla="*/ 72 w 304"/>
                <a:gd name="T29" fmla="*/ 69 h 163"/>
                <a:gd name="T30" fmla="*/ 93 w 304"/>
                <a:gd name="T31" fmla="*/ 60 h 163"/>
                <a:gd name="T32" fmla="*/ 87 w 304"/>
                <a:gd name="T33" fmla="*/ 55 h 163"/>
                <a:gd name="T34" fmla="*/ 70 w 304"/>
                <a:gd name="T35" fmla="*/ 54 h 163"/>
                <a:gd name="T36" fmla="*/ 59 w 304"/>
                <a:gd name="T37" fmla="*/ 49 h 163"/>
                <a:gd name="T38" fmla="*/ 69 w 304"/>
                <a:gd name="T39" fmla="*/ 48 h 163"/>
                <a:gd name="T40" fmla="*/ 69 w 304"/>
                <a:gd name="T41" fmla="*/ 40 h 163"/>
                <a:gd name="T42" fmla="*/ 63 w 304"/>
                <a:gd name="T43" fmla="*/ 36 h 163"/>
                <a:gd name="T44" fmla="*/ 63 w 304"/>
                <a:gd name="T45" fmla="*/ 30 h 163"/>
                <a:gd name="T46" fmla="*/ 50 w 304"/>
                <a:gd name="T47" fmla="*/ 32 h 163"/>
                <a:gd name="T48" fmla="*/ 35 w 304"/>
                <a:gd name="T49" fmla="*/ 36 h 163"/>
                <a:gd name="T50" fmla="*/ 27 w 304"/>
                <a:gd name="T51" fmla="*/ 39 h 163"/>
                <a:gd name="T52" fmla="*/ 29 w 304"/>
                <a:gd name="T53" fmla="*/ 44 h 163"/>
                <a:gd name="T54" fmla="*/ 41 w 304"/>
                <a:gd name="T55" fmla="*/ 47 h 163"/>
                <a:gd name="T56" fmla="*/ 51 w 304"/>
                <a:gd name="T57" fmla="*/ 49 h 163"/>
                <a:gd name="T58" fmla="*/ 41 w 304"/>
                <a:gd name="T59" fmla="*/ 52 h 163"/>
                <a:gd name="T60" fmla="*/ 23 w 304"/>
                <a:gd name="T61" fmla="*/ 48 h 163"/>
                <a:gd name="T62" fmla="*/ 2 w 304"/>
                <a:gd name="T63" fmla="*/ 55 h 163"/>
                <a:gd name="T64" fmla="*/ 0 w 304"/>
                <a:gd name="T65" fmla="*/ 50 h 163"/>
                <a:gd name="T66" fmla="*/ 0 w 304"/>
                <a:gd name="T67" fmla="*/ 50 h 16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04"/>
                <a:gd name="T103" fmla="*/ 0 h 163"/>
                <a:gd name="T104" fmla="*/ 304 w 304"/>
                <a:gd name="T105" fmla="*/ 163 h 16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04" h="163">
                  <a:moveTo>
                    <a:pt x="0" y="100"/>
                  </a:moveTo>
                  <a:lnTo>
                    <a:pt x="21" y="79"/>
                  </a:lnTo>
                  <a:lnTo>
                    <a:pt x="53" y="70"/>
                  </a:lnTo>
                  <a:lnTo>
                    <a:pt x="82" y="55"/>
                  </a:lnTo>
                  <a:lnTo>
                    <a:pt x="131" y="51"/>
                  </a:lnTo>
                  <a:lnTo>
                    <a:pt x="177" y="51"/>
                  </a:lnTo>
                  <a:lnTo>
                    <a:pt x="194" y="38"/>
                  </a:lnTo>
                  <a:lnTo>
                    <a:pt x="196" y="0"/>
                  </a:lnTo>
                  <a:lnTo>
                    <a:pt x="296" y="0"/>
                  </a:lnTo>
                  <a:lnTo>
                    <a:pt x="304" y="70"/>
                  </a:lnTo>
                  <a:lnTo>
                    <a:pt x="256" y="163"/>
                  </a:lnTo>
                  <a:lnTo>
                    <a:pt x="205" y="144"/>
                  </a:lnTo>
                  <a:lnTo>
                    <a:pt x="148" y="154"/>
                  </a:lnTo>
                  <a:lnTo>
                    <a:pt x="85" y="138"/>
                  </a:lnTo>
                  <a:lnTo>
                    <a:pt x="144" y="137"/>
                  </a:lnTo>
                  <a:lnTo>
                    <a:pt x="186" y="119"/>
                  </a:lnTo>
                  <a:lnTo>
                    <a:pt x="175" y="110"/>
                  </a:lnTo>
                  <a:lnTo>
                    <a:pt x="140" y="108"/>
                  </a:lnTo>
                  <a:lnTo>
                    <a:pt x="118" y="97"/>
                  </a:lnTo>
                  <a:lnTo>
                    <a:pt x="137" y="95"/>
                  </a:lnTo>
                  <a:lnTo>
                    <a:pt x="137" y="79"/>
                  </a:lnTo>
                  <a:lnTo>
                    <a:pt x="127" y="72"/>
                  </a:lnTo>
                  <a:lnTo>
                    <a:pt x="127" y="60"/>
                  </a:lnTo>
                  <a:lnTo>
                    <a:pt x="101" y="64"/>
                  </a:lnTo>
                  <a:lnTo>
                    <a:pt x="70" y="72"/>
                  </a:lnTo>
                  <a:lnTo>
                    <a:pt x="55" y="78"/>
                  </a:lnTo>
                  <a:lnTo>
                    <a:pt x="59" y="87"/>
                  </a:lnTo>
                  <a:lnTo>
                    <a:pt x="83" y="93"/>
                  </a:lnTo>
                  <a:lnTo>
                    <a:pt x="102" y="98"/>
                  </a:lnTo>
                  <a:lnTo>
                    <a:pt x="82" y="104"/>
                  </a:lnTo>
                  <a:lnTo>
                    <a:pt x="47" y="95"/>
                  </a:lnTo>
                  <a:lnTo>
                    <a:pt x="4" y="110"/>
                  </a:lnTo>
                  <a:lnTo>
                    <a:pt x="0" y="100"/>
                  </a:lnTo>
                  <a:close/>
                </a:path>
              </a:pathLst>
            </a:custGeom>
            <a:solidFill>
              <a:srgbClr val="000000"/>
            </a:solidFill>
            <a:ln w="9525">
              <a:noFill/>
              <a:round/>
              <a:headEnd/>
              <a:tailEnd/>
            </a:ln>
          </p:spPr>
          <p:txBody>
            <a:bodyPr/>
            <a:lstStyle/>
            <a:p>
              <a:endParaRPr lang="id-ID"/>
            </a:p>
          </p:txBody>
        </p:sp>
        <p:sp>
          <p:nvSpPr>
            <p:cNvPr id="26704" name="Freeform 79"/>
            <p:cNvSpPr>
              <a:spLocks/>
            </p:cNvSpPr>
            <p:nvPr/>
          </p:nvSpPr>
          <p:spPr bwMode="auto">
            <a:xfrm>
              <a:off x="2969" y="1503"/>
              <a:ext cx="9" cy="18"/>
            </a:xfrm>
            <a:custGeom>
              <a:avLst/>
              <a:gdLst>
                <a:gd name="T0" fmla="*/ 4 w 19"/>
                <a:gd name="T1" fmla="*/ 0 h 37"/>
                <a:gd name="T2" fmla="*/ 4 w 19"/>
                <a:gd name="T3" fmla="*/ 9 h 37"/>
                <a:gd name="T4" fmla="*/ 9 w 19"/>
                <a:gd name="T5" fmla="*/ 18 h 37"/>
                <a:gd name="T6" fmla="*/ 5 w 19"/>
                <a:gd name="T7" fmla="*/ 18 h 37"/>
                <a:gd name="T8" fmla="*/ 1 w 19"/>
                <a:gd name="T9" fmla="*/ 9 h 37"/>
                <a:gd name="T10" fmla="*/ 0 w 19"/>
                <a:gd name="T11" fmla="*/ 0 h 37"/>
                <a:gd name="T12" fmla="*/ 4 w 19"/>
                <a:gd name="T13" fmla="*/ 0 h 37"/>
                <a:gd name="T14" fmla="*/ 4 w 19"/>
                <a:gd name="T15" fmla="*/ 0 h 37"/>
                <a:gd name="T16" fmla="*/ 0 60000 65536"/>
                <a:gd name="T17" fmla="*/ 0 60000 65536"/>
                <a:gd name="T18" fmla="*/ 0 60000 65536"/>
                <a:gd name="T19" fmla="*/ 0 60000 65536"/>
                <a:gd name="T20" fmla="*/ 0 60000 65536"/>
                <a:gd name="T21" fmla="*/ 0 60000 65536"/>
                <a:gd name="T22" fmla="*/ 0 60000 65536"/>
                <a:gd name="T23" fmla="*/ 0 60000 65536"/>
                <a:gd name="T24" fmla="*/ 0 w 19"/>
                <a:gd name="T25" fmla="*/ 0 h 37"/>
                <a:gd name="T26" fmla="*/ 19 w 19"/>
                <a:gd name="T27" fmla="*/ 37 h 3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 h="37">
                  <a:moveTo>
                    <a:pt x="9" y="0"/>
                  </a:moveTo>
                  <a:lnTo>
                    <a:pt x="9" y="19"/>
                  </a:lnTo>
                  <a:lnTo>
                    <a:pt x="19" y="37"/>
                  </a:lnTo>
                  <a:lnTo>
                    <a:pt x="11" y="37"/>
                  </a:lnTo>
                  <a:lnTo>
                    <a:pt x="2" y="19"/>
                  </a:lnTo>
                  <a:lnTo>
                    <a:pt x="0" y="0"/>
                  </a:lnTo>
                  <a:lnTo>
                    <a:pt x="9" y="0"/>
                  </a:lnTo>
                  <a:close/>
                </a:path>
              </a:pathLst>
            </a:custGeom>
            <a:solidFill>
              <a:srgbClr val="000000"/>
            </a:solidFill>
            <a:ln w="9525">
              <a:noFill/>
              <a:round/>
              <a:headEnd/>
              <a:tailEnd/>
            </a:ln>
          </p:spPr>
          <p:txBody>
            <a:bodyPr/>
            <a:lstStyle/>
            <a:p>
              <a:endParaRPr lang="id-ID"/>
            </a:p>
          </p:txBody>
        </p:sp>
        <p:sp>
          <p:nvSpPr>
            <p:cNvPr id="26705" name="Freeform 80"/>
            <p:cNvSpPr>
              <a:spLocks/>
            </p:cNvSpPr>
            <p:nvPr/>
          </p:nvSpPr>
          <p:spPr bwMode="auto">
            <a:xfrm>
              <a:off x="2767" y="1696"/>
              <a:ext cx="61" cy="52"/>
            </a:xfrm>
            <a:custGeom>
              <a:avLst/>
              <a:gdLst>
                <a:gd name="T0" fmla="*/ 0 w 121"/>
                <a:gd name="T1" fmla="*/ 6 h 105"/>
                <a:gd name="T2" fmla="*/ 13 w 121"/>
                <a:gd name="T3" fmla="*/ 15 h 105"/>
                <a:gd name="T4" fmla="*/ 32 w 121"/>
                <a:gd name="T5" fmla="*/ 37 h 105"/>
                <a:gd name="T6" fmla="*/ 61 w 121"/>
                <a:gd name="T7" fmla="*/ 52 h 105"/>
                <a:gd name="T8" fmla="*/ 53 w 121"/>
                <a:gd name="T9" fmla="*/ 40 h 105"/>
                <a:gd name="T10" fmla="*/ 46 w 121"/>
                <a:gd name="T11" fmla="*/ 33 h 105"/>
                <a:gd name="T12" fmla="*/ 37 w 121"/>
                <a:gd name="T13" fmla="*/ 31 h 105"/>
                <a:gd name="T14" fmla="*/ 31 w 121"/>
                <a:gd name="T15" fmla="*/ 8 h 105"/>
                <a:gd name="T16" fmla="*/ 14 w 121"/>
                <a:gd name="T17" fmla="*/ 6 h 105"/>
                <a:gd name="T18" fmla="*/ 0 w 121"/>
                <a:gd name="T19" fmla="*/ 0 h 105"/>
                <a:gd name="T20" fmla="*/ 0 w 121"/>
                <a:gd name="T21" fmla="*/ 6 h 105"/>
                <a:gd name="T22" fmla="*/ 0 w 121"/>
                <a:gd name="T23" fmla="*/ 6 h 1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1"/>
                <a:gd name="T37" fmla="*/ 0 h 105"/>
                <a:gd name="T38" fmla="*/ 121 w 121"/>
                <a:gd name="T39" fmla="*/ 105 h 10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1" h="105">
                  <a:moveTo>
                    <a:pt x="0" y="12"/>
                  </a:moveTo>
                  <a:lnTo>
                    <a:pt x="26" y="31"/>
                  </a:lnTo>
                  <a:lnTo>
                    <a:pt x="64" y="74"/>
                  </a:lnTo>
                  <a:lnTo>
                    <a:pt x="121" y="105"/>
                  </a:lnTo>
                  <a:lnTo>
                    <a:pt x="106" y="80"/>
                  </a:lnTo>
                  <a:lnTo>
                    <a:pt x="91" y="67"/>
                  </a:lnTo>
                  <a:lnTo>
                    <a:pt x="74" y="63"/>
                  </a:lnTo>
                  <a:lnTo>
                    <a:pt x="61" y="16"/>
                  </a:lnTo>
                  <a:lnTo>
                    <a:pt x="28" y="12"/>
                  </a:lnTo>
                  <a:lnTo>
                    <a:pt x="0" y="0"/>
                  </a:lnTo>
                  <a:lnTo>
                    <a:pt x="0" y="12"/>
                  </a:lnTo>
                  <a:close/>
                </a:path>
              </a:pathLst>
            </a:custGeom>
            <a:solidFill>
              <a:srgbClr val="000000"/>
            </a:solidFill>
            <a:ln w="9525">
              <a:noFill/>
              <a:round/>
              <a:headEnd/>
              <a:tailEnd/>
            </a:ln>
          </p:spPr>
          <p:txBody>
            <a:bodyPr/>
            <a:lstStyle/>
            <a:p>
              <a:endParaRPr lang="id-ID"/>
            </a:p>
          </p:txBody>
        </p:sp>
        <p:sp>
          <p:nvSpPr>
            <p:cNvPr id="26706" name="Freeform 81"/>
            <p:cNvSpPr>
              <a:spLocks/>
            </p:cNvSpPr>
            <p:nvPr/>
          </p:nvSpPr>
          <p:spPr bwMode="auto">
            <a:xfrm>
              <a:off x="2849" y="1728"/>
              <a:ext cx="82" cy="32"/>
            </a:xfrm>
            <a:custGeom>
              <a:avLst/>
              <a:gdLst>
                <a:gd name="T0" fmla="*/ 0 w 164"/>
                <a:gd name="T1" fmla="*/ 28 h 65"/>
                <a:gd name="T2" fmla="*/ 22 w 164"/>
                <a:gd name="T3" fmla="*/ 28 h 65"/>
                <a:gd name="T4" fmla="*/ 38 w 164"/>
                <a:gd name="T5" fmla="*/ 18 h 65"/>
                <a:gd name="T6" fmla="*/ 26 w 164"/>
                <a:gd name="T7" fmla="*/ 17 h 65"/>
                <a:gd name="T8" fmla="*/ 41 w 164"/>
                <a:gd name="T9" fmla="*/ 13 h 65"/>
                <a:gd name="T10" fmla="*/ 45 w 164"/>
                <a:gd name="T11" fmla="*/ 5 h 65"/>
                <a:gd name="T12" fmla="*/ 45 w 164"/>
                <a:gd name="T13" fmla="*/ 11 h 65"/>
                <a:gd name="T14" fmla="*/ 56 w 164"/>
                <a:gd name="T15" fmla="*/ 11 h 65"/>
                <a:gd name="T16" fmla="*/ 69 w 164"/>
                <a:gd name="T17" fmla="*/ 0 h 65"/>
                <a:gd name="T18" fmla="*/ 82 w 164"/>
                <a:gd name="T19" fmla="*/ 3 h 65"/>
                <a:gd name="T20" fmla="*/ 63 w 164"/>
                <a:gd name="T21" fmla="*/ 16 h 65"/>
                <a:gd name="T22" fmla="*/ 37 w 164"/>
                <a:gd name="T23" fmla="*/ 28 h 65"/>
                <a:gd name="T24" fmla="*/ 18 w 164"/>
                <a:gd name="T25" fmla="*/ 32 h 65"/>
                <a:gd name="T26" fmla="*/ 0 w 164"/>
                <a:gd name="T27" fmla="*/ 28 h 65"/>
                <a:gd name="T28" fmla="*/ 0 w 164"/>
                <a:gd name="T29" fmla="*/ 28 h 6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64"/>
                <a:gd name="T46" fmla="*/ 0 h 65"/>
                <a:gd name="T47" fmla="*/ 164 w 164"/>
                <a:gd name="T48" fmla="*/ 65 h 6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64" h="65">
                  <a:moveTo>
                    <a:pt x="0" y="57"/>
                  </a:moveTo>
                  <a:lnTo>
                    <a:pt x="44" y="57"/>
                  </a:lnTo>
                  <a:lnTo>
                    <a:pt x="76" y="36"/>
                  </a:lnTo>
                  <a:lnTo>
                    <a:pt x="53" y="34"/>
                  </a:lnTo>
                  <a:lnTo>
                    <a:pt x="82" y="27"/>
                  </a:lnTo>
                  <a:lnTo>
                    <a:pt x="90" y="10"/>
                  </a:lnTo>
                  <a:lnTo>
                    <a:pt x="91" y="23"/>
                  </a:lnTo>
                  <a:lnTo>
                    <a:pt x="112" y="23"/>
                  </a:lnTo>
                  <a:lnTo>
                    <a:pt x="137" y="0"/>
                  </a:lnTo>
                  <a:lnTo>
                    <a:pt x="164" y="6"/>
                  </a:lnTo>
                  <a:lnTo>
                    <a:pt x="126" y="32"/>
                  </a:lnTo>
                  <a:lnTo>
                    <a:pt x="74" y="57"/>
                  </a:lnTo>
                  <a:lnTo>
                    <a:pt x="36" y="65"/>
                  </a:lnTo>
                  <a:lnTo>
                    <a:pt x="0" y="57"/>
                  </a:lnTo>
                  <a:close/>
                </a:path>
              </a:pathLst>
            </a:custGeom>
            <a:solidFill>
              <a:srgbClr val="000000"/>
            </a:solidFill>
            <a:ln w="9525">
              <a:noFill/>
              <a:round/>
              <a:headEnd/>
              <a:tailEnd/>
            </a:ln>
          </p:spPr>
          <p:txBody>
            <a:bodyPr/>
            <a:lstStyle/>
            <a:p>
              <a:endParaRPr lang="id-ID"/>
            </a:p>
          </p:txBody>
        </p:sp>
        <p:sp>
          <p:nvSpPr>
            <p:cNvPr id="26707" name="Freeform 82"/>
            <p:cNvSpPr>
              <a:spLocks/>
            </p:cNvSpPr>
            <p:nvPr/>
          </p:nvSpPr>
          <p:spPr bwMode="auto">
            <a:xfrm>
              <a:off x="2699" y="1591"/>
              <a:ext cx="87" cy="168"/>
            </a:xfrm>
            <a:custGeom>
              <a:avLst/>
              <a:gdLst>
                <a:gd name="T0" fmla="*/ 87 w 175"/>
                <a:gd name="T1" fmla="*/ 0 h 337"/>
                <a:gd name="T2" fmla="*/ 61 w 175"/>
                <a:gd name="T3" fmla="*/ 21 h 337"/>
                <a:gd name="T4" fmla="*/ 41 w 175"/>
                <a:gd name="T5" fmla="*/ 46 h 337"/>
                <a:gd name="T6" fmla="*/ 37 w 175"/>
                <a:gd name="T7" fmla="*/ 59 h 337"/>
                <a:gd name="T8" fmla="*/ 37 w 175"/>
                <a:gd name="T9" fmla="*/ 87 h 337"/>
                <a:gd name="T10" fmla="*/ 54 w 175"/>
                <a:gd name="T11" fmla="*/ 139 h 337"/>
                <a:gd name="T12" fmla="*/ 56 w 175"/>
                <a:gd name="T13" fmla="*/ 168 h 337"/>
                <a:gd name="T14" fmla="*/ 37 w 175"/>
                <a:gd name="T15" fmla="*/ 142 h 337"/>
                <a:gd name="T16" fmla="*/ 23 w 175"/>
                <a:gd name="T17" fmla="*/ 112 h 337"/>
                <a:gd name="T18" fmla="*/ 17 w 175"/>
                <a:gd name="T19" fmla="*/ 87 h 337"/>
                <a:gd name="T20" fmla="*/ 12 w 175"/>
                <a:gd name="T21" fmla="*/ 58 h 337"/>
                <a:gd name="T22" fmla="*/ 3 w 175"/>
                <a:gd name="T23" fmla="*/ 48 h 337"/>
                <a:gd name="T24" fmla="*/ 0 w 175"/>
                <a:gd name="T25" fmla="*/ 38 h 337"/>
                <a:gd name="T26" fmla="*/ 21 w 175"/>
                <a:gd name="T27" fmla="*/ 23 h 337"/>
                <a:gd name="T28" fmla="*/ 37 w 175"/>
                <a:gd name="T29" fmla="*/ 16 h 337"/>
                <a:gd name="T30" fmla="*/ 54 w 175"/>
                <a:gd name="T31" fmla="*/ 10 h 337"/>
                <a:gd name="T32" fmla="*/ 69 w 175"/>
                <a:gd name="T33" fmla="*/ 3 h 337"/>
                <a:gd name="T34" fmla="*/ 87 w 175"/>
                <a:gd name="T35" fmla="*/ 0 h 337"/>
                <a:gd name="T36" fmla="*/ 87 w 175"/>
                <a:gd name="T37" fmla="*/ 0 h 33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5"/>
                <a:gd name="T58" fmla="*/ 0 h 337"/>
                <a:gd name="T59" fmla="*/ 175 w 175"/>
                <a:gd name="T60" fmla="*/ 337 h 33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5" h="337">
                  <a:moveTo>
                    <a:pt x="175" y="0"/>
                  </a:moveTo>
                  <a:lnTo>
                    <a:pt x="123" y="42"/>
                  </a:lnTo>
                  <a:lnTo>
                    <a:pt x="82" y="93"/>
                  </a:lnTo>
                  <a:lnTo>
                    <a:pt x="74" y="118"/>
                  </a:lnTo>
                  <a:lnTo>
                    <a:pt x="74" y="175"/>
                  </a:lnTo>
                  <a:lnTo>
                    <a:pt x="108" y="278"/>
                  </a:lnTo>
                  <a:lnTo>
                    <a:pt x="112" y="337"/>
                  </a:lnTo>
                  <a:lnTo>
                    <a:pt x="74" y="285"/>
                  </a:lnTo>
                  <a:lnTo>
                    <a:pt x="47" y="225"/>
                  </a:lnTo>
                  <a:lnTo>
                    <a:pt x="34" y="175"/>
                  </a:lnTo>
                  <a:lnTo>
                    <a:pt x="25" y="116"/>
                  </a:lnTo>
                  <a:lnTo>
                    <a:pt x="6" y="97"/>
                  </a:lnTo>
                  <a:lnTo>
                    <a:pt x="0" y="76"/>
                  </a:lnTo>
                  <a:lnTo>
                    <a:pt x="42" y="46"/>
                  </a:lnTo>
                  <a:lnTo>
                    <a:pt x="74" y="33"/>
                  </a:lnTo>
                  <a:lnTo>
                    <a:pt x="108" y="21"/>
                  </a:lnTo>
                  <a:lnTo>
                    <a:pt x="139" y="6"/>
                  </a:lnTo>
                  <a:lnTo>
                    <a:pt x="175" y="0"/>
                  </a:lnTo>
                  <a:close/>
                </a:path>
              </a:pathLst>
            </a:custGeom>
            <a:solidFill>
              <a:srgbClr val="000000"/>
            </a:solidFill>
            <a:ln w="9525">
              <a:noFill/>
              <a:round/>
              <a:headEnd/>
              <a:tailEnd/>
            </a:ln>
          </p:spPr>
          <p:txBody>
            <a:bodyPr/>
            <a:lstStyle/>
            <a:p>
              <a:endParaRPr lang="id-ID"/>
            </a:p>
          </p:txBody>
        </p:sp>
        <p:sp>
          <p:nvSpPr>
            <p:cNvPr id="26708" name="Freeform 83"/>
            <p:cNvSpPr>
              <a:spLocks/>
            </p:cNvSpPr>
            <p:nvPr/>
          </p:nvSpPr>
          <p:spPr bwMode="auto">
            <a:xfrm>
              <a:off x="2759" y="1686"/>
              <a:ext cx="11" cy="26"/>
            </a:xfrm>
            <a:custGeom>
              <a:avLst/>
              <a:gdLst>
                <a:gd name="T0" fmla="*/ 11 w 22"/>
                <a:gd name="T1" fmla="*/ 0 h 54"/>
                <a:gd name="T2" fmla="*/ 0 w 22"/>
                <a:gd name="T3" fmla="*/ 4 h 54"/>
                <a:gd name="T4" fmla="*/ 1 w 22"/>
                <a:gd name="T5" fmla="*/ 26 h 54"/>
                <a:gd name="T6" fmla="*/ 11 w 22"/>
                <a:gd name="T7" fmla="*/ 13 h 54"/>
                <a:gd name="T8" fmla="*/ 11 w 22"/>
                <a:gd name="T9" fmla="*/ 0 h 54"/>
                <a:gd name="T10" fmla="*/ 11 w 22"/>
                <a:gd name="T11" fmla="*/ 0 h 54"/>
                <a:gd name="T12" fmla="*/ 0 60000 65536"/>
                <a:gd name="T13" fmla="*/ 0 60000 65536"/>
                <a:gd name="T14" fmla="*/ 0 60000 65536"/>
                <a:gd name="T15" fmla="*/ 0 60000 65536"/>
                <a:gd name="T16" fmla="*/ 0 60000 65536"/>
                <a:gd name="T17" fmla="*/ 0 60000 65536"/>
                <a:gd name="T18" fmla="*/ 0 w 22"/>
                <a:gd name="T19" fmla="*/ 0 h 54"/>
                <a:gd name="T20" fmla="*/ 22 w 22"/>
                <a:gd name="T21" fmla="*/ 54 h 54"/>
              </a:gdLst>
              <a:ahLst/>
              <a:cxnLst>
                <a:cxn ang="T12">
                  <a:pos x="T0" y="T1"/>
                </a:cxn>
                <a:cxn ang="T13">
                  <a:pos x="T2" y="T3"/>
                </a:cxn>
                <a:cxn ang="T14">
                  <a:pos x="T4" y="T5"/>
                </a:cxn>
                <a:cxn ang="T15">
                  <a:pos x="T6" y="T7"/>
                </a:cxn>
                <a:cxn ang="T16">
                  <a:pos x="T8" y="T9"/>
                </a:cxn>
                <a:cxn ang="T17">
                  <a:pos x="T10" y="T11"/>
                </a:cxn>
              </a:cxnLst>
              <a:rect l="T18" t="T19" r="T20" b="T21"/>
              <a:pathLst>
                <a:path w="22" h="54">
                  <a:moveTo>
                    <a:pt x="21" y="0"/>
                  </a:moveTo>
                  <a:lnTo>
                    <a:pt x="0" y="8"/>
                  </a:lnTo>
                  <a:lnTo>
                    <a:pt x="2" y="54"/>
                  </a:lnTo>
                  <a:lnTo>
                    <a:pt x="22" y="27"/>
                  </a:lnTo>
                  <a:lnTo>
                    <a:pt x="21" y="0"/>
                  </a:lnTo>
                  <a:close/>
                </a:path>
              </a:pathLst>
            </a:custGeom>
            <a:solidFill>
              <a:srgbClr val="000000"/>
            </a:solidFill>
            <a:ln w="9525">
              <a:noFill/>
              <a:round/>
              <a:headEnd/>
              <a:tailEnd/>
            </a:ln>
          </p:spPr>
          <p:txBody>
            <a:bodyPr/>
            <a:lstStyle/>
            <a:p>
              <a:endParaRPr lang="id-ID"/>
            </a:p>
          </p:txBody>
        </p:sp>
        <p:sp>
          <p:nvSpPr>
            <p:cNvPr id="26709" name="Freeform 84"/>
            <p:cNvSpPr>
              <a:spLocks/>
            </p:cNvSpPr>
            <p:nvPr/>
          </p:nvSpPr>
          <p:spPr bwMode="auto">
            <a:xfrm>
              <a:off x="2692" y="1083"/>
              <a:ext cx="576" cy="856"/>
            </a:xfrm>
            <a:custGeom>
              <a:avLst/>
              <a:gdLst>
                <a:gd name="T0" fmla="*/ 207 w 1151"/>
                <a:gd name="T1" fmla="*/ 185 h 1713"/>
                <a:gd name="T2" fmla="*/ 278 w 1151"/>
                <a:gd name="T3" fmla="*/ 176 h 1713"/>
                <a:gd name="T4" fmla="*/ 335 w 1151"/>
                <a:gd name="T5" fmla="*/ 185 h 1713"/>
                <a:gd name="T6" fmla="*/ 340 w 1151"/>
                <a:gd name="T7" fmla="*/ 245 h 1713"/>
                <a:gd name="T8" fmla="*/ 303 w 1151"/>
                <a:gd name="T9" fmla="*/ 300 h 1713"/>
                <a:gd name="T10" fmla="*/ 354 w 1151"/>
                <a:gd name="T11" fmla="*/ 334 h 1713"/>
                <a:gd name="T12" fmla="*/ 354 w 1151"/>
                <a:gd name="T13" fmla="*/ 381 h 1713"/>
                <a:gd name="T14" fmla="*/ 350 w 1151"/>
                <a:gd name="T15" fmla="*/ 484 h 1713"/>
                <a:gd name="T16" fmla="*/ 378 w 1151"/>
                <a:gd name="T17" fmla="*/ 533 h 1713"/>
                <a:gd name="T18" fmla="*/ 379 w 1151"/>
                <a:gd name="T19" fmla="*/ 611 h 1713"/>
                <a:gd name="T20" fmla="*/ 342 w 1151"/>
                <a:gd name="T21" fmla="*/ 701 h 1713"/>
                <a:gd name="T22" fmla="*/ 301 w 1151"/>
                <a:gd name="T23" fmla="*/ 725 h 1713"/>
                <a:gd name="T24" fmla="*/ 234 w 1151"/>
                <a:gd name="T25" fmla="*/ 803 h 1713"/>
                <a:gd name="T26" fmla="*/ 195 w 1151"/>
                <a:gd name="T27" fmla="*/ 815 h 1713"/>
                <a:gd name="T28" fmla="*/ 158 w 1151"/>
                <a:gd name="T29" fmla="*/ 815 h 1713"/>
                <a:gd name="T30" fmla="*/ 112 w 1151"/>
                <a:gd name="T31" fmla="*/ 794 h 1713"/>
                <a:gd name="T32" fmla="*/ 150 w 1151"/>
                <a:gd name="T33" fmla="*/ 821 h 1713"/>
                <a:gd name="T34" fmla="*/ 165 w 1151"/>
                <a:gd name="T35" fmla="*/ 824 h 1713"/>
                <a:gd name="T36" fmla="*/ 186 w 1151"/>
                <a:gd name="T37" fmla="*/ 842 h 1713"/>
                <a:gd name="T38" fmla="*/ 179 w 1151"/>
                <a:gd name="T39" fmla="*/ 826 h 1713"/>
                <a:gd name="T40" fmla="*/ 218 w 1151"/>
                <a:gd name="T41" fmla="*/ 828 h 1713"/>
                <a:gd name="T42" fmla="*/ 202 w 1151"/>
                <a:gd name="T43" fmla="*/ 856 h 1713"/>
                <a:gd name="T44" fmla="*/ 261 w 1151"/>
                <a:gd name="T45" fmla="*/ 823 h 1713"/>
                <a:gd name="T46" fmla="*/ 337 w 1151"/>
                <a:gd name="T47" fmla="*/ 797 h 1713"/>
                <a:gd name="T48" fmla="*/ 396 w 1151"/>
                <a:gd name="T49" fmla="*/ 763 h 1713"/>
                <a:gd name="T50" fmla="*/ 474 w 1151"/>
                <a:gd name="T51" fmla="*/ 692 h 1713"/>
                <a:gd name="T52" fmla="*/ 506 w 1151"/>
                <a:gd name="T53" fmla="*/ 650 h 1713"/>
                <a:gd name="T54" fmla="*/ 509 w 1151"/>
                <a:gd name="T55" fmla="*/ 627 h 1713"/>
                <a:gd name="T56" fmla="*/ 511 w 1151"/>
                <a:gd name="T57" fmla="*/ 518 h 1713"/>
                <a:gd name="T58" fmla="*/ 538 w 1151"/>
                <a:gd name="T59" fmla="*/ 502 h 1713"/>
                <a:gd name="T60" fmla="*/ 556 w 1151"/>
                <a:gd name="T61" fmla="*/ 468 h 1713"/>
                <a:gd name="T62" fmla="*/ 566 w 1151"/>
                <a:gd name="T63" fmla="*/ 428 h 1713"/>
                <a:gd name="T64" fmla="*/ 570 w 1151"/>
                <a:gd name="T65" fmla="*/ 389 h 1713"/>
                <a:gd name="T66" fmla="*/ 564 w 1151"/>
                <a:gd name="T67" fmla="*/ 364 h 1713"/>
                <a:gd name="T68" fmla="*/ 573 w 1151"/>
                <a:gd name="T69" fmla="*/ 321 h 1713"/>
                <a:gd name="T70" fmla="*/ 576 w 1151"/>
                <a:gd name="T71" fmla="*/ 253 h 1713"/>
                <a:gd name="T72" fmla="*/ 561 w 1151"/>
                <a:gd name="T73" fmla="*/ 179 h 1713"/>
                <a:gd name="T74" fmla="*/ 531 w 1151"/>
                <a:gd name="T75" fmla="*/ 111 h 1713"/>
                <a:gd name="T76" fmla="*/ 469 w 1151"/>
                <a:gd name="T77" fmla="*/ 54 h 1713"/>
                <a:gd name="T78" fmla="*/ 397 w 1151"/>
                <a:gd name="T79" fmla="*/ 15 h 1713"/>
                <a:gd name="T80" fmla="*/ 322 w 1151"/>
                <a:gd name="T81" fmla="*/ 0 h 1713"/>
                <a:gd name="T82" fmla="*/ 262 w 1151"/>
                <a:gd name="T83" fmla="*/ 2 h 1713"/>
                <a:gd name="T84" fmla="*/ 207 w 1151"/>
                <a:gd name="T85" fmla="*/ 13 h 1713"/>
                <a:gd name="T86" fmla="*/ 143 w 1151"/>
                <a:gd name="T87" fmla="*/ 43 h 1713"/>
                <a:gd name="T88" fmla="*/ 83 w 1151"/>
                <a:gd name="T89" fmla="*/ 89 h 1713"/>
                <a:gd name="T90" fmla="*/ 44 w 1151"/>
                <a:gd name="T91" fmla="*/ 139 h 1713"/>
                <a:gd name="T92" fmla="*/ 21 w 1151"/>
                <a:gd name="T93" fmla="*/ 185 h 1713"/>
                <a:gd name="T94" fmla="*/ 10 w 1151"/>
                <a:gd name="T95" fmla="*/ 240 h 1713"/>
                <a:gd name="T96" fmla="*/ 0 w 1151"/>
                <a:gd name="T97" fmla="*/ 307 h 1713"/>
                <a:gd name="T98" fmla="*/ 8 w 1151"/>
                <a:gd name="T99" fmla="*/ 359 h 1713"/>
                <a:gd name="T100" fmla="*/ 21 w 1151"/>
                <a:gd name="T101" fmla="*/ 293 h 1713"/>
                <a:gd name="T102" fmla="*/ 31 w 1151"/>
                <a:gd name="T103" fmla="*/ 221 h 1713"/>
                <a:gd name="T104" fmla="*/ 45 w 1151"/>
                <a:gd name="T105" fmla="*/ 181 h 1713"/>
                <a:gd name="T106" fmla="*/ 57 w 1151"/>
                <a:gd name="T107" fmla="*/ 170 h 1713"/>
                <a:gd name="T108" fmla="*/ 69 w 1151"/>
                <a:gd name="T109" fmla="*/ 176 h 1713"/>
                <a:gd name="T110" fmla="*/ 91 w 1151"/>
                <a:gd name="T111" fmla="*/ 170 h 1713"/>
                <a:gd name="T112" fmla="*/ 119 w 1151"/>
                <a:gd name="T113" fmla="*/ 168 h 1713"/>
                <a:gd name="T114" fmla="*/ 151 w 1151"/>
                <a:gd name="T115" fmla="*/ 176 h 1713"/>
                <a:gd name="T116" fmla="*/ 190 w 1151"/>
                <a:gd name="T117" fmla="*/ 188 h 1713"/>
                <a:gd name="T118" fmla="*/ 207 w 1151"/>
                <a:gd name="T119" fmla="*/ 185 h 1713"/>
                <a:gd name="T120" fmla="*/ 207 w 1151"/>
                <a:gd name="T121" fmla="*/ 185 h 171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151"/>
                <a:gd name="T184" fmla="*/ 0 h 1713"/>
                <a:gd name="T185" fmla="*/ 1151 w 1151"/>
                <a:gd name="T186" fmla="*/ 1713 h 171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151" h="1713">
                  <a:moveTo>
                    <a:pt x="414" y="371"/>
                  </a:moveTo>
                  <a:lnTo>
                    <a:pt x="556" y="352"/>
                  </a:lnTo>
                  <a:lnTo>
                    <a:pt x="670" y="371"/>
                  </a:lnTo>
                  <a:lnTo>
                    <a:pt x="680" y="491"/>
                  </a:lnTo>
                  <a:lnTo>
                    <a:pt x="606" y="601"/>
                  </a:lnTo>
                  <a:lnTo>
                    <a:pt x="707" y="668"/>
                  </a:lnTo>
                  <a:lnTo>
                    <a:pt x="707" y="763"/>
                  </a:lnTo>
                  <a:lnTo>
                    <a:pt x="699" y="968"/>
                  </a:lnTo>
                  <a:lnTo>
                    <a:pt x="756" y="1067"/>
                  </a:lnTo>
                  <a:lnTo>
                    <a:pt x="758" y="1223"/>
                  </a:lnTo>
                  <a:lnTo>
                    <a:pt x="684" y="1403"/>
                  </a:lnTo>
                  <a:lnTo>
                    <a:pt x="602" y="1451"/>
                  </a:lnTo>
                  <a:lnTo>
                    <a:pt x="467" y="1607"/>
                  </a:lnTo>
                  <a:lnTo>
                    <a:pt x="389" y="1631"/>
                  </a:lnTo>
                  <a:lnTo>
                    <a:pt x="315" y="1631"/>
                  </a:lnTo>
                  <a:lnTo>
                    <a:pt x="224" y="1589"/>
                  </a:lnTo>
                  <a:lnTo>
                    <a:pt x="300" y="1643"/>
                  </a:lnTo>
                  <a:lnTo>
                    <a:pt x="330" y="1648"/>
                  </a:lnTo>
                  <a:lnTo>
                    <a:pt x="372" y="1684"/>
                  </a:lnTo>
                  <a:lnTo>
                    <a:pt x="357" y="1652"/>
                  </a:lnTo>
                  <a:lnTo>
                    <a:pt x="435" y="1656"/>
                  </a:lnTo>
                  <a:lnTo>
                    <a:pt x="404" y="1713"/>
                  </a:lnTo>
                  <a:lnTo>
                    <a:pt x="522" y="1646"/>
                  </a:lnTo>
                  <a:lnTo>
                    <a:pt x="674" y="1595"/>
                  </a:lnTo>
                  <a:lnTo>
                    <a:pt x="792" y="1527"/>
                  </a:lnTo>
                  <a:lnTo>
                    <a:pt x="948" y="1384"/>
                  </a:lnTo>
                  <a:lnTo>
                    <a:pt x="1011" y="1300"/>
                  </a:lnTo>
                  <a:lnTo>
                    <a:pt x="1018" y="1255"/>
                  </a:lnTo>
                  <a:lnTo>
                    <a:pt x="1022" y="1036"/>
                  </a:lnTo>
                  <a:lnTo>
                    <a:pt x="1075" y="1004"/>
                  </a:lnTo>
                  <a:lnTo>
                    <a:pt x="1111" y="937"/>
                  </a:lnTo>
                  <a:lnTo>
                    <a:pt x="1132" y="856"/>
                  </a:lnTo>
                  <a:lnTo>
                    <a:pt x="1140" y="778"/>
                  </a:lnTo>
                  <a:lnTo>
                    <a:pt x="1127" y="728"/>
                  </a:lnTo>
                  <a:lnTo>
                    <a:pt x="1146" y="643"/>
                  </a:lnTo>
                  <a:lnTo>
                    <a:pt x="1151" y="506"/>
                  </a:lnTo>
                  <a:lnTo>
                    <a:pt x="1121" y="358"/>
                  </a:lnTo>
                  <a:lnTo>
                    <a:pt x="1062" y="223"/>
                  </a:lnTo>
                  <a:lnTo>
                    <a:pt x="938" y="109"/>
                  </a:lnTo>
                  <a:lnTo>
                    <a:pt x="794" y="31"/>
                  </a:lnTo>
                  <a:lnTo>
                    <a:pt x="644" y="0"/>
                  </a:lnTo>
                  <a:lnTo>
                    <a:pt x="524" y="4"/>
                  </a:lnTo>
                  <a:lnTo>
                    <a:pt x="414" y="27"/>
                  </a:lnTo>
                  <a:lnTo>
                    <a:pt x="285" y="86"/>
                  </a:lnTo>
                  <a:lnTo>
                    <a:pt x="165" y="179"/>
                  </a:lnTo>
                  <a:lnTo>
                    <a:pt x="87" y="278"/>
                  </a:lnTo>
                  <a:lnTo>
                    <a:pt x="41" y="371"/>
                  </a:lnTo>
                  <a:lnTo>
                    <a:pt x="19" y="481"/>
                  </a:lnTo>
                  <a:lnTo>
                    <a:pt x="0" y="614"/>
                  </a:lnTo>
                  <a:lnTo>
                    <a:pt x="15" y="719"/>
                  </a:lnTo>
                  <a:lnTo>
                    <a:pt x="41" y="586"/>
                  </a:lnTo>
                  <a:lnTo>
                    <a:pt x="62" y="443"/>
                  </a:lnTo>
                  <a:lnTo>
                    <a:pt x="89" y="363"/>
                  </a:lnTo>
                  <a:lnTo>
                    <a:pt x="114" y="341"/>
                  </a:lnTo>
                  <a:lnTo>
                    <a:pt x="138" y="352"/>
                  </a:lnTo>
                  <a:lnTo>
                    <a:pt x="182" y="341"/>
                  </a:lnTo>
                  <a:lnTo>
                    <a:pt x="237" y="337"/>
                  </a:lnTo>
                  <a:lnTo>
                    <a:pt x="302" y="352"/>
                  </a:lnTo>
                  <a:lnTo>
                    <a:pt x="380" y="377"/>
                  </a:lnTo>
                  <a:lnTo>
                    <a:pt x="414" y="371"/>
                  </a:lnTo>
                  <a:close/>
                </a:path>
              </a:pathLst>
            </a:custGeom>
            <a:solidFill>
              <a:srgbClr val="000000"/>
            </a:solidFill>
            <a:ln w="9525">
              <a:noFill/>
              <a:round/>
              <a:headEnd/>
              <a:tailEnd/>
            </a:ln>
          </p:spPr>
          <p:txBody>
            <a:bodyPr/>
            <a:lstStyle/>
            <a:p>
              <a:endParaRPr lang="id-ID"/>
            </a:p>
          </p:txBody>
        </p:sp>
        <p:sp>
          <p:nvSpPr>
            <p:cNvPr id="26710" name="Freeform 85"/>
            <p:cNvSpPr>
              <a:spLocks/>
            </p:cNvSpPr>
            <p:nvPr/>
          </p:nvSpPr>
          <p:spPr bwMode="auto">
            <a:xfrm>
              <a:off x="2685" y="1463"/>
              <a:ext cx="103" cy="387"/>
            </a:xfrm>
            <a:custGeom>
              <a:avLst/>
              <a:gdLst>
                <a:gd name="T0" fmla="*/ 15 w 208"/>
                <a:gd name="T1" fmla="*/ 0 h 773"/>
                <a:gd name="T2" fmla="*/ 15 w 208"/>
                <a:gd name="T3" fmla="*/ 57 h 773"/>
                <a:gd name="T4" fmla="*/ 3 w 208"/>
                <a:gd name="T5" fmla="*/ 133 h 773"/>
                <a:gd name="T6" fmla="*/ 8 w 208"/>
                <a:gd name="T7" fmla="*/ 195 h 773"/>
                <a:gd name="T8" fmla="*/ 24 w 208"/>
                <a:gd name="T9" fmla="*/ 257 h 773"/>
                <a:gd name="T10" fmla="*/ 59 w 208"/>
                <a:gd name="T11" fmla="*/ 316 h 773"/>
                <a:gd name="T12" fmla="*/ 103 w 208"/>
                <a:gd name="T13" fmla="*/ 387 h 773"/>
                <a:gd name="T14" fmla="*/ 58 w 208"/>
                <a:gd name="T15" fmla="*/ 323 h 773"/>
                <a:gd name="T16" fmla="*/ 28 w 208"/>
                <a:gd name="T17" fmla="*/ 278 h 773"/>
                <a:gd name="T18" fmla="*/ 12 w 208"/>
                <a:gd name="T19" fmla="*/ 241 h 773"/>
                <a:gd name="T20" fmla="*/ 2 w 208"/>
                <a:gd name="T21" fmla="*/ 189 h 773"/>
                <a:gd name="T22" fmla="*/ 0 w 208"/>
                <a:gd name="T23" fmla="*/ 129 h 773"/>
                <a:gd name="T24" fmla="*/ 10 w 208"/>
                <a:gd name="T25" fmla="*/ 41 h 773"/>
                <a:gd name="T26" fmla="*/ 15 w 208"/>
                <a:gd name="T27" fmla="*/ 0 h 773"/>
                <a:gd name="T28" fmla="*/ 15 w 208"/>
                <a:gd name="T29" fmla="*/ 0 h 7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08"/>
                <a:gd name="T46" fmla="*/ 0 h 773"/>
                <a:gd name="T47" fmla="*/ 208 w 208"/>
                <a:gd name="T48" fmla="*/ 773 h 77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08" h="773">
                  <a:moveTo>
                    <a:pt x="31" y="0"/>
                  </a:moveTo>
                  <a:lnTo>
                    <a:pt x="31" y="114"/>
                  </a:lnTo>
                  <a:lnTo>
                    <a:pt x="6" y="266"/>
                  </a:lnTo>
                  <a:lnTo>
                    <a:pt x="16" y="389"/>
                  </a:lnTo>
                  <a:lnTo>
                    <a:pt x="48" y="513"/>
                  </a:lnTo>
                  <a:lnTo>
                    <a:pt x="120" y="631"/>
                  </a:lnTo>
                  <a:lnTo>
                    <a:pt x="208" y="773"/>
                  </a:lnTo>
                  <a:lnTo>
                    <a:pt x="118" y="646"/>
                  </a:lnTo>
                  <a:lnTo>
                    <a:pt x="57" y="555"/>
                  </a:lnTo>
                  <a:lnTo>
                    <a:pt x="25" y="481"/>
                  </a:lnTo>
                  <a:lnTo>
                    <a:pt x="4" y="378"/>
                  </a:lnTo>
                  <a:lnTo>
                    <a:pt x="0" y="258"/>
                  </a:lnTo>
                  <a:lnTo>
                    <a:pt x="21" y="81"/>
                  </a:lnTo>
                  <a:lnTo>
                    <a:pt x="31" y="0"/>
                  </a:lnTo>
                  <a:close/>
                </a:path>
              </a:pathLst>
            </a:custGeom>
            <a:solidFill>
              <a:srgbClr val="000000"/>
            </a:solidFill>
            <a:ln w="9525">
              <a:noFill/>
              <a:round/>
              <a:headEnd/>
              <a:tailEnd/>
            </a:ln>
          </p:spPr>
          <p:txBody>
            <a:bodyPr/>
            <a:lstStyle/>
            <a:p>
              <a:endParaRPr lang="id-ID"/>
            </a:p>
          </p:txBody>
        </p:sp>
        <p:sp>
          <p:nvSpPr>
            <p:cNvPr id="26711" name="Freeform 86"/>
            <p:cNvSpPr>
              <a:spLocks/>
            </p:cNvSpPr>
            <p:nvPr/>
          </p:nvSpPr>
          <p:spPr bwMode="auto">
            <a:xfrm>
              <a:off x="2820" y="1657"/>
              <a:ext cx="23" cy="33"/>
            </a:xfrm>
            <a:custGeom>
              <a:avLst/>
              <a:gdLst>
                <a:gd name="T0" fmla="*/ 12 w 48"/>
                <a:gd name="T1" fmla="*/ 11 h 65"/>
                <a:gd name="T2" fmla="*/ 0 w 48"/>
                <a:gd name="T3" fmla="*/ 24 h 65"/>
                <a:gd name="T4" fmla="*/ 13 w 48"/>
                <a:gd name="T5" fmla="*/ 33 h 65"/>
                <a:gd name="T6" fmla="*/ 23 w 48"/>
                <a:gd name="T7" fmla="*/ 24 h 65"/>
                <a:gd name="T8" fmla="*/ 23 w 48"/>
                <a:gd name="T9" fmla="*/ 14 h 65"/>
                <a:gd name="T10" fmla="*/ 16 w 48"/>
                <a:gd name="T11" fmla="*/ 0 h 65"/>
                <a:gd name="T12" fmla="*/ 12 w 48"/>
                <a:gd name="T13" fmla="*/ 11 h 65"/>
                <a:gd name="T14" fmla="*/ 12 w 48"/>
                <a:gd name="T15" fmla="*/ 11 h 65"/>
                <a:gd name="T16" fmla="*/ 0 60000 65536"/>
                <a:gd name="T17" fmla="*/ 0 60000 65536"/>
                <a:gd name="T18" fmla="*/ 0 60000 65536"/>
                <a:gd name="T19" fmla="*/ 0 60000 65536"/>
                <a:gd name="T20" fmla="*/ 0 60000 65536"/>
                <a:gd name="T21" fmla="*/ 0 60000 65536"/>
                <a:gd name="T22" fmla="*/ 0 60000 65536"/>
                <a:gd name="T23" fmla="*/ 0 60000 65536"/>
                <a:gd name="T24" fmla="*/ 0 w 48"/>
                <a:gd name="T25" fmla="*/ 0 h 65"/>
                <a:gd name="T26" fmla="*/ 48 w 48"/>
                <a:gd name="T27" fmla="*/ 65 h 6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 h="65">
                  <a:moveTo>
                    <a:pt x="25" y="21"/>
                  </a:moveTo>
                  <a:lnTo>
                    <a:pt x="0" y="48"/>
                  </a:lnTo>
                  <a:lnTo>
                    <a:pt x="27" y="65"/>
                  </a:lnTo>
                  <a:lnTo>
                    <a:pt x="48" y="48"/>
                  </a:lnTo>
                  <a:lnTo>
                    <a:pt x="48" y="27"/>
                  </a:lnTo>
                  <a:lnTo>
                    <a:pt x="33" y="0"/>
                  </a:lnTo>
                  <a:lnTo>
                    <a:pt x="25" y="21"/>
                  </a:lnTo>
                  <a:close/>
                </a:path>
              </a:pathLst>
            </a:custGeom>
            <a:solidFill>
              <a:srgbClr val="000000"/>
            </a:solidFill>
            <a:ln w="9525">
              <a:noFill/>
              <a:round/>
              <a:headEnd/>
              <a:tailEnd/>
            </a:ln>
          </p:spPr>
          <p:txBody>
            <a:bodyPr/>
            <a:lstStyle/>
            <a:p>
              <a:endParaRPr lang="id-ID"/>
            </a:p>
          </p:txBody>
        </p:sp>
        <p:sp>
          <p:nvSpPr>
            <p:cNvPr id="26712" name="Freeform 87"/>
            <p:cNvSpPr>
              <a:spLocks/>
            </p:cNvSpPr>
            <p:nvPr/>
          </p:nvSpPr>
          <p:spPr bwMode="auto">
            <a:xfrm>
              <a:off x="2806" y="1571"/>
              <a:ext cx="223" cy="272"/>
            </a:xfrm>
            <a:custGeom>
              <a:avLst/>
              <a:gdLst>
                <a:gd name="T0" fmla="*/ 23 w 444"/>
                <a:gd name="T1" fmla="*/ 78 h 544"/>
                <a:gd name="T2" fmla="*/ 41 w 444"/>
                <a:gd name="T3" fmla="*/ 77 h 544"/>
                <a:gd name="T4" fmla="*/ 67 w 444"/>
                <a:gd name="T5" fmla="*/ 62 h 544"/>
                <a:gd name="T6" fmla="*/ 80 w 444"/>
                <a:gd name="T7" fmla="*/ 59 h 544"/>
                <a:gd name="T8" fmla="*/ 97 w 444"/>
                <a:gd name="T9" fmla="*/ 60 h 544"/>
                <a:gd name="T10" fmla="*/ 103 w 444"/>
                <a:gd name="T11" fmla="*/ 53 h 544"/>
                <a:gd name="T12" fmla="*/ 106 w 444"/>
                <a:gd name="T13" fmla="*/ 29 h 544"/>
                <a:gd name="T14" fmla="*/ 137 w 444"/>
                <a:gd name="T15" fmla="*/ 0 h 544"/>
                <a:gd name="T16" fmla="*/ 146 w 444"/>
                <a:gd name="T17" fmla="*/ 24 h 544"/>
                <a:gd name="T18" fmla="*/ 202 w 444"/>
                <a:gd name="T19" fmla="*/ 66 h 544"/>
                <a:gd name="T20" fmla="*/ 223 w 444"/>
                <a:gd name="T21" fmla="*/ 101 h 544"/>
                <a:gd name="T22" fmla="*/ 203 w 444"/>
                <a:gd name="T23" fmla="*/ 156 h 544"/>
                <a:gd name="T24" fmla="*/ 171 w 444"/>
                <a:gd name="T25" fmla="*/ 219 h 544"/>
                <a:gd name="T26" fmla="*/ 140 w 444"/>
                <a:gd name="T27" fmla="*/ 239 h 544"/>
                <a:gd name="T28" fmla="*/ 128 w 444"/>
                <a:gd name="T29" fmla="*/ 272 h 544"/>
                <a:gd name="T30" fmla="*/ 117 w 444"/>
                <a:gd name="T31" fmla="*/ 254 h 544"/>
                <a:gd name="T32" fmla="*/ 86 w 444"/>
                <a:gd name="T33" fmla="*/ 251 h 544"/>
                <a:gd name="T34" fmla="*/ 47 w 444"/>
                <a:gd name="T35" fmla="*/ 251 h 544"/>
                <a:gd name="T36" fmla="*/ 12 w 444"/>
                <a:gd name="T37" fmla="*/ 233 h 544"/>
                <a:gd name="T38" fmla="*/ 0 w 444"/>
                <a:gd name="T39" fmla="*/ 214 h 544"/>
                <a:gd name="T40" fmla="*/ 30 w 444"/>
                <a:gd name="T41" fmla="*/ 229 h 544"/>
                <a:gd name="T42" fmla="*/ 74 w 444"/>
                <a:gd name="T43" fmla="*/ 229 h 544"/>
                <a:gd name="T44" fmla="*/ 89 w 444"/>
                <a:gd name="T45" fmla="*/ 220 h 544"/>
                <a:gd name="T46" fmla="*/ 125 w 444"/>
                <a:gd name="T47" fmla="*/ 185 h 544"/>
                <a:gd name="T48" fmla="*/ 144 w 444"/>
                <a:gd name="T49" fmla="*/ 172 h 544"/>
                <a:gd name="T50" fmla="*/ 156 w 444"/>
                <a:gd name="T51" fmla="*/ 167 h 544"/>
                <a:gd name="T52" fmla="*/ 173 w 444"/>
                <a:gd name="T53" fmla="*/ 168 h 544"/>
                <a:gd name="T54" fmla="*/ 180 w 444"/>
                <a:gd name="T55" fmla="*/ 154 h 544"/>
                <a:gd name="T56" fmla="*/ 167 w 444"/>
                <a:gd name="T57" fmla="*/ 152 h 544"/>
                <a:gd name="T58" fmla="*/ 154 w 444"/>
                <a:gd name="T59" fmla="*/ 154 h 544"/>
                <a:gd name="T60" fmla="*/ 125 w 444"/>
                <a:gd name="T61" fmla="*/ 160 h 544"/>
                <a:gd name="T62" fmla="*/ 131 w 444"/>
                <a:gd name="T63" fmla="*/ 152 h 544"/>
                <a:gd name="T64" fmla="*/ 131 w 444"/>
                <a:gd name="T65" fmla="*/ 138 h 544"/>
                <a:gd name="T66" fmla="*/ 110 w 444"/>
                <a:gd name="T67" fmla="*/ 140 h 544"/>
                <a:gd name="T68" fmla="*/ 58 w 444"/>
                <a:gd name="T69" fmla="*/ 143 h 544"/>
                <a:gd name="T70" fmla="*/ 32 w 444"/>
                <a:gd name="T71" fmla="*/ 140 h 544"/>
                <a:gd name="T72" fmla="*/ 0 w 444"/>
                <a:gd name="T73" fmla="*/ 134 h 544"/>
                <a:gd name="T74" fmla="*/ 33 w 444"/>
                <a:gd name="T75" fmla="*/ 136 h 544"/>
                <a:gd name="T76" fmla="*/ 50 w 444"/>
                <a:gd name="T77" fmla="*/ 134 h 544"/>
                <a:gd name="T78" fmla="*/ 68 w 444"/>
                <a:gd name="T79" fmla="*/ 127 h 544"/>
                <a:gd name="T80" fmla="*/ 99 w 444"/>
                <a:gd name="T81" fmla="*/ 124 h 544"/>
                <a:gd name="T82" fmla="*/ 86 w 444"/>
                <a:gd name="T83" fmla="*/ 106 h 544"/>
                <a:gd name="T84" fmla="*/ 79 w 444"/>
                <a:gd name="T85" fmla="*/ 86 h 544"/>
                <a:gd name="T86" fmla="*/ 58 w 444"/>
                <a:gd name="T87" fmla="*/ 86 h 544"/>
                <a:gd name="T88" fmla="*/ 39 w 444"/>
                <a:gd name="T89" fmla="*/ 84 h 544"/>
                <a:gd name="T90" fmla="*/ 23 w 444"/>
                <a:gd name="T91" fmla="*/ 78 h 544"/>
                <a:gd name="T92" fmla="*/ 23 w 444"/>
                <a:gd name="T93" fmla="*/ 78 h 54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44"/>
                <a:gd name="T142" fmla="*/ 0 h 544"/>
                <a:gd name="T143" fmla="*/ 444 w 444"/>
                <a:gd name="T144" fmla="*/ 544 h 54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44" h="544">
                  <a:moveTo>
                    <a:pt x="45" y="156"/>
                  </a:moveTo>
                  <a:lnTo>
                    <a:pt x="81" y="154"/>
                  </a:lnTo>
                  <a:lnTo>
                    <a:pt x="133" y="124"/>
                  </a:lnTo>
                  <a:lnTo>
                    <a:pt x="159" y="118"/>
                  </a:lnTo>
                  <a:lnTo>
                    <a:pt x="194" y="120"/>
                  </a:lnTo>
                  <a:lnTo>
                    <a:pt x="205" y="107"/>
                  </a:lnTo>
                  <a:lnTo>
                    <a:pt x="211" y="59"/>
                  </a:lnTo>
                  <a:lnTo>
                    <a:pt x="273" y="0"/>
                  </a:lnTo>
                  <a:lnTo>
                    <a:pt x="290" y="48"/>
                  </a:lnTo>
                  <a:lnTo>
                    <a:pt x="403" y="132"/>
                  </a:lnTo>
                  <a:lnTo>
                    <a:pt x="444" y="202"/>
                  </a:lnTo>
                  <a:lnTo>
                    <a:pt x="404" y="312"/>
                  </a:lnTo>
                  <a:lnTo>
                    <a:pt x="340" y="438"/>
                  </a:lnTo>
                  <a:lnTo>
                    <a:pt x="279" y="479"/>
                  </a:lnTo>
                  <a:lnTo>
                    <a:pt x="254" y="544"/>
                  </a:lnTo>
                  <a:lnTo>
                    <a:pt x="232" y="508"/>
                  </a:lnTo>
                  <a:lnTo>
                    <a:pt x="171" y="502"/>
                  </a:lnTo>
                  <a:lnTo>
                    <a:pt x="93" y="502"/>
                  </a:lnTo>
                  <a:lnTo>
                    <a:pt x="24" y="466"/>
                  </a:lnTo>
                  <a:lnTo>
                    <a:pt x="0" y="428"/>
                  </a:lnTo>
                  <a:lnTo>
                    <a:pt x="60" y="459"/>
                  </a:lnTo>
                  <a:lnTo>
                    <a:pt x="148" y="459"/>
                  </a:lnTo>
                  <a:lnTo>
                    <a:pt x="178" y="440"/>
                  </a:lnTo>
                  <a:lnTo>
                    <a:pt x="249" y="371"/>
                  </a:lnTo>
                  <a:lnTo>
                    <a:pt x="287" y="344"/>
                  </a:lnTo>
                  <a:lnTo>
                    <a:pt x="311" y="335"/>
                  </a:lnTo>
                  <a:lnTo>
                    <a:pt x="344" y="337"/>
                  </a:lnTo>
                  <a:lnTo>
                    <a:pt x="359" y="308"/>
                  </a:lnTo>
                  <a:lnTo>
                    <a:pt x="332" y="305"/>
                  </a:lnTo>
                  <a:lnTo>
                    <a:pt x="306" y="308"/>
                  </a:lnTo>
                  <a:lnTo>
                    <a:pt x="249" y="320"/>
                  </a:lnTo>
                  <a:lnTo>
                    <a:pt x="260" y="305"/>
                  </a:lnTo>
                  <a:lnTo>
                    <a:pt x="260" y="276"/>
                  </a:lnTo>
                  <a:lnTo>
                    <a:pt x="220" y="280"/>
                  </a:lnTo>
                  <a:lnTo>
                    <a:pt x="116" y="287"/>
                  </a:lnTo>
                  <a:lnTo>
                    <a:pt x="64" y="280"/>
                  </a:lnTo>
                  <a:lnTo>
                    <a:pt x="0" y="268"/>
                  </a:lnTo>
                  <a:lnTo>
                    <a:pt x="66" y="272"/>
                  </a:lnTo>
                  <a:lnTo>
                    <a:pt x="100" y="267"/>
                  </a:lnTo>
                  <a:lnTo>
                    <a:pt x="135" y="255"/>
                  </a:lnTo>
                  <a:lnTo>
                    <a:pt x="197" y="249"/>
                  </a:lnTo>
                  <a:lnTo>
                    <a:pt x="171" y="213"/>
                  </a:lnTo>
                  <a:lnTo>
                    <a:pt x="157" y="173"/>
                  </a:lnTo>
                  <a:lnTo>
                    <a:pt x="116" y="173"/>
                  </a:lnTo>
                  <a:lnTo>
                    <a:pt x="78" y="168"/>
                  </a:lnTo>
                  <a:lnTo>
                    <a:pt x="45" y="156"/>
                  </a:lnTo>
                  <a:close/>
                </a:path>
              </a:pathLst>
            </a:custGeom>
            <a:solidFill>
              <a:srgbClr val="000000"/>
            </a:solidFill>
            <a:ln w="9525">
              <a:noFill/>
              <a:round/>
              <a:headEnd/>
              <a:tailEnd/>
            </a:ln>
          </p:spPr>
          <p:txBody>
            <a:bodyPr/>
            <a:lstStyle/>
            <a:p>
              <a:endParaRPr lang="id-ID"/>
            </a:p>
          </p:txBody>
        </p:sp>
        <p:sp>
          <p:nvSpPr>
            <p:cNvPr id="26713" name="Freeform 88"/>
            <p:cNvSpPr>
              <a:spLocks/>
            </p:cNvSpPr>
            <p:nvPr/>
          </p:nvSpPr>
          <p:spPr bwMode="auto">
            <a:xfrm>
              <a:off x="2854" y="1594"/>
              <a:ext cx="18" cy="54"/>
            </a:xfrm>
            <a:custGeom>
              <a:avLst/>
              <a:gdLst>
                <a:gd name="T0" fmla="*/ 9 w 36"/>
                <a:gd name="T1" fmla="*/ 0 h 106"/>
                <a:gd name="T2" fmla="*/ 9 w 36"/>
                <a:gd name="T3" fmla="*/ 33 h 106"/>
                <a:gd name="T4" fmla="*/ 0 w 36"/>
                <a:gd name="T5" fmla="*/ 54 h 106"/>
                <a:gd name="T6" fmla="*/ 13 w 36"/>
                <a:gd name="T7" fmla="*/ 50 h 106"/>
                <a:gd name="T8" fmla="*/ 18 w 36"/>
                <a:gd name="T9" fmla="*/ 31 h 106"/>
                <a:gd name="T10" fmla="*/ 18 w 36"/>
                <a:gd name="T11" fmla="*/ 8 h 106"/>
                <a:gd name="T12" fmla="*/ 9 w 36"/>
                <a:gd name="T13" fmla="*/ 0 h 106"/>
                <a:gd name="T14" fmla="*/ 9 w 36"/>
                <a:gd name="T15" fmla="*/ 0 h 106"/>
                <a:gd name="T16" fmla="*/ 0 60000 65536"/>
                <a:gd name="T17" fmla="*/ 0 60000 65536"/>
                <a:gd name="T18" fmla="*/ 0 60000 65536"/>
                <a:gd name="T19" fmla="*/ 0 60000 65536"/>
                <a:gd name="T20" fmla="*/ 0 60000 65536"/>
                <a:gd name="T21" fmla="*/ 0 60000 65536"/>
                <a:gd name="T22" fmla="*/ 0 60000 65536"/>
                <a:gd name="T23" fmla="*/ 0 60000 65536"/>
                <a:gd name="T24" fmla="*/ 0 w 36"/>
                <a:gd name="T25" fmla="*/ 0 h 106"/>
                <a:gd name="T26" fmla="*/ 36 w 36"/>
                <a:gd name="T27" fmla="*/ 106 h 10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 h="106">
                  <a:moveTo>
                    <a:pt x="19" y="0"/>
                  </a:moveTo>
                  <a:lnTo>
                    <a:pt x="19" y="65"/>
                  </a:lnTo>
                  <a:lnTo>
                    <a:pt x="0" y="106"/>
                  </a:lnTo>
                  <a:lnTo>
                    <a:pt x="26" y="99"/>
                  </a:lnTo>
                  <a:lnTo>
                    <a:pt x="36" y="61"/>
                  </a:lnTo>
                  <a:lnTo>
                    <a:pt x="36" y="15"/>
                  </a:lnTo>
                  <a:lnTo>
                    <a:pt x="19" y="0"/>
                  </a:lnTo>
                  <a:close/>
                </a:path>
              </a:pathLst>
            </a:custGeom>
            <a:solidFill>
              <a:srgbClr val="000000"/>
            </a:solidFill>
            <a:ln w="9525">
              <a:noFill/>
              <a:round/>
              <a:headEnd/>
              <a:tailEnd/>
            </a:ln>
          </p:spPr>
          <p:txBody>
            <a:bodyPr/>
            <a:lstStyle/>
            <a:p>
              <a:endParaRPr lang="id-ID"/>
            </a:p>
          </p:txBody>
        </p:sp>
      </p:grpSp>
      <p:sp>
        <p:nvSpPr>
          <p:cNvPr id="22617" name="AutoShape 89"/>
          <p:cNvSpPr>
            <a:spLocks noChangeArrowheads="1"/>
          </p:cNvSpPr>
          <p:nvPr/>
        </p:nvSpPr>
        <p:spPr bwMode="auto">
          <a:xfrm>
            <a:off x="8763000" y="6477000"/>
            <a:ext cx="228600" cy="228600"/>
          </a:xfrm>
          <a:prstGeom prst="lightningBolt">
            <a:avLst/>
          </a:prstGeom>
          <a:gradFill rotWithShape="0">
            <a:gsLst>
              <a:gs pos="0">
                <a:srgbClr val="FDE111"/>
              </a:gs>
              <a:gs pos="100000">
                <a:srgbClr val="756808"/>
              </a:gs>
            </a:gsLst>
            <a:lin ang="5400000" scaled="1"/>
          </a:gradFill>
          <a:ln w="9525">
            <a:noFill/>
            <a:miter lim="800000"/>
            <a:headEnd/>
            <a:tailEnd/>
          </a:ln>
        </p:spPr>
        <p:txBody>
          <a:bodyPr wrap="none" anchor="ct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226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74675" y="304800"/>
            <a:ext cx="8001000" cy="531813"/>
          </a:xfrm>
        </p:spPr>
        <p:txBody>
          <a:bodyPr/>
          <a:lstStyle/>
          <a:p>
            <a:pPr eaLnBrk="1" hangingPunct="1"/>
            <a:r>
              <a:rPr lang="en-US" sz="1800" b="1" smtClean="0"/>
              <a:t>Prinsip yang berkaitan dengan pengawasan akuntansi:</a:t>
            </a:r>
          </a:p>
        </p:txBody>
      </p:sp>
      <p:sp>
        <p:nvSpPr>
          <p:cNvPr id="11267" name="Rectangle 3"/>
          <p:cNvSpPr>
            <a:spLocks noGrp="1" noChangeArrowheads="1"/>
          </p:cNvSpPr>
          <p:nvPr>
            <p:ph type="body" idx="1"/>
          </p:nvPr>
        </p:nvSpPr>
        <p:spPr>
          <a:xfrm>
            <a:off x="566738" y="908050"/>
            <a:ext cx="8001000" cy="5111750"/>
          </a:xfrm>
        </p:spPr>
        <p:txBody>
          <a:bodyPr/>
          <a:lstStyle/>
          <a:p>
            <a:pPr marL="571500" indent="-571500" eaLnBrk="1" hangingPunct="1"/>
            <a:r>
              <a:rPr lang="en-US" sz="1600" dirty="0" err="1" smtClean="0"/>
              <a:t>Karyawan</a:t>
            </a:r>
            <a:r>
              <a:rPr lang="en-US" sz="1600" dirty="0" smtClean="0"/>
              <a:t> yang </a:t>
            </a:r>
            <a:r>
              <a:rPr lang="en-US" sz="1600" dirty="0" err="1" smtClean="0"/>
              <a:t>jujur</a:t>
            </a:r>
            <a:r>
              <a:rPr lang="en-US" sz="1600" dirty="0" smtClean="0"/>
              <a:t> </a:t>
            </a:r>
            <a:r>
              <a:rPr lang="en-US" sz="1600" dirty="0" err="1" smtClean="0"/>
              <a:t>dan</a:t>
            </a:r>
            <a:r>
              <a:rPr lang="en-US" sz="1600" dirty="0" smtClean="0"/>
              <a:t> </a:t>
            </a:r>
            <a:r>
              <a:rPr lang="en-US" sz="1600" dirty="0" err="1" smtClean="0"/>
              <a:t>kompeten</a:t>
            </a:r>
            <a:r>
              <a:rPr lang="en-US" sz="1600" dirty="0" smtClean="0"/>
              <a:t>, </a:t>
            </a:r>
            <a:r>
              <a:rPr lang="en-US" sz="1600" dirty="0" err="1" smtClean="0"/>
              <a:t>serta</a:t>
            </a:r>
            <a:r>
              <a:rPr lang="en-US" sz="1600" dirty="0" smtClean="0"/>
              <a:t> </a:t>
            </a:r>
            <a:r>
              <a:rPr lang="en-US" sz="1600" dirty="0" err="1" smtClean="0"/>
              <a:t>memiliki</a:t>
            </a:r>
            <a:r>
              <a:rPr lang="en-US" sz="1600" dirty="0" smtClean="0"/>
              <a:t> </a:t>
            </a:r>
            <a:r>
              <a:rPr lang="en-US" sz="1600" dirty="0" err="1" smtClean="0"/>
              <a:t>tanggung</a:t>
            </a:r>
            <a:r>
              <a:rPr lang="en-US" sz="1600" dirty="0" smtClean="0"/>
              <a:t> </a:t>
            </a:r>
            <a:r>
              <a:rPr lang="en-US" sz="1600" dirty="0" err="1" smtClean="0"/>
              <a:t>jawab</a:t>
            </a:r>
            <a:endParaRPr lang="en-US" sz="1600" dirty="0" smtClean="0"/>
          </a:p>
          <a:p>
            <a:pPr marL="571500" indent="-571500" eaLnBrk="1" hangingPunct="1"/>
            <a:r>
              <a:rPr lang="en-US" sz="1600" dirty="0" err="1" smtClean="0"/>
              <a:t>Tanggung</a:t>
            </a:r>
            <a:r>
              <a:rPr lang="en-US" sz="1600" dirty="0" smtClean="0"/>
              <a:t> </a:t>
            </a:r>
            <a:r>
              <a:rPr lang="en-US" sz="1600" dirty="0" err="1" smtClean="0"/>
              <a:t>jawab</a:t>
            </a:r>
            <a:r>
              <a:rPr lang="en-US" sz="1600" dirty="0" smtClean="0"/>
              <a:t> yang </a:t>
            </a:r>
            <a:r>
              <a:rPr lang="en-US" sz="1600" dirty="0" err="1" smtClean="0"/>
              <a:t>terkait</a:t>
            </a:r>
            <a:r>
              <a:rPr lang="en-US" sz="1600" dirty="0" smtClean="0"/>
              <a:t> </a:t>
            </a:r>
            <a:r>
              <a:rPr lang="en-US" sz="1600" dirty="0" err="1" smtClean="0"/>
              <a:t>harus</a:t>
            </a:r>
            <a:r>
              <a:rPr lang="en-US" sz="1600" dirty="0" smtClean="0"/>
              <a:t> </a:t>
            </a:r>
            <a:r>
              <a:rPr lang="en-US" sz="1600" dirty="0" err="1" smtClean="0"/>
              <a:t>dilaksanakan</a:t>
            </a:r>
            <a:r>
              <a:rPr lang="en-US" sz="1600" dirty="0" smtClean="0"/>
              <a:t> </a:t>
            </a:r>
            <a:r>
              <a:rPr lang="en-US" sz="1600" dirty="0" err="1" smtClean="0"/>
              <a:t>oleh</a:t>
            </a:r>
            <a:r>
              <a:rPr lang="en-US" sz="1600" dirty="0" smtClean="0"/>
              <a:t> </a:t>
            </a:r>
            <a:r>
              <a:rPr lang="en-US" sz="1600" dirty="0" err="1" smtClean="0"/>
              <a:t>fungsi-fungsi</a:t>
            </a:r>
            <a:r>
              <a:rPr lang="en-US" sz="1600" dirty="0" smtClean="0"/>
              <a:t> yang </a:t>
            </a:r>
            <a:r>
              <a:rPr lang="en-US" sz="1600" dirty="0" err="1" smtClean="0"/>
              <a:t>terpisah</a:t>
            </a:r>
            <a:endParaRPr lang="en-US" sz="1600" dirty="0" smtClean="0"/>
          </a:p>
          <a:p>
            <a:pPr marL="571500" indent="-571500" eaLnBrk="1" hangingPunct="1"/>
            <a:r>
              <a:rPr lang="en-US" sz="1600" dirty="0" err="1" smtClean="0"/>
              <a:t>Fungsi</a:t>
            </a:r>
            <a:r>
              <a:rPr lang="en-US" sz="1600" dirty="0" smtClean="0"/>
              <a:t> </a:t>
            </a:r>
            <a:r>
              <a:rPr lang="en-US" sz="1600" dirty="0" err="1" smtClean="0"/>
              <a:t>akuntansi</a:t>
            </a:r>
            <a:r>
              <a:rPr lang="en-US" sz="1600" dirty="0" smtClean="0"/>
              <a:t> </a:t>
            </a:r>
            <a:r>
              <a:rPr lang="en-US" sz="1600" dirty="0" err="1" smtClean="0"/>
              <a:t>harus</a:t>
            </a:r>
            <a:r>
              <a:rPr lang="en-US" sz="1600" dirty="0" smtClean="0"/>
              <a:t> </a:t>
            </a:r>
            <a:r>
              <a:rPr lang="en-US" sz="1600" dirty="0" err="1" smtClean="0"/>
              <a:t>dipisahkan</a:t>
            </a:r>
            <a:r>
              <a:rPr lang="en-US" sz="1600" dirty="0" smtClean="0"/>
              <a:t> </a:t>
            </a:r>
            <a:r>
              <a:rPr lang="en-US" sz="1600" dirty="0" err="1" smtClean="0"/>
              <a:t>dari</a:t>
            </a:r>
            <a:r>
              <a:rPr lang="en-US" sz="1600" dirty="0" smtClean="0"/>
              <a:t> </a:t>
            </a:r>
            <a:r>
              <a:rPr lang="en-US" sz="1600" dirty="0" err="1" smtClean="0"/>
              <a:t>fungsi</a:t>
            </a:r>
            <a:r>
              <a:rPr lang="en-US" sz="1600" dirty="0" smtClean="0"/>
              <a:t> </a:t>
            </a:r>
            <a:r>
              <a:rPr lang="en-US" sz="1600" dirty="0" err="1" smtClean="0"/>
              <a:t>pelaksana</a:t>
            </a:r>
            <a:endParaRPr lang="en-US" sz="1600" dirty="0" smtClean="0"/>
          </a:p>
          <a:p>
            <a:pPr marL="571500" indent="-571500" eaLnBrk="1" hangingPunct="1"/>
            <a:r>
              <a:rPr lang="en-US" sz="1600" dirty="0" err="1" smtClean="0"/>
              <a:t>Catatan</a:t>
            </a:r>
            <a:r>
              <a:rPr lang="en-US" sz="1600" dirty="0" smtClean="0"/>
              <a:t> </a:t>
            </a:r>
            <a:r>
              <a:rPr lang="en-US" sz="1600" dirty="0" err="1" smtClean="0"/>
              <a:t>akuntansi</a:t>
            </a:r>
            <a:r>
              <a:rPr lang="en-US" sz="1600" dirty="0" smtClean="0"/>
              <a:t> yang </a:t>
            </a:r>
            <a:r>
              <a:rPr lang="en-US" sz="1600" dirty="0" err="1" smtClean="0"/>
              <a:t>memadai</a:t>
            </a:r>
            <a:r>
              <a:rPr lang="en-US" sz="1600" dirty="0" smtClean="0"/>
              <a:t> </a:t>
            </a:r>
            <a:r>
              <a:rPr lang="en-US" sz="1600" dirty="0" err="1" smtClean="0"/>
              <a:t>harus</a:t>
            </a:r>
            <a:r>
              <a:rPr lang="en-US" sz="1600" dirty="0" smtClean="0"/>
              <a:t> </a:t>
            </a:r>
            <a:r>
              <a:rPr lang="en-US" sz="1600" dirty="0" err="1" smtClean="0"/>
              <a:t>terselenggara</a:t>
            </a:r>
            <a:r>
              <a:rPr lang="en-US" sz="1600" dirty="0" smtClean="0"/>
              <a:t> </a:t>
            </a:r>
            <a:r>
              <a:rPr lang="en-US" sz="1600" dirty="0" err="1" smtClean="0"/>
              <a:t>setiap</a:t>
            </a:r>
            <a:r>
              <a:rPr lang="en-US" sz="1600" dirty="0" smtClean="0"/>
              <a:t> </a:t>
            </a:r>
            <a:r>
              <a:rPr lang="en-US" sz="1600" dirty="0" err="1" smtClean="0"/>
              <a:t>saat</a:t>
            </a:r>
            <a:endParaRPr lang="en-US" sz="1600" dirty="0" smtClean="0"/>
          </a:p>
          <a:p>
            <a:pPr marL="571500" indent="-571500" eaLnBrk="1" hangingPunct="1"/>
            <a:r>
              <a:rPr lang="en-US" sz="1600" dirty="0" err="1" smtClean="0"/>
              <a:t>Melaksanakan</a:t>
            </a:r>
            <a:r>
              <a:rPr lang="en-US" sz="1600" dirty="0" smtClean="0"/>
              <a:t> </a:t>
            </a:r>
            <a:r>
              <a:rPr lang="en-US" sz="1600" dirty="0" err="1" smtClean="0"/>
              <a:t>rotasi</a:t>
            </a:r>
            <a:r>
              <a:rPr lang="en-US" sz="1600" dirty="0" smtClean="0"/>
              <a:t> </a:t>
            </a:r>
            <a:r>
              <a:rPr lang="en-US" sz="1600" dirty="0" err="1" smtClean="0"/>
              <a:t>tugas</a:t>
            </a:r>
            <a:r>
              <a:rPr lang="en-US" sz="1600" dirty="0" smtClean="0"/>
              <a:t> </a:t>
            </a:r>
            <a:r>
              <a:rPr lang="en-US" sz="1600" dirty="0" err="1" smtClean="0"/>
              <a:t>untuk</a:t>
            </a:r>
            <a:r>
              <a:rPr lang="en-US" sz="1600" dirty="0" smtClean="0"/>
              <a:t> </a:t>
            </a:r>
            <a:r>
              <a:rPr lang="en-US" sz="1600" dirty="0" err="1" smtClean="0"/>
              <a:t>karyawan</a:t>
            </a:r>
            <a:r>
              <a:rPr lang="en-US" sz="1600" dirty="0" smtClean="0"/>
              <a:t> yang </a:t>
            </a:r>
            <a:r>
              <a:rPr lang="en-US" sz="1600" dirty="0" err="1" smtClean="0"/>
              <a:t>melaksanakan</a:t>
            </a:r>
            <a:r>
              <a:rPr lang="en-US" sz="1600" dirty="0" smtClean="0"/>
              <a:t> </a:t>
            </a:r>
            <a:r>
              <a:rPr lang="en-US" sz="1600" dirty="0" err="1" smtClean="0"/>
              <a:t>kegiatan</a:t>
            </a:r>
            <a:r>
              <a:rPr lang="en-US" sz="1600" dirty="0" smtClean="0"/>
              <a:t> </a:t>
            </a:r>
            <a:r>
              <a:rPr lang="en-US" sz="1600" dirty="0" err="1" smtClean="0"/>
              <a:t>klerikal</a:t>
            </a:r>
            <a:endParaRPr lang="en-US" sz="1600" dirty="0" smtClean="0"/>
          </a:p>
          <a:p>
            <a:pPr marL="571500" indent="-571500" eaLnBrk="1" hangingPunct="1"/>
            <a:r>
              <a:rPr lang="en-US" sz="1600" dirty="0" err="1" smtClean="0"/>
              <a:t>Adanya</a:t>
            </a:r>
            <a:r>
              <a:rPr lang="en-US" sz="1600" dirty="0" smtClean="0"/>
              <a:t> </a:t>
            </a:r>
            <a:r>
              <a:rPr lang="en-US" sz="1600" dirty="0" err="1" smtClean="0"/>
              <a:t>sistem</a:t>
            </a:r>
            <a:r>
              <a:rPr lang="en-US" sz="1600" dirty="0" smtClean="0"/>
              <a:t> </a:t>
            </a:r>
            <a:r>
              <a:rPr lang="en-US" sz="1600" dirty="0" err="1" smtClean="0"/>
              <a:t>otorisasi</a:t>
            </a:r>
            <a:endParaRPr lang="en-US" sz="1600" dirty="0" smtClean="0"/>
          </a:p>
          <a:p>
            <a:pPr marL="571500" indent="-571500" eaLnBrk="1" hangingPunct="1"/>
            <a:r>
              <a:rPr lang="en-US" sz="1600" dirty="0" err="1" smtClean="0"/>
              <a:t>Adanya</a:t>
            </a:r>
            <a:r>
              <a:rPr lang="en-US" sz="1600" dirty="0" smtClean="0"/>
              <a:t> </a:t>
            </a:r>
            <a:r>
              <a:rPr lang="en-US" sz="1600" dirty="0" err="1" smtClean="0"/>
              <a:t>kebiasaan</a:t>
            </a:r>
            <a:r>
              <a:rPr lang="en-US" sz="1600" dirty="0" smtClean="0"/>
              <a:t> yang </a:t>
            </a:r>
            <a:r>
              <a:rPr lang="en-US" sz="1600" dirty="0" err="1" smtClean="0"/>
              <a:t>baik</a:t>
            </a:r>
            <a:r>
              <a:rPr lang="en-US" sz="1600" dirty="0" smtClean="0"/>
              <a:t> </a:t>
            </a:r>
            <a:r>
              <a:rPr lang="en-US" sz="1600" dirty="0" err="1" smtClean="0"/>
              <a:t>dalam</a:t>
            </a:r>
            <a:r>
              <a:rPr lang="en-US" sz="1600" dirty="0" smtClean="0"/>
              <a:t> </a:t>
            </a:r>
            <a:r>
              <a:rPr lang="en-US" sz="1600" dirty="0" err="1" smtClean="0"/>
              <a:t>perusahaan</a:t>
            </a:r>
            <a:endParaRPr lang="en-US" sz="1600" dirty="0" smtClean="0"/>
          </a:p>
          <a:p>
            <a:pPr marL="571500" indent="-571500" eaLnBrk="1" hangingPunct="1">
              <a:buFont typeface="Wingdings" pitchFamily="2" charset="2"/>
              <a:buNone/>
            </a:pPr>
            <a:endParaRPr lang="en-US" sz="1600" dirty="0" smtClean="0"/>
          </a:p>
          <a:p>
            <a:pPr marL="571500" indent="-571500" eaLnBrk="1" hangingPunct="1">
              <a:buFont typeface="Wingdings" pitchFamily="2" charset="2"/>
              <a:buNone/>
            </a:pPr>
            <a:r>
              <a:rPr lang="en-US" sz="1600" b="1" dirty="0" err="1" smtClean="0"/>
              <a:t>Pengawasan</a:t>
            </a:r>
            <a:r>
              <a:rPr lang="en-US" sz="1600" b="1" dirty="0" smtClean="0"/>
              <a:t> internal </a:t>
            </a:r>
            <a:r>
              <a:rPr lang="en-US" sz="1600" b="1" dirty="0" err="1" smtClean="0"/>
              <a:t>thd</a:t>
            </a:r>
            <a:r>
              <a:rPr lang="en-US" sz="1600" b="1" dirty="0" smtClean="0"/>
              <a:t> </a:t>
            </a:r>
            <a:r>
              <a:rPr lang="en-US" sz="1600" b="1" dirty="0" err="1" smtClean="0"/>
              <a:t>kas</a:t>
            </a:r>
            <a:r>
              <a:rPr lang="en-US" sz="1600" b="1" dirty="0" smtClean="0"/>
              <a:t> </a:t>
            </a:r>
            <a:r>
              <a:rPr lang="en-US" sz="1600" b="1" dirty="0" err="1" smtClean="0"/>
              <a:t>didesain</a:t>
            </a:r>
            <a:r>
              <a:rPr lang="en-US" sz="1600" b="1" dirty="0" smtClean="0"/>
              <a:t> </a:t>
            </a:r>
            <a:r>
              <a:rPr lang="en-US" sz="1600" b="1" dirty="0" err="1" smtClean="0"/>
              <a:t>untuk</a:t>
            </a:r>
            <a:r>
              <a:rPr lang="en-US" sz="1600" b="1" dirty="0" smtClean="0"/>
              <a:t> </a:t>
            </a:r>
            <a:r>
              <a:rPr lang="en-US" sz="1600" b="1" dirty="0" err="1" smtClean="0"/>
              <a:t>menjamin</a:t>
            </a:r>
            <a:r>
              <a:rPr lang="en-US" sz="1600" b="1" dirty="0" smtClean="0"/>
              <a:t> </a:t>
            </a:r>
            <a:r>
              <a:rPr lang="en-US" sz="1600" b="1" dirty="0" err="1" smtClean="0"/>
              <a:t>bahwa</a:t>
            </a:r>
            <a:r>
              <a:rPr lang="en-US" sz="1600" b="1" dirty="0" smtClean="0"/>
              <a:t>:</a:t>
            </a:r>
          </a:p>
          <a:p>
            <a:pPr marL="571500" indent="-571500" eaLnBrk="1" hangingPunct="1">
              <a:buFont typeface="Wingdings" pitchFamily="2" charset="2"/>
              <a:buAutoNum type="arabicPeriod"/>
            </a:pPr>
            <a:r>
              <a:rPr lang="en-US" sz="1600" dirty="0" err="1" smtClean="0"/>
              <a:t>Adanya</a:t>
            </a:r>
            <a:r>
              <a:rPr lang="en-US" sz="1600" dirty="0" smtClean="0"/>
              <a:t> </a:t>
            </a:r>
            <a:r>
              <a:rPr lang="en-US" sz="1600" dirty="0" err="1" smtClean="0"/>
              <a:t>pemisahan</a:t>
            </a:r>
            <a:r>
              <a:rPr lang="en-US" sz="1600" dirty="0" smtClean="0"/>
              <a:t> </a:t>
            </a:r>
            <a:r>
              <a:rPr lang="en-US" sz="1600" dirty="0" err="1" smtClean="0"/>
              <a:t>antara</a:t>
            </a:r>
            <a:r>
              <a:rPr lang="en-US" sz="1600" dirty="0" smtClean="0"/>
              <a:t> </a:t>
            </a:r>
            <a:r>
              <a:rPr lang="en-US" sz="1600" dirty="0" err="1" smtClean="0"/>
              <a:t>bagian-bagian</a:t>
            </a:r>
            <a:r>
              <a:rPr lang="en-US" sz="1600" dirty="0" smtClean="0"/>
              <a:t> yang </a:t>
            </a:r>
            <a:r>
              <a:rPr lang="en-US" sz="1600" dirty="0" err="1" smtClean="0"/>
              <a:t>menangani</a:t>
            </a:r>
            <a:r>
              <a:rPr lang="en-US" sz="1600" dirty="0" smtClean="0"/>
              <a:t> </a:t>
            </a:r>
            <a:r>
              <a:rPr lang="en-US" sz="1600" dirty="0" err="1" smtClean="0"/>
              <a:t>kas</a:t>
            </a:r>
            <a:endParaRPr lang="en-US" sz="1600" dirty="0" smtClean="0"/>
          </a:p>
          <a:p>
            <a:pPr marL="571500" indent="-571500" eaLnBrk="1" hangingPunct="1">
              <a:buFont typeface="Wingdings" pitchFamily="2" charset="2"/>
              <a:buAutoNum type="arabicPeriod"/>
            </a:pPr>
            <a:r>
              <a:rPr lang="en-US" sz="1600" dirty="0" err="1" smtClean="0"/>
              <a:t>Semua</a:t>
            </a:r>
            <a:r>
              <a:rPr lang="en-US" sz="1600" dirty="0" smtClean="0"/>
              <a:t> </a:t>
            </a:r>
            <a:r>
              <a:rPr lang="en-US" sz="1600" dirty="0" err="1" smtClean="0"/>
              <a:t>kas</a:t>
            </a:r>
            <a:r>
              <a:rPr lang="en-US" sz="1600" dirty="0" smtClean="0"/>
              <a:t> yang </a:t>
            </a:r>
            <a:r>
              <a:rPr lang="en-US" sz="1600" dirty="0" err="1" smtClean="0"/>
              <a:t>diterima</a:t>
            </a:r>
            <a:r>
              <a:rPr lang="en-US" sz="1600" dirty="0" smtClean="0"/>
              <a:t> </a:t>
            </a:r>
            <a:r>
              <a:rPr lang="en-US" sz="1600" dirty="0" err="1" smtClean="0"/>
              <a:t>harus</a:t>
            </a:r>
            <a:r>
              <a:rPr lang="en-US" sz="1600" dirty="0" smtClean="0"/>
              <a:t> </a:t>
            </a:r>
            <a:r>
              <a:rPr lang="en-US" sz="1600" dirty="0" err="1" smtClean="0"/>
              <a:t>segera</a:t>
            </a:r>
            <a:r>
              <a:rPr lang="en-US" sz="1600" dirty="0" smtClean="0"/>
              <a:t> </a:t>
            </a:r>
            <a:r>
              <a:rPr lang="en-US" sz="1600" dirty="0" err="1" smtClean="0"/>
              <a:t>disetor</a:t>
            </a:r>
            <a:r>
              <a:rPr lang="en-US" sz="1600" dirty="0" smtClean="0"/>
              <a:t> </a:t>
            </a:r>
            <a:r>
              <a:rPr lang="en-US" sz="1600" dirty="0" err="1" smtClean="0"/>
              <a:t>ke</a:t>
            </a:r>
            <a:r>
              <a:rPr lang="en-US" sz="1600" dirty="0" smtClean="0"/>
              <a:t> bank</a:t>
            </a:r>
          </a:p>
          <a:p>
            <a:pPr marL="571500" indent="-571500" eaLnBrk="1" hangingPunct="1">
              <a:buFont typeface="Wingdings" pitchFamily="2" charset="2"/>
              <a:buAutoNum type="arabicPeriod"/>
            </a:pPr>
            <a:r>
              <a:rPr lang="en-US" sz="1600" dirty="0" err="1" smtClean="0"/>
              <a:t>Pengeluaran</a:t>
            </a:r>
            <a:r>
              <a:rPr lang="en-US" sz="1600" dirty="0" smtClean="0"/>
              <a:t> </a:t>
            </a:r>
            <a:r>
              <a:rPr lang="en-US" sz="1600" dirty="0" err="1" smtClean="0"/>
              <a:t>kas</a:t>
            </a:r>
            <a:r>
              <a:rPr lang="en-US" sz="1600" dirty="0" smtClean="0"/>
              <a:t> </a:t>
            </a:r>
            <a:r>
              <a:rPr lang="en-US" sz="1600" dirty="0" err="1" smtClean="0"/>
              <a:t>harus</a:t>
            </a:r>
            <a:r>
              <a:rPr lang="en-US" sz="1600" dirty="0" smtClean="0"/>
              <a:t> </a:t>
            </a:r>
            <a:r>
              <a:rPr lang="en-US" sz="1600" dirty="0" err="1" smtClean="0"/>
              <a:t>ada</a:t>
            </a:r>
            <a:r>
              <a:rPr lang="en-US" sz="1600" dirty="0" smtClean="0"/>
              <a:t> </a:t>
            </a:r>
            <a:r>
              <a:rPr lang="en-US" sz="1600" dirty="0" err="1" smtClean="0"/>
              <a:t>otorisasi</a:t>
            </a:r>
            <a:r>
              <a:rPr lang="en-US" sz="1600" dirty="0" smtClean="0"/>
              <a:t> </a:t>
            </a:r>
            <a:r>
              <a:rPr lang="en-US" sz="1600" dirty="0" err="1" smtClean="0"/>
              <a:t>dan</a:t>
            </a:r>
            <a:r>
              <a:rPr lang="en-US" sz="1600" dirty="0" smtClean="0"/>
              <a:t> </a:t>
            </a:r>
            <a:r>
              <a:rPr lang="en-US" sz="1600" dirty="0" err="1" smtClean="0"/>
              <a:t>sesuai</a:t>
            </a:r>
            <a:r>
              <a:rPr lang="en-US" sz="1600" dirty="0" smtClean="0"/>
              <a:t> </a:t>
            </a:r>
            <a:r>
              <a:rPr lang="en-US" sz="1600" dirty="0" err="1" smtClean="0"/>
              <a:t>tujuan</a:t>
            </a:r>
            <a:endParaRPr lang="en-US" sz="1600" dirty="0" smtClean="0"/>
          </a:p>
          <a:p>
            <a:pPr marL="571500" indent="-571500" eaLnBrk="1" hangingPunct="1">
              <a:buFont typeface="Wingdings" pitchFamily="2" charset="2"/>
              <a:buAutoNum type="arabicPeriod"/>
            </a:pPr>
            <a:r>
              <a:rPr lang="en-US" sz="1600" dirty="0" err="1" smtClean="0"/>
              <a:t>Semua</a:t>
            </a:r>
            <a:r>
              <a:rPr lang="en-US" sz="1600" dirty="0" smtClean="0"/>
              <a:t> </a:t>
            </a:r>
            <a:r>
              <a:rPr lang="en-US" sz="1600" dirty="0" err="1" smtClean="0"/>
              <a:t>pengeluaran</a:t>
            </a:r>
            <a:r>
              <a:rPr lang="en-US" sz="1600" dirty="0" smtClean="0"/>
              <a:t> </a:t>
            </a:r>
            <a:r>
              <a:rPr lang="en-US" sz="1600" dirty="0" err="1" smtClean="0"/>
              <a:t>kas</a:t>
            </a:r>
            <a:r>
              <a:rPr lang="en-US" sz="1600" dirty="0" smtClean="0"/>
              <a:t> </a:t>
            </a:r>
            <a:r>
              <a:rPr lang="en-US" sz="1600" dirty="0" err="1" smtClean="0"/>
              <a:t>harus</a:t>
            </a:r>
            <a:r>
              <a:rPr lang="en-US" sz="1600" dirty="0" smtClean="0"/>
              <a:t> </a:t>
            </a:r>
            <a:r>
              <a:rPr lang="en-US" sz="1600" dirty="0" err="1" smtClean="0"/>
              <a:t>menggunakan</a:t>
            </a:r>
            <a:r>
              <a:rPr lang="en-US" sz="1600" dirty="0" smtClean="0"/>
              <a:t> </a:t>
            </a:r>
            <a:r>
              <a:rPr lang="en-US" sz="1600" dirty="0" err="1" smtClean="0"/>
              <a:t>cek</a:t>
            </a:r>
            <a:r>
              <a:rPr lang="en-US" sz="1600" dirty="0" smtClean="0"/>
              <a:t>, </a:t>
            </a:r>
            <a:r>
              <a:rPr lang="en-US" sz="1600" dirty="0" err="1" smtClean="0"/>
              <a:t>kecuali</a:t>
            </a:r>
            <a:r>
              <a:rPr lang="en-US" sz="1600" dirty="0" smtClean="0"/>
              <a:t> </a:t>
            </a:r>
            <a:r>
              <a:rPr lang="en-US" sz="1600" dirty="0" err="1" smtClean="0"/>
              <a:t>pengeluaran</a:t>
            </a:r>
            <a:r>
              <a:rPr lang="en-US" sz="1600" dirty="0" smtClean="0"/>
              <a:t> yang </a:t>
            </a:r>
            <a:r>
              <a:rPr lang="en-US" sz="1600" dirty="0" err="1" smtClean="0"/>
              <a:t>jumlahnya</a:t>
            </a:r>
            <a:r>
              <a:rPr lang="en-US" sz="1600" dirty="0" smtClean="0"/>
              <a:t> </a:t>
            </a:r>
            <a:r>
              <a:rPr lang="en-US" sz="1600" dirty="0" err="1" smtClean="0"/>
              <a:t>kecil</a:t>
            </a:r>
            <a:r>
              <a:rPr lang="en-US" sz="1600" dirty="0" smtClean="0"/>
              <a:t> </a:t>
            </a:r>
            <a:r>
              <a:rPr lang="en-US" sz="1600" dirty="0" err="1" smtClean="0"/>
              <a:t>menggunakan</a:t>
            </a:r>
            <a:r>
              <a:rPr lang="en-US" sz="1600" dirty="0" smtClean="0"/>
              <a:t> petty cash</a:t>
            </a:r>
          </a:p>
        </p:txBody>
      </p:sp>
      <p:pic>
        <p:nvPicPr>
          <p:cNvPr id="11268" name="Picture 4"/>
          <p:cNvPicPr>
            <a:picLocks noChangeAspect="1" noChangeArrowheads="1"/>
          </p:cNvPicPr>
          <p:nvPr/>
        </p:nvPicPr>
        <p:blipFill>
          <a:blip r:embed="rId2" cstate="print"/>
          <a:srcRect/>
          <a:stretch>
            <a:fillRect/>
          </a:stretch>
        </p:blipFill>
        <p:spPr bwMode="auto">
          <a:xfrm>
            <a:off x="7715272" y="2571744"/>
            <a:ext cx="1057275" cy="1514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357158" y="357167"/>
            <a:ext cx="8215370" cy="685822"/>
          </a:xfrm>
          <a:solidFill>
            <a:srgbClr val="92D050"/>
          </a:solidFill>
        </p:spPr>
        <p:txBody>
          <a:bodyPr>
            <a:noAutofit/>
          </a:bodyPr>
          <a:lstStyle/>
          <a:p>
            <a:pPr algn="r" eaLnBrk="1" hangingPunct="1"/>
            <a:r>
              <a:rPr lang="en-US" sz="2400" b="1" dirty="0" err="1" smtClean="0">
                <a:solidFill>
                  <a:srgbClr val="002060"/>
                </a:solidFill>
              </a:rPr>
              <a:t>Akuntansi</a:t>
            </a:r>
            <a:r>
              <a:rPr lang="en-US" sz="2400" b="1" dirty="0" smtClean="0">
                <a:solidFill>
                  <a:srgbClr val="002060"/>
                </a:solidFill>
              </a:rPr>
              <a:t> </a:t>
            </a:r>
            <a:r>
              <a:rPr lang="en-US" sz="2400" b="1" dirty="0" err="1" smtClean="0">
                <a:solidFill>
                  <a:srgbClr val="002060"/>
                </a:solidFill>
              </a:rPr>
              <a:t>terhadap</a:t>
            </a:r>
            <a:r>
              <a:rPr lang="en-US" sz="2400" b="1" dirty="0" smtClean="0">
                <a:solidFill>
                  <a:srgbClr val="002060"/>
                </a:solidFill>
              </a:rPr>
              <a:t> </a:t>
            </a:r>
            <a:r>
              <a:rPr lang="en-US" sz="2400" b="1" dirty="0" err="1" smtClean="0">
                <a:solidFill>
                  <a:srgbClr val="002060"/>
                </a:solidFill>
              </a:rPr>
              <a:t>kas</a:t>
            </a:r>
            <a:r>
              <a:rPr lang="en-US" sz="2400" b="1" dirty="0" smtClean="0">
                <a:solidFill>
                  <a:srgbClr val="002060"/>
                </a:solidFill>
              </a:rPr>
              <a:t/>
            </a:r>
            <a:br>
              <a:rPr lang="en-US" sz="2400" b="1" dirty="0" smtClean="0">
                <a:solidFill>
                  <a:srgbClr val="002060"/>
                </a:solidFill>
              </a:rPr>
            </a:br>
            <a:endParaRPr lang="en-US" sz="2400" b="1" dirty="0" smtClean="0">
              <a:solidFill>
                <a:srgbClr val="002060"/>
              </a:solidFill>
            </a:endParaRPr>
          </a:p>
        </p:txBody>
      </p:sp>
      <p:sp>
        <p:nvSpPr>
          <p:cNvPr id="12291" name="Rectangle 4"/>
          <p:cNvSpPr>
            <a:spLocks noGrp="1" noChangeArrowheads="1"/>
          </p:cNvSpPr>
          <p:nvPr>
            <p:ph type="subTitle" idx="1"/>
          </p:nvPr>
        </p:nvSpPr>
        <p:spPr>
          <a:xfrm>
            <a:off x="357158" y="1214422"/>
            <a:ext cx="8215370" cy="4968875"/>
          </a:xfrm>
          <a:solidFill>
            <a:schemeClr val="accent2">
              <a:lumMod val="40000"/>
              <a:lumOff val="60000"/>
            </a:schemeClr>
          </a:solidFill>
        </p:spPr>
        <p:txBody>
          <a:bodyPr/>
          <a:lstStyle/>
          <a:p>
            <a:pPr algn="just" eaLnBrk="1" hangingPunct="1">
              <a:lnSpc>
                <a:spcPct val="90000"/>
              </a:lnSpc>
            </a:pPr>
            <a:r>
              <a:rPr lang="en-US" sz="900" dirty="0" smtClean="0">
                <a:solidFill>
                  <a:srgbClr val="FF0000"/>
                </a:solidFill>
              </a:rPr>
              <a:t/>
            </a:r>
            <a:br>
              <a:rPr lang="en-US" sz="900" dirty="0" smtClean="0">
                <a:solidFill>
                  <a:srgbClr val="FF0000"/>
                </a:solidFill>
              </a:rPr>
            </a:br>
            <a:r>
              <a:rPr lang="en-US" sz="1800" dirty="0" err="1" smtClean="0">
                <a:solidFill>
                  <a:srgbClr val="FF0000"/>
                </a:solidFill>
              </a:rPr>
              <a:t>Untuk</a:t>
            </a:r>
            <a:r>
              <a:rPr lang="en-US" sz="1800" dirty="0" smtClean="0">
                <a:solidFill>
                  <a:srgbClr val="FF0000"/>
                </a:solidFill>
              </a:rPr>
              <a:t> </a:t>
            </a:r>
            <a:r>
              <a:rPr lang="en-US" sz="1800" dirty="0" err="1" smtClean="0">
                <a:solidFill>
                  <a:srgbClr val="FF0000"/>
                </a:solidFill>
              </a:rPr>
              <a:t>menampung</a:t>
            </a:r>
            <a:r>
              <a:rPr lang="en-US" sz="1800" dirty="0" smtClean="0">
                <a:solidFill>
                  <a:srgbClr val="FF0000"/>
                </a:solidFill>
              </a:rPr>
              <a:t> </a:t>
            </a:r>
            <a:r>
              <a:rPr lang="en-US" sz="1800" dirty="0" err="1" smtClean="0">
                <a:solidFill>
                  <a:srgbClr val="FF0000"/>
                </a:solidFill>
              </a:rPr>
              <a:t>transaksi</a:t>
            </a:r>
            <a:r>
              <a:rPr lang="en-US" sz="1800" dirty="0" smtClean="0">
                <a:solidFill>
                  <a:srgbClr val="FF0000"/>
                </a:solidFill>
              </a:rPr>
              <a:t> yang </a:t>
            </a:r>
            <a:r>
              <a:rPr lang="en-US" sz="1800" dirty="0" err="1" smtClean="0">
                <a:solidFill>
                  <a:srgbClr val="FF0000"/>
                </a:solidFill>
              </a:rPr>
              <a:t>menyangkut</a:t>
            </a:r>
            <a:r>
              <a:rPr lang="en-US" sz="1800" dirty="0" smtClean="0">
                <a:solidFill>
                  <a:srgbClr val="FF0000"/>
                </a:solidFill>
              </a:rPr>
              <a:t> </a:t>
            </a:r>
            <a:r>
              <a:rPr lang="en-US" sz="1800" dirty="0" err="1" smtClean="0">
                <a:solidFill>
                  <a:srgbClr val="FF0000"/>
                </a:solidFill>
              </a:rPr>
              <a:t>kas</a:t>
            </a:r>
            <a:r>
              <a:rPr lang="en-US" sz="1800" dirty="0" smtClean="0">
                <a:solidFill>
                  <a:srgbClr val="FF0000"/>
                </a:solidFill>
              </a:rPr>
              <a:t> </a:t>
            </a:r>
            <a:r>
              <a:rPr lang="en-US" sz="1800" dirty="0" err="1" smtClean="0">
                <a:solidFill>
                  <a:srgbClr val="FF0000"/>
                </a:solidFill>
              </a:rPr>
              <a:t>dalam</a:t>
            </a:r>
            <a:r>
              <a:rPr lang="en-US" sz="1800" dirty="0" smtClean="0">
                <a:solidFill>
                  <a:srgbClr val="FF0000"/>
                </a:solidFill>
              </a:rPr>
              <a:t> </a:t>
            </a:r>
            <a:r>
              <a:rPr lang="en-US" sz="1800" dirty="0" err="1" smtClean="0">
                <a:solidFill>
                  <a:srgbClr val="FF0000"/>
                </a:solidFill>
              </a:rPr>
              <a:t>perusahaan</a:t>
            </a:r>
            <a:r>
              <a:rPr lang="en-US" sz="1800" dirty="0" smtClean="0">
                <a:solidFill>
                  <a:srgbClr val="FF0000"/>
                </a:solidFill>
              </a:rPr>
              <a:t>, </a:t>
            </a:r>
            <a:r>
              <a:rPr lang="en-US" sz="1800" dirty="0" err="1" smtClean="0">
                <a:solidFill>
                  <a:srgbClr val="FF0000"/>
                </a:solidFill>
              </a:rPr>
              <a:t>diselenggarakan</a:t>
            </a:r>
            <a:r>
              <a:rPr lang="en-US" sz="1800" dirty="0" smtClean="0">
                <a:solidFill>
                  <a:srgbClr val="FF0000"/>
                </a:solidFill>
              </a:rPr>
              <a:t> </a:t>
            </a:r>
            <a:r>
              <a:rPr lang="en-US" sz="1800" dirty="0" err="1" smtClean="0">
                <a:solidFill>
                  <a:srgbClr val="FF0000"/>
                </a:solidFill>
              </a:rPr>
              <a:t>akun</a:t>
            </a:r>
            <a:r>
              <a:rPr lang="en-US" sz="1800" dirty="0" smtClean="0">
                <a:solidFill>
                  <a:srgbClr val="FF0000"/>
                </a:solidFill>
              </a:rPr>
              <a:t>/</a:t>
            </a:r>
            <a:r>
              <a:rPr lang="en-US" sz="1800" dirty="0" err="1" smtClean="0">
                <a:solidFill>
                  <a:srgbClr val="FF0000"/>
                </a:solidFill>
              </a:rPr>
              <a:t>rekening</a:t>
            </a:r>
            <a:r>
              <a:rPr lang="en-US" sz="1800" dirty="0" smtClean="0">
                <a:solidFill>
                  <a:srgbClr val="FF0000"/>
                </a:solidFill>
              </a:rPr>
              <a:t> </a:t>
            </a:r>
            <a:r>
              <a:rPr lang="en-US" sz="1800" dirty="0" err="1" smtClean="0">
                <a:solidFill>
                  <a:srgbClr val="FF0000"/>
                </a:solidFill>
              </a:rPr>
              <a:t>berikut</a:t>
            </a:r>
            <a:r>
              <a:rPr lang="en-US" sz="1800" dirty="0" smtClean="0">
                <a:solidFill>
                  <a:srgbClr val="FF0000"/>
                </a:solidFill>
              </a:rPr>
              <a:t>:</a:t>
            </a:r>
            <a:endParaRPr lang="id-ID" sz="1800" dirty="0" smtClean="0">
              <a:solidFill>
                <a:srgbClr val="FF0000"/>
              </a:solidFill>
            </a:endParaRPr>
          </a:p>
          <a:p>
            <a:pPr algn="just" eaLnBrk="1" hangingPunct="1">
              <a:lnSpc>
                <a:spcPct val="90000"/>
              </a:lnSpc>
            </a:pPr>
            <a:endParaRPr lang="en-US" sz="1800" dirty="0" smtClean="0">
              <a:solidFill>
                <a:srgbClr val="FF0000"/>
              </a:solidFill>
            </a:endParaRPr>
          </a:p>
          <a:p>
            <a:pPr algn="just" eaLnBrk="1" hangingPunct="1">
              <a:lnSpc>
                <a:spcPct val="90000"/>
              </a:lnSpc>
            </a:pPr>
            <a:r>
              <a:rPr lang="en-US" sz="1800" i="1" dirty="0" err="1" smtClean="0">
                <a:solidFill>
                  <a:srgbClr val="FF0000"/>
                </a:solidFill>
              </a:rPr>
              <a:t>Kas</a:t>
            </a:r>
            <a:r>
              <a:rPr lang="en-US" sz="1800" i="1" dirty="0" smtClean="0">
                <a:solidFill>
                  <a:srgbClr val="FF0000"/>
                </a:solidFill>
              </a:rPr>
              <a:t> </a:t>
            </a:r>
            <a:r>
              <a:rPr lang="en-US" sz="1800" i="1" dirty="0" err="1" smtClean="0">
                <a:solidFill>
                  <a:srgbClr val="FF0000"/>
                </a:solidFill>
              </a:rPr>
              <a:t>atau</a:t>
            </a:r>
            <a:r>
              <a:rPr lang="en-US" sz="1800" i="1" dirty="0" smtClean="0">
                <a:solidFill>
                  <a:srgbClr val="FF0000"/>
                </a:solidFill>
              </a:rPr>
              <a:t> Bank</a:t>
            </a:r>
            <a:r>
              <a:rPr lang="en-US" sz="1800" dirty="0" smtClean="0">
                <a:solidFill>
                  <a:srgbClr val="FF0000"/>
                </a:solidFill>
              </a:rPr>
              <a:t>, </a:t>
            </a:r>
            <a:r>
              <a:rPr lang="en-US" sz="1800" dirty="0" err="1" smtClean="0">
                <a:solidFill>
                  <a:srgbClr val="FF0000"/>
                </a:solidFill>
              </a:rPr>
              <a:t>digunakan</a:t>
            </a:r>
            <a:r>
              <a:rPr lang="en-US" sz="1800" dirty="0" smtClean="0">
                <a:solidFill>
                  <a:srgbClr val="FF0000"/>
                </a:solidFill>
              </a:rPr>
              <a:t> </a:t>
            </a:r>
            <a:r>
              <a:rPr lang="en-US" sz="1800" dirty="0" err="1" smtClean="0">
                <a:solidFill>
                  <a:srgbClr val="FF0000"/>
                </a:solidFill>
              </a:rPr>
              <a:t>untuk</a:t>
            </a:r>
            <a:r>
              <a:rPr lang="en-US" sz="1800" dirty="0" smtClean="0">
                <a:solidFill>
                  <a:srgbClr val="FF0000"/>
                </a:solidFill>
              </a:rPr>
              <a:t> </a:t>
            </a:r>
            <a:r>
              <a:rPr lang="en-US" sz="1800" dirty="0" err="1" smtClean="0">
                <a:solidFill>
                  <a:srgbClr val="FF0000"/>
                </a:solidFill>
              </a:rPr>
              <a:t>menampung</a:t>
            </a:r>
            <a:r>
              <a:rPr lang="en-US" sz="1800" dirty="0" smtClean="0">
                <a:solidFill>
                  <a:srgbClr val="FF0000"/>
                </a:solidFill>
              </a:rPr>
              <a:t> </a:t>
            </a:r>
            <a:r>
              <a:rPr lang="en-US" sz="1800" dirty="0" err="1" smtClean="0">
                <a:solidFill>
                  <a:srgbClr val="FF0000"/>
                </a:solidFill>
              </a:rPr>
              <a:t>transaksi</a:t>
            </a:r>
            <a:r>
              <a:rPr lang="en-US" sz="1800" dirty="0" smtClean="0">
                <a:solidFill>
                  <a:srgbClr val="FF0000"/>
                </a:solidFill>
              </a:rPr>
              <a:t> </a:t>
            </a:r>
            <a:r>
              <a:rPr lang="en-US" sz="1800" dirty="0" err="1" smtClean="0">
                <a:solidFill>
                  <a:srgbClr val="FF0000"/>
                </a:solidFill>
              </a:rPr>
              <a:t>penerimaan</a:t>
            </a:r>
            <a:r>
              <a:rPr lang="en-US" sz="1800" dirty="0" smtClean="0">
                <a:solidFill>
                  <a:srgbClr val="FF0000"/>
                </a:solidFill>
              </a:rPr>
              <a:t> </a:t>
            </a:r>
            <a:r>
              <a:rPr lang="en-US" sz="1800" dirty="0" err="1" smtClean="0">
                <a:solidFill>
                  <a:srgbClr val="FF0000"/>
                </a:solidFill>
              </a:rPr>
              <a:t>dan</a:t>
            </a:r>
            <a:r>
              <a:rPr lang="en-US" sz="1800" dirty="0" smtClean="0">
                <a:solidFill>
                  <a:srgbClr val="FF0000"/>
                </a:solidFill>
              </a:rPr>
              <a:t> </a:t>
            </a:r>
            <a:r>
              <a:rPr lang="en-US" sz="1800" dirty="0" err="1" smtClean="0">
                <a:solidFill>
                  <a:srgbClr val="FF0000"/>
                </a:solidFill>
              </a:rPr>
              <a:t>pengeluaran</a:t>
            </a:r>
            <a:r>
              <a:rPr lang="en-US" sz="1800" dirty="0" smtClean="0">
                <a:solidFill>
                  <a:srgbClr val="FF0000"/>
                </a:solidFill>
              </a:rPr>
              <a:t> </a:t>
            </a:r>
            <a:r>
              <a:rPr lang="en-US" sz="1800" dirty="0" err="1" smtClean="0">
                <a:solidFill>
                  <a:srgbClr val="FF0000"/>
                </a:solidFill>
              </a:rPr>
              <a:t>kas</a:t>
            </a:r>
            <a:r>
              <a:rPr lang="en-US" sz="1800" dirty="0" smtClean="0">
                <a:solidFill>
                  <a:srgbClr val="FF0000"/>
                </a:solidFill>
              </a:rPr>
              <a:t> </a:t>
            </a:r>
            <a:r>
              <a:rPr lang="en-US" sz="1800" dirty="0" err="1" smtClean="0">
                <a:solidFill>
                  <a:srgbClr val="FF0000"/>
                </a:solidFill>
              </a:rPr>
              <a:t>melalui</a:t>
            </a:r>
            <a:r>
              <a:rPr lang="en-US" sz="1800" dirty="0" smtClean="0">
                <a:solidFill>
                  <a:srgbClr val="FF0000"/>
                </a:solidFill>
              </a:rPr>
              <a:t> </a:t>
            </a:r>
            <a:r>
              <a:rPr lang="en-US" sz="1800" dirty="0" err="1" smtClean="0">
                <a:solidFill>
                  <a:srgbClr val="FF0000"/>
                </a:solidFill>
              </a:rPr>
              <a:t>kasir</a:t>
            </a:r>
            <a:r>
              <a:rPr lang="en-US" sz="1800" dirty="0" smtClean="0">
                <a:solidFill>
                  <a:srgbClr val="FF0000"/>
                </a:solidFill>
              </a:rPr>
              <a:t> (</a:t>
            </a:r>
            <a:r>
              <a:rPr lang="en-US" sz="1800" dirty="0" err="1" smtClean="0">
                <a:solidFill>
                  <a:srgbClr val="FF0000"/>
                </a:solidFill>
              </a:rPr>
              <a:t>di</a:t>
            </a:r>
            <a:r>
              <a:rPr lang="en-US" sz="1800" dirty="0" smtClean="0">
                <a:solidFill>
                  <a:srgbClr val="FF0000"/>
                </a:solidFill>
              </a:rPr>
              <a:t> </a:t>
            </a:r>
            <a:r>
              <a:rPr lang="en-US" sz="1800" dirty="0" err="1" smtClean="0">
                <a:solidFill>
                  <a:srgbClr val="FF0000"/>
                </a:solidFill>
              </a:rPr>
              <a:t>dalam</a:t>
            </a:r>
            <a:r>
              <a:rPr lang="en-US" sz="1800" dirty="0" smtClean="0">
                <a:solidFill>
                  <a:srgbClr val="FF0000"/>
                </a:solidFill>
              </a:rPr>
              <a:t> </a:t>
            </a:r>
            <a:r>
              <a:rPr lang="en-US" sz="1800" dirty="0" err="1" smtClean="0">
                <a:solidFill>
                  <a:srgbClr val="FF0000"/>
                </a:solidFill>
              </a:rPr>
              <a:t>perusahaan</a:t>
            </a:r>
            <a:r>
              <a:rPr lang="en-US" sz="1800" dirty="0" smtClean="0">
                <a:solidFill>
                  <a:srgbClr val="FF0000"/>
                </a:solidFill>
              </a:rPr>
              <a:t>), </a:t>
            </a:r>
            <a:r>
              <a:rPr lang="en-US" sz="1800" dirty="0" err="1" smtClean="0">
                <a:solidFill>
                  <a:srgbClr val="FF0000"/>
                </a:solidFill>
              </a:rPr>
              <a:t>termasuk</a:t>
            </a:r>
            <a:r>
              <a:rPr lang="en-US" sz="1800" dirty="0" smtClean="0">
                <a:solidFill>
                  <a:srgbClr val="FF0000"/>
                </a:solidFill>
              </a:rPr>
              <a:t> </a:t>
            </a:r>
            <a:r>
              <a:rPr lang="en-US" sz="1800" dirty="0" err="1" smtClean="0">
                <a:solidFill>
                  <a:srgbClr val="FF0000"/>
                </a:solidFill>
              </a:rPr>
              <a:t>penerimaan</a:t>
            </a:r>
            <a:r>
              <a:rPr lang="en-US" sz="1800" dirty="0" smtClean="0">
                <a:solidFill>
                  <a:srgbClr val="FF0000"/>
                </a:solidFill>
              </a:rPr>
              <a:t> </a:t>
            </a:r>
            <a:r>
              <a:rPr lang="en-US" sz="1800" dirty="0" err="1" smtClean="0">
                <a:solidFill>
                  <a:srgbClr val="FF0000"/>
                </a:solidFill>
              </a:rPr>
              <a:t>dari</a:t>
            </a:r>
            <a:r>
              <a:rPr lang="en-US" sz="1800" dirty="0" smtClean="0">
                <a:solidFill>
                  <a:srgbClr val="FF0000"/>
                </a:solidFill>
              </a:rPr>
              <a:t> </a:t>
            </a:r>
            <a:r>
              <a:rPr lang="en-US" sz="1800" dirty="0" err="1" smtClean="0">
                <a:solidFill>
                  <a:srgbClr val="FF0000"/>
                </a:solidFill>
              </a:rPr>
              <a:t>dan</a:t>
            </a:r>
            <a:r>
              <a:rPr lang="en-US" sz="1800" dirty="0" smtClean="0">
                <a:solidFill>
                  <a:srgbClr val="FF0000"/>
                </a:solidFill>
              </a:rPr>
              <a:t> </a:t>
            </a:r>
            <a:r>
              <a:rPr lang="en-US" sz="1800" dirty="0" err="1" smtClean="0">
                <a:solidFill>
                  <a:srgbClr val="FF0000"/>
                </a:solidFill>
              </a:rPr>
              <a:t>pengeluaran</a:t>
            </a:r>
            <a:r>
              <a:rPr lang="en-US" sz="1800" dirty="0" smtClean="0">
                <a:solidFill>
                  <a:srgbClr val="FF0000"/>
                </a:solidFill>
              </a:rPr>
              <a:t> (</a:t>
            </a:r>
            <a:r>
              <a:rPr lang="en-US" sz="1800" dirty="0" err="1" smtClean="0">
                <a:solidFill>
                  <a:srgbClr val="FF0000"/>
                </a:solidFill>
              </a:rPr>
              <a:t>setoran</a:t>
            </a:r>
            <a:r>
              <a:rPr lang="en-US" sz="1800" dirty="0" smtClean="0">
                <a:solidFill>
                  <a:srgbClr val="FF0000"/>
                </a:solidFill>
              </a:rPr>
              <a:t> </a:t>
            </a:r>
            <a:r>
              <a:rPr lang="en-US" sz="1800" dirty="0" err="1" smtClean="0">
                <a:solidFill>
                  <a:srgbClr val="FF0000"/>
                </a:solidFill>
              </a:rPr>
              <a:t>tunai</a:t>
            </a:r>
            <a:r>
              <a:rPr lang="en-US" sz="1800" dirty="0" smtClean="0">
                <a:solidFill>
                  <a:srgbClr val="FF0000"/>
                </a:solidFill>
              </a:rPr>
              <a:t> </a:t>
            </a:r>
            <a:r>
              <a:rPr lang="en-US" sz="1800" dirty="0" err="1" smtClean="0">
                <a:solidFill>
                  <a:srgbClr val="FF0000"/>
                </a:solidFill>
              </a:rPr>
              <a:t>ke</a:t>
            </a:r>
            <a:r>
              <a:rPr lang="en-US" sz="1800" dirty="0" smtClean="0">
                <a:solidFill>
                  <a:srgbClr val="FF0000"/>
                </a:solidFill>
              </a:rPr>
              <a:t> bank)</a:t>
            </a:r>
            <a:endParaRPr lang="id-ID" sz="1800" dirty="0" smtClean="0">
              <a:solidFill>
                <a:srgbClr val="FF0000"/>
              </a:solidFill>
            </a:endParaRPr>
          </a:p>
          <a:p>
            <a:pPr algn="just" eaLnBrk="1" hangingPunct="1">
              <a:lnSpc>
                <a:spcPct val="90000"/>
              </a:lnSpc>
            </a:pPr>
            <a:endParaRPr lang="en-US" sz="1800" dirty="0" smtClean="0">
              <a:solidFill>
                <a:srgbClr val="FF0000"/>
              </a:solidFill>
            </a:endParaRPr>
          </a:p>
          <a:p>
            <a:pPr algn="just" eaLnBrk="1" hangingPunct="1">
              <a:lnSpc>
                <a:spcPct val="90000"/>
              </a:lnSpc>
            </a:pPr>
            <a:r>
              <a:rPr lang="en-US" sz="1800" i="1" dirty="0" err="1" smtClean="0">
                <a:solidFill>
                  <a:srgbClr val="FF0000"/>
                </a:solidFill>
              </a:rPr>
              <a:t>Kas</a:t>
            </a:r>
            <a:r>
              <a:rPr lang="en-US" sz="1800" i="1" dirty="0" smtClean="0">
                <a:solidFill>
                  <a:srgbClr val="FF0000"/>
                </a:solidFill>
              </a:rPr>
              <a:t> Kecil</a:t>
            </a:r>
            <a:r>
              <a:rPr lang="en-US" sz="1800" dirty="0" smtClean="0">
                <a:solidFill>
                  <a:srgbClr val="FF0000"/>
                </a:solidFill>
              </a:rPr>
              <a:t>, </a:t>
            </a:r>
            <a:r>
              <a:rPr lang="en-US" sz="1800" dirty="0" err="1" smtClean="0">
                <a:solidFill>
                  <a:srgbClr val="FF0000"/>
                </a:solidFill>
              </a:rPr>
              <a:t>Merupakan</a:t>
            </a:r>
            <a:r>
              <a:rPr lang="en-US" sz="1800" dirty="0" smtClean="0">
                <a:solidFill>
                  <a:srgbClr val="FF0000"/>
                </a:solidFill>
              </a:rPr>
              <a:t> </a:t>
            </a:r>
            <a:r>
              <a:rPr lang="en-US" sz="1800" dirty="0" err="1" smtClean="0">
                <a:solidFill>
                  <a:srgbClr val="FF0000"/>
                </a:solidFill>
              </a:rPr>
              <a:t>sejumlah</a:t>
            </a:r>
            <a:r>
              <a:rPr lang="en-US" sz="1800" dirty="0" smtClean="0">
                <a:solidFill>
                  <a:srgbClr val="FF0000"/>
                </a:solidFill>
              </a:rPr>
              <a:t> </a:t>
            </a:r>
            <a:r>
              <a:rPr lang="en-US" sz="1800" dirty="0" err="1" smtClean="0">
                <a:solidFill>
                  <a:srgbClr val="FF0000"/>
                </a:solidFill>
              </a:rPr>
              <a:t>dana</a:t>
            </a:r>
            <a:r>
              <a:rPr lang="en-US" sz="1800" dirty="0" smtClean="0">
                <a:solidFill>
                  <a:srgbClr val="FF0000"/>
                </a:solidFill>
              </a:rPr>
              <a:t> yang </a:t>
            </a:r>
            <a:r>
              <a:rPr lang="en-US" sz="1800" dirty="0" err="1" smtClean="0">
                <a:solidFill>
                  <a:srgbClr val="FF0000"/>
                </a:solidFill>
              </a:rPr>
              <a:t>dibentuk</a:t>
            </a:r>
            <a:r>
              <a:rPr lang="en-US" sz="1800" dirty="0" smtClean="0">
                <a:solidFill>
                  <a:srgbClr val="FF0000"/>
                </a:solidFill>
              </a:rPr>
              <a:t> </a:t>
            </a:r>
            <a:r>
              <a:rPr lang="en-US" sz="1800" dirty="0" err="1" smtClean="0">
                <a:solidFill>
                  <a:srgbClr val="FF0000"/>
                </a:solidFill>
              </a:rPr>
              <a:t>khusus</a:t>
            </a:r>
            <a:r>
              <a:rPr lang="en-US" sz="1800" dirty="0" smtClean="0">
                <a:solidFill>
                  <a:srgbClr val="FF0000"/>
                </a:solidFill>
              </a:rPr>
              <a:t> </a:t>
            </a:r>
            <a:r>
              <a:rPr lang="en-US" sz="1800" dirty="0" err="1" smtClean="0">
                <a:solidFill>
                  <a:srgbClr val="FF0000"/>
                </a:solidFill>
              </a:rPr>
              <a:t>untuk</a:t>
            </a:r>
            <a:r>
              <a:rPr lang="en-US" sz="1800" dirty="0" smtClean="0">
                <a:solidFill>
                  <a:srgbClr val="FF0000"/>
                </a:solidFill>
              </a:rPr>
              <a:t> </a:t>
            </a:r>
            <a:r>
              <a:rPr lang="en-US" sz="1800" dirty="0" err="1" smtClean="0">
                <a:solidFill>
                  <a:srgbClr val="FF0000"/>
                </a:solidFill>
              </a:rPr>
              <a:t>pengeluaran</a:t>
            </a:r>
            <a:r>
              <a:rPr lang="en-US" sz="1800" dirty="0" smtClean="0">
                <a:solidFill>
                  <a:srgbClr val="FF0000"/>
                </a:solidFill>
              </a:rPr>
              <a:t> yang </a:t>
            </a:r>
            <a:r>
              <a:rPr lang="en-US" sz="1800" dirty="0" err="1" smtClean="0">
                <a:solidFill>
                  <a:srgbClr val="FF0000"/>
                </a:solidFill>
              </a:rPr>
              <a:t>bersifat</a:t>
            </a:r>
            <a:r>
              <a:rPr lang="en-US" sz="1800" dirty="0" smtClean="0">
                <a:solidFill>
                  <a:srgbClr val="FF0000"/>
                </a:solidFill>
              </a:rPr>
              <a:t> </a:t>
            </a:r>
            <a:r>
              <a:rPr lang="en-US" sz="1800" dirty="0" err="1" smtClean="0">
                <a:solidFill>
                  <a:srgbClr val="FF0000"/>
                </a:solidFill>
              </a:rPr>
              <a:t>rutin</a:t>
            </a:r>
            <a:r>
              <a:rPr lang="en-US" sz="1800" dirty="0" smtClean="0">
                <a:solidFill>
                  <a:srgbClr val="FF0000"/>
                </a:solidFill>
              </a:rPr>
              <a:t> </a:t>
            </a:r>
            <a:r>
              <a:rPr lang="en-US" sz="1800" dirty="0" err="1" smtClean="0">
                <a:solidFill>
                  <a:srgbClr val="FF0000"/>
                </a:solidFill>
              </a:rPr>
              <a:t>dan</a:t>
            </a:r>
            <a:r>
              <a:rPr lang="en-US" sz="1800" dirty="0" smtClean="0">
                <a:solidFill>
                  <a:srgbClr val="FF0000"/>
                </a:solidFill>
              </a:rPr>
              <a:t> </a:t>
            </a:r>
            <a:r>
              <a:rPr lang="en-US" sz="1800" dirty="0" err="1" smtClean="0">
                <a:solidFill>
                  <a:srgbClr val="FF0000"/>
                </a:solidFill>
              </a:rPr>
              <a:t>relatif</a:t>
            </a:r>
            <a:r>
              <a:rPr lang="en-US" sz="1800" dirty="0" smtClean="0">
                <a:solidFill>
                  <a:srgbClr val="FF0000"/>
                </a:solidFill>
              </a:rPr>
              <a:t> </a:t>
            </a:r>
            <a:r>
              <a:rPr lang="en-US" sz="1800" dirty="0" err="1" smtClean="0">
                <a:solidFill>
                  <a:srgbClr val="FF0000"/>
                </a:solidFill>
              </a:rPr>
              <a:t>kecil</a:t>
            </a:r>
            <a:r>
              <a:rPr lang="en-US" sz="1800" dirty="0" smtClean="0">
                <a:solidFill>
                  <a:srgbClr val="FF0000"/>
                </a:solidFill>
              </a:rPr>
              <a:t> </a:t>
            </a:r>
            <a:r>
              <a:rPr lang="en-US" sz="1800" dirty="0" err="1" smtClean="0">
                <a:solidFill>
                  <a:srgbClr val="FF0000"/>
                </a:solidFill>
              </a:rPr>
              <a:t>jumlahnya</a:t>
            </a:r>
            <a:r>
              <a:rPr lang="en-US" sz="1800" dirty="0" smtClean="0">
                <a:solidFill>
                  <a:srgbClr val="FF0000"/>
                </a:solidFill>
              </a:rPr>
              <a:t>. </a:t>
            </a:r>
            <a:r>
              <a:rPr lang="en-US" sz="1800" dirty="0" err="1" smtClean="0">
                <a:solidFill>
                  <a:srgbClr val="FF0000"/>
                </a:solidFill>
              </a:rPr>
              <a:t>Kas</a:t>
            </a:r>
            <a:r>
              <a:rPr lang="en-US" sz="1800" dirty="0" smtClean="0">
                <a:solidFill>
                  <a:srgbClr val="FF0000"/>
                </a:solidFill>
              </a:rPr>
              <a:t> </a:t>
            </a:r>
            <a:r>
              <a:rPr lang="en-US" sz="1800" dirty="0" err="1" smtClean="0">
                <a:solidFill>
                  <a:srgbClr val="FF0000"/>
                </a:solidFill>
              </a:rPr>
              <a:t>kecil</a:t>
            </a:r>
            <a:r>
              <a:rPr lang="en-US" sz="1800" dirty="0" smtClean="0">
                <a:solidFill>
                  <a:srgbClr val="FF0000"/>
                </a:solidFill>
              </a:rPr>
              <a:t> yang </a:t>
            </a:r>
            <a:r>
              <a:rPr lang="en-US" sz="1800" dirty="0" err="1" smtClean="0">
                <a:solidFill>
                  <a:srgbClr val="FF0000"/>
                </a:solidFill>
              </a:rPr>
              <a:t>jumlahnya</a:t>
            </a:r>
            <a:r>
              <a:rPr lang="en-US" sz="1800" dirty="0" smtClean="0">
                <a:solidFill>
                  <a:srgbClr val="FF0000"/>
                </a:solidFill>
              </a:rPr>
              <a:t> </a:t>
            </a:r>
            <a:r>
              <a:rPr lang="en-US" sz="1800" dirty="0" err="1" smtClean="0">
                <a:solidFill>
                  <a:srgbClr val="FF0000"/>
                </a:solidFill>
              </a:rPr>
              <a:t>dibatasi</a:t>
            </a:r>
            <a:r>
              <a:rPr lang="en-US" sz="1800" dirty="0" smtClean="0">
                <a:solidFill>
                  <a:srgbClr val="FF0000"/>
                </a:solidFill>
              </a:rPr>
              <a:t> </a:t>
            </a:r>
            <a:r>
              <a:rPr lang="en-US" sz="1800" dirty="0" err="1" smtClean="0">
                <a:solidFill>
                  <a:srgbClr val="FF0000"/>
                </a:solidFill>
              </a:rPr>
              <a:t>itu</a:t>
            </a:r>
            <a:r>
              <a:rPr lang="en-US" sz="1800" dirty="0" smtClean="0">
                <a:solidFill>
                  <a:srgbClr val="FF0000"/>
                </a:solidFill>
              </a:rPr>
              <a:t>, </a:t>
            </a:r>
            <a:r>
              <a:rPr lang="en-US" sz="1800" dirty="0" err="1" smtClean="0">
                <a:solidFill>
                  <a:srgbClr val="FF0000"/>
                </a:solidFill>
              </a:rPr>
              <a:t>secara</a:t>
            </a:r>
            <a:r>
              <a:rPr lang="en-US" sz="1800" dirty="0" smtClean="0">
                <a:solidFill>
                  <a:srgbClr val="FF0000"/>
                </a:solidFill>
              </a:rPr>
              <a:t> </a:t>
            </a:r>
            <a:r>
              <a:rPr lang="en-US" sz="1800" dirty="0" err="1" smtClean="0">
                <a:solidFill>
                  <a:srgbClr val="FF0000"/>
                </a:solidFill>
              </a:rPr>
              <a:t>periodik</a:t>
            </a:r>
            <a:r>
              <a:rPr lang="en-US" sz="1800" dirty="0" smtClean="0">
                <a:solidFill>
                  <a:srgbClr val="FF0000"/>
                </a:solidFill>
              </a:rPr>
              <a:t> </a:t>
            </a:r>
            <a:r>
              <a:rPr lang="en-US" sz="1800" dirty="0" err="1" smtClean="0">
                <a:solidFill>
                  <a:srgbClr val="FF0000"/>
                </a:solidFill>
              </a:rPr>
              <a:t>atau</a:t>
            </a:r>
            <a:r>
              <a:rPr lang="en-US" sz="1800" dirty="0" smtClean="0">
                <a:solidFill>
                  <a:srgbClr val="FF0000"/>
                </a:solidFill>
              </a:rPr>
              <a:t> </a:t>
            </a:r>
            <a:r>
              <a:rPr lang="en-US" sz="1800" dirty="0" err="1" smtClean="0">
                <a:solidFill>
                  <a:srgbClr val="FF0000"/>
                </a:solidFill>
              </a:rPr>
              <a:t>setiap</a:t>
            </a:r>
            <a:r>
              <a:rPr lang="en-US" sz="1800" dirty="0" smtClean="0">
                <a:solidFill>
                  <a:srgbClr val="FF0000"/>
                </a:solidFill>
              </a:rPr>
              <a:t> </a:t>
            </a:r>
            <a:r>
              <a:rPr lang="en-US" sz="1800" dirty="0" err="1" smtClean="0">
                <a:solidFill>
                  <a:srgbClr val="FF0000"/>
                </a:solidFill>
              </a:rPr>
              <a:t>uang</a:t>
            </a:r>
            <a:r>
              <a:rPr lang="en-US" sz="1800" dirty="0" smtClean="0">
                <a:solidFill>
                  <a:srgbClr val="FF0000"/>
                </a:solidFill>
              </a:rPr>
              <a:t> </a:t>
            </a:r>
            <a:r>
              <a:rPr lang="en-US" sz="1800" dirty="0" err="1" smtClean="0">
                <a:solidFill>
                  <a:srgbClr val="FF0000"/>
                </a:solidFill>
              </a:rPr>
              <a:t>kas</a:t>
            </a:r>
            <a:r>
              <a:rPr lang="en-US" sz="1800" dirty="0" smtClean="0">
                <a:solidFill>
                  <a:srgbClr val="FF0000"/>
                </a:solidFill>
              </a:rPr>
              <a:t> </a:t>
            </a:r>
            <a:r>
              <a:rPr lang="en-US" sz="1800" dirty="0" err="1" smtClean="0">
                <a:solidFill>
                  <a:srgbClr val="FF0000"/>
                </a:solidFill>
              </a:rPr>
              <a:t>kecil</a:t>
            </a:r>
            <a:r>
              <a:rPr lang="en-US" sz="1800" dirty="0" smtClean="0">
                <a:solidFill>
                  <a:srgbClr val="FF0000"/>
                </a:solidFill>
              </a:rPr>
              <a:t> </a:t>
            </a:r>
            <a:r>
              <a:rPr lang="en-US" sz="1800" dirty="0" err="1" smtClean="0">
                <a:solidFill>
                  <a:srgbClr val="FF0000"/>
                </a:solidFill>
              </a:rPr>
              <a:t>hampir</a:t>
            </a:r>
            <a:r>
              <a:rPr lang="en-US" sz="1800" dirty="0" smtClean="0">
                <a:solidFill>
                  <a:srgbClr val="FF0000"/>
                </a:solidFill>
              </a:rPr>
              <a:t> </a:t>
            </a:r>
            <a:r>
              <a:rPr lang="en-US" sz="1800" dirty="0" err="1" smtClean="0">
                <a:solidFill>
                  <a:srgbClr val="FF0000"/>
                </a:solidFill>
              </a:rPr>
              <a:t>habis</a:t>
            </a:r>
            <a:r>
              <a:rPr lang="en-US" sz="1800" dirty="0" smtClean="0">
                <a:solidFill>
                  <a:srgbClr val="FF0000"/>
                </a:solidFill>
              </a:rPr>
              <a:t> </a:t>
            </a:r>
            <a:r>
              <a:rPr lang="en-US" sz="1800" dirty="0" err="1" smtClean="0">
                <a:solidFill>
                  <a:srgbClr val="FF0000"/>
                </a:solidFill>
              </a:rPr>
              <a:t>diisi</a:t>
            </a:r>
            <a:r>
              <a:rPr lang="en-US" sz="1800" dirty="0" smtClean="0">
                <a:solidFill>
                  <a:srgbClr val="FF0000"/>
                </a:solidFill>
              </a:rPr>
              <a:t> </a:t>
            </a:r>
            <a:r>
              <a:rPr lang="en-US" sz="1800" dirty="0" err="1" smtClean="0">
                <a:solidFill>
                  <a:srgbClr val="FF0000"/>
                </a:solidFill>
              </a:rPr>
              <a:t>kembali</a:t>
            </a:r>
            <a:endParaRPr lang="id-ID" sz="1800" dirty="0" smtClean="0">
              <a:solidFill>
                <a:srgbClr val="FF0000"/>
              </a:solidFill>
            </a:endParaRPr>
          </a:p>
          <a:p>
            <a:pPr algn="just" eaLnBrk="1" hangingPunct="1">
              <a:lnSpc>
                <a:spcPct val="90000"/>
              </a:lnSpc>
            </a:pPr>
            <a:endParaRPr lang="en-US" sz="1800" dirty="0" smtClean="0">
              <a:solidFill>
                <a:srgbClr val="FF0000"/>
              </a:solidFill>
            </a:endParaRPr>
          </a:p>
          <a:p>
            <a:pPr algn="just" eaLnBrk="1" hangingPunct="1">
              <a:lnSpc>
                <a:spcPct val="90000"/>
              </a:lnSpc>
            </a:pPr>
            <a:r>
              <a:rPr lang="en-US" sz="1800" i="1" dirty="0" err="1" smtClean="0">
                <a:solidFill>
                  <a:srgbClr val="FF0000"/>
                </a:solidFill>
              </a:rPr>
              <a:t>Selisih</a:t>
            </a:r>
            <a:r>
              <a:rPr lang="en-US" sz="1800" i="1" dirty="0" smtClean="0">
                <a:solidFill>
                  <a:srgbClr val="FF0000"/>
                </a:solidFill>
              </a:rPr>
              <a:t> </a:t>
            </a:r>
            <a:r>
              <a:rPr lang="en-US" sz="1800" i="1" dirty="0" err="1" smtClean="0">
                <a:solidFill>
                  <a:srgbClr val="FF0000"/>
                </a:solidFill>
              </a:rPr>
              <a:t>kas</a:t>
            </a:r>
            <a:r>
              <a:rPr lang="en-US" sz="1800" dirty="0" smtClean="0">
                <a:solidFill>
                  <a:srgbClr val="FF0000"/>
                </a:solidFill>
              </a:rPr>
              <a:t>, </a:t>
            </a:r>
            <a:r>
              <a:rPr lang="en-US" sz="1800" dirty="0" err="1" smtClean="0">
                <a:solidFill>
                  <a:srgbClr val="FF0000"/>
                </a:solidFill>
              </a:rPr>
              <a:t>digunakan</a:t>
            </a:r>
            <a:r>
              <a:rPr lang="en-US" sz="1800" dirty="0" smtClean="0">
                <a:solidFill>
                  <a:srgbClr val="FF0000"/>
                </a:solidFill>
              </a:rPr>
              <a:t> </a:t>
            </a:r>
            <a:r>
              <a:rPr lang="en-US" sz="1800" dirty="0" err="1" smtClean="0">
                <a:solidFill>
                  <a:srgbClr val="FF0000"/>
                </a:solidFill>
              </a:rPr>
              <a:t>untuk</a:t>
            </a:r>
            <a:r>
              <a:rPr lang="en-US" sz="1800" dirty="0" smtClean="0">
                <a:solidFill>
                  <a:srgbClr val="FF0000"/>
                </a:solidFill>
              </a:rPr>
              <a:t> </a:t>
            </a:r>
            <a:r>
              <a:rPr lang="en-US" sz="1800" dirty="0" err="1" smtClean="0">
                <a:solidFill>
                  <a:srgbClr val="FF0000"/>
                </a:solidFill>
              </a:rPr>
              <a:t>menampung</a:t>
            </a:r>
            <a:r>
              <a:rPr lang="en-US" sz="1800" dirty="0" smtClean="0">
                <a:solidFill>
                  <a:srgbClr val="FF0000"/>
                </a:solidFill>
              </a:rPr>
              <a:t> </a:t>
            </a:r>
            <a:r>
              <a:rPr lang="en-US" sz="1800" dirty="0" err="1" smtClean="0">
                <a:solidFill>
                  <a:srgbClr val="FF0000"/>
                </a:solidFill>
              </a:rPr>
              <a:t>perbedaan</a:t>
            </a:r>
            <a:r>
              <a:rPr lang="en-US" sz="1800" dirty="0" smtClean="0">
                <a:solidFill>
                  <a:srgbClr val="FF0000"/>
                </a:solidFill>
              </a:rPr>
              <a:t> </a:t>
            </a:r>
            <a:r>
              <a:rPr lang="en-US" sz="1800" dirty="0" err="1" smtClean="0">
                <a:solidFill>
                  <a:srgbClr val="FF0000"/>
                </a:solidFill>
              </a:rPr>
              <a:t>jumlah</a:t>
            </a:r>
            <a:r>
              <a:rPr lang="en-US" sz="1800" dirty="0" smtClean="0">
                <a:solidFill>
                  <a:srgbClr val="FF0000"/>
                </a:solidFill>
              </a:rPr>
              <a:t> </a:t>
            </a:r>
            <a:r>
              <a:rPr lang="en-US" sz="1800" dirty="0" err="1" smtClean="0">
                <a:solidFill>
                  <a:srgbClr val="FF0000"/>
                </a:solidFill>
              </a:rPr>
              <a:t>fisik</a:t>
            </a:r>
            <a:r>
              <a:rPr lang="en-US" sz="1800" dirty="0" smtClean="0">
                <a:solidFill>
                  <a:srgbClr val="FF0000"/>
                </a:solidFill>
              </a:rPr>
              <a:t> </a:t>
            </a:r>
            <a:r>
              <a:rPr lang="en-US" sz="1800" dirty="0" err="1" smtClean="0">
                <a:solidFill>
                  <a:srgbClr val="FF0000"/>
                </a:solidFill>
              </a:rPr>
              <a:t>kas</a:t>
            </a:r>
            <a:r>
              <a:rPr lang="en-US" sz="1800" dirty="0" smtClean="0">
                <a:solidFill>
                  <a:srgbClr val="FF0000"/>
                </a:solidFill>
              </a:rPr>
              <a:t> </a:t>
            </a:r>
            <a:r>
              <a:rPr lang="en-US" sz="1800" dirty="0" err="1" smtClean="0">
                <a:solidFill>
                  <a:srgbClr val="FF0000"/>
                </a:solidFill>
              </a:rPr>
              <a:t>berdasarkan</a:t>
            </a:r>
            <a:r>
              <a:rPr lang="en-US" sz="1800" dirty="0" smtClean="0">
                <a:solidFill>
                  <a:srgbClr val="FF0000"/>
                </a:solidFill>
              </a:rPr>
              <a:t> cash </a:t>
            </a:r>
            <a:r>
              <a:rPr lang="en-US" sz="1800" dirty="0" err="1" smtClean="0">
                <a:solidFill>
                  <a:srgbClr val="FF0000"/>
                </a:solidFill>
              </a:rPr>
              <a:t>opname</a:t>
            </a:r>
            <a:r>
              <a:rPr lang="en-US" sz="1800" dirty="0" smtClean="0">
                <a:solidFill>
                  <a:srgbClr val="FF0000"/>
                </a:solidFill>
              </a:rPr>
              <a:t> </a:t>
            </a:r>
            <a:r>
              <a:rPr lang="en-US" sz="1800" dirty="0" err="1" smtClean="0">
                <a:solidFill>
                  <a:srgbClr val="FF0000"/>
                </a:solidFill>
              </a:rPr>
              <a:t>dengan</a:t>
            </a:r>
            <a:r>
              <a:rPr lang="en-US" sz="1800" dirty="0" smtClean="0">
                <a:solidFill>
                  <a:srgbClr val="FF0000"/>
                </a:solidFill>
              </a:rPr>
              <a:t> </a:t>
            </a:r>
            <a:r>
              <a:rPr lang="en-US" sz="1800" dirty="0" err="1" smtClean="0">
                <a:solidFill>
                  <a:srgbClr val="FF0000"/>
                </a:solidFill>
              </a:rPr>
              <a:t>jumlah</a:t>
            </a:r>
            <a:r>
              <a:rPr lang="en-US" sz="1800" dirty="0" smtClean="0">
                <a:solidFill>
                  <a:srgbClr val="FF0000"/>
                </a:solidFill>
              </a:rPr>
              <a:t> </a:t>
            </a:r>
            <a:r>
              <a:rPr lang="en-US" sz="1800" dirty="0" err="1" smtClean="0">
                <a:solidFill>
                  <a:srgbClr val="FF0000"/>
                </a:solidFill>
              </a:rPr>
              <a:t>kas</a:t>
            </a:r>
            <a:r>
              <a:rPr lang="en-US" sz="1800" dirty="0" smtClean="0">
                <a:solidFill>
                  <a:srgbClr val="FF0000"/>
                </a:solidFill>
              </a:rPr>
              <a:t> </a:t>
            </a:r>
            <a:r>
              <a:rPr lang="en-US" sz="1800" dirty="0" err="1" smtClean="0">
                <a:solidFill>
                  <a:srgbClr val="FF0000"/>
                </a:solidFill>
              </a:rPr>
              <a:t>menurut</a:t>
            </a:r>
            <a:r>
              <a:rPr lang="en-US" sz="1800" dirty="0" smtClean="0">
                <a:solidFill>
                  <a:srgbClr val="FF0000"/>
                </a:solidFill>
              </a:rPr>
              <a:t> </a:t>
            </a:r>
            <a:r>
              <a:rPr lang="en-US" sz="1800" dirty="0" err="1" smtClean="0">
                <a:solidFill>
                  <a:srgbClr val="FF0000"/>
                </a:solidFill>
              </a:rPr>
              <a:t>catatan</a:t>
            </a:r>
            <a:r>
              <a:rPr lang="en-US" sz="1800" dirty="0" smtClean="0">
                <a:solidFill>
                  <a:srgbClr val="FF0000"/>
                </a:solidFill>
              </a:rPr>
              <a:t> </a:t>
            </a:r>
            <a:r>
              <a:rPr lang="en-US" sz="1800" dirty="0" err="1" smtClean="0">
                <a:solidFill>
                  <a:srgbClr val="FF0000"/>
                </a:solidFill>
              </a:rPr>
              <a:t>pembukuannya</a:t>
            </a:r>
            <a:r>
              <a:rPr lang="en-US" sz="1800" dirty="0" smtClean="0">
                <a:solidFill>
                  <a:srgbClr val="FF0000"/>
                </a:solidFill>
              </a:rPr>
              <a:t>. Hal </a:t>
            </a:r>
            <a:r>
              <a:rPr lang="en-US" sz="1800" dirty="0" err="1" smtClean="0">
                <a:solidFill>
                  <a:srgbClr val="FF0000"/>
                </a:solidFill>
              </a:rPr>
              <a:t>ini</a:t>
            </a:r>
            <a:r>
              <a:rPr lang="en-US" sz="1800" dirty="0" smtClean="0">
                <a:solidFill>
                  <a:srgbClr val="FF0000"/>
                </a:solidFill>
              </a:rPr>
              <a:t> </a:t>
            </a:r>
            <a:r>
              <a:rPr lang="en-US" sz="1800" dirty="0" err="1" smtClean="0">
                <a:solidFill>
                  <a:srgbClr val="FF0000"/>
                </a:solidFill>
              </a:rPr>
              <a:t>bersifat</a:t>
            </a:r>
            <a:r>
              <a:rPr lang="en-US" sz="1800" dirty="0" smtClean="0">
                <a:solidFill>
                  <a:srgbClr val="FF0000"/>
                </a:solidFill>
              </a:rPr>
              <a:t> </a:t>
            </a:r>
            <a:r>
              <a:rPr lang="en-US" sz="1800" dirty="0" err="1" smtClean="0">
                <a:solidFill>
                  <a:srgbClr val="FF0000"/>
                </a:solidFill>
              </a:rPr>
              <a:t>sementara</a:t>
            </a:r>
            <a:r>
              <a:rPr lang="en-US" sz="1800" dirty="0" smtClean="0">
                <a:solidFill>
                  <a:srgbClr val="FF0000"/>
                </a:solidFill>
              </a:rPr>
              <a:t> </a:t>
            </a:r>
            <a:r>
              <a:rPr lang="en-US" sz="1800" dirty="0" err="1" smtClean="0">
                <a:solidFill>
                  <a:srgbClr val="FF0000"/>
                </a:solidFill>
              </a:rPr>
              <a:t>saja</a:t>
            </a:r>
            <a:r>
              <a:rPr lang="en-US" sz="1800" dirty="0" smtClean="0">
                <a:solidFill>
                  <a:srgbClr val="FF0000"/>
                </a:solidFill>
              </a:rPr>
              <a:t>, </a:t>
            </a:r>
            <a:r>
              <a:rPr lang="en-US" sz="1800" dirty="0" err="1" smtClean="0">
                <a:solidFill>
                  <a:srgbClr val="FF0000"/>
                </a:solidFill>
              </a:rPr>
              <a:t>sebelum</a:t>
            </a:r>
            <a:r>
              <a:rPr lang="en-US" sz="1800" dirty="0" smtClean="0">
                <a:solidFill>
                  <a:srgbClr val="FF0000"/>
                </a:solidFill>
              </a:rPr>
              <a:t> </a:t>
            </a:r>
            <a:r>
              <a:rPr lang="en-US" sz="1800" dirty="0" err="1" smtClean="0">
                <a:solidFill>
                  <a:srgbClr val="FF0000"/>
                </a:solidFill>
              </a:rPr>
              <a:t>sebab</a:t>
            </a:r>
            <a:r>
              <a:rPr lang="en-US" sz="1800" dirty="0" smtClean="0">
                <a:solidFill>
                  <a:srgbClr val="FF0000"/>
                </a:solidFill>
              </a:rPr>
              <a:t> </a:t>
            </a:r>
            <a:r>
              <a:rPr lang="en-US" sz="1800" dirty="0" err="1" smtClean="0">
                <a:solidFill>
                  <a:srgbClr val="FF0000"/>
                </a:solidFill>
              </a:rPr>
              <a:t>terjadinya</a:t>
            </a:r>
            <a:r>
              <a:rPr lang="en-US" sz="1800" dirty="0" smtClean="0">
                <a:solidFill>
                  <a:srgbClr val="FF0000"/>
                </a:solidFill>
              </a:rPr>
              <a:t> </a:t>
            </a:r>
            <a:r>
              <a:rPr lang="en-US" sz="1800" dirty="0" err="1" smtClean="0">
                <a:solidFill>
                  <a:srgbClr val="FF0000"/>
                </a:solidFill>
              </a:rPr>
              <a:t>selisih</a:t>
            </a:r>
            <a:r>
              <a:rPr lang="en-US" sz="1800" dirty="0" smtClean="0">
                <a:solidFill>
                  <a:srgbClr val="FF0000"/>
                </a:solidFill>
              </a:rPr>
              <a:t> </a:t>
            </a:r>
            <a:r>
              <a:rPr lang="en-US" sz="1800" dirty="0" err="1" smtClean="0">
                <a:solidFill>
                  <a:srgbClr val="FF0000"/>
                </a:solidFill>
              </a:rPr>
              <a:t>ditemukan</a:t>
            </a:r>
            <a:endParaRPr lang="id-ID" sz="1800" dirty="0" smtClean="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sz="2800" smtClean="0"/>
              <a:t>KAS KECIL </a:t>
            </a:r>
            <a:br>
              <a:rPr lang="en-US" sz="2800" smtClean="0"/>
            </a:br>
            <a:r>
              <a:rPr lang="en-US" sz="2800" smtClean="0"/>
              <a:t>(PETTY CASH)</a:t>
            </a:r>
          </a:p>
        </p:txBody>
      </p:sp>
      <p:sp>
        <p:nvSpPr>
          <p:cNvPr id="5123" name="Rectangle 3"/>
          <p:cNvSpPr>
            <a:spLocks noGrp="1" noChangeArrowheads="1"/>
          </p:cNvSpPr>
          <p:nvPr>
            <p:ph type="body" idx="1"/>
          </p:nvPr>
        </p:nvSpPr>
        <p:spPr>
          <a:xfrm>
            <a:off x="1447800" y="2438400"/>
            <a:ext cx="5943600" cy="3124200"/>
          </a:xfrm>
          <a:solidFill>
            <a:schemeClr val="accent6">
              <a:lumMod val="75000"/>
            </a:schemeClr>
          </a:solidFill>
          <a:ln w="38100">
            <a:solidFill>
              <a:schemeClr val="tx1"/>
            </a:solidFill>
          </a:ln>
        </p:spPr>
        <p:txBody>
          <a:bodyPr/>
          <a:lstStyle/>
          <a:p>
            <a:pPr algn="ctr" eaLnBrk="1" hangingPunct="1">
              <a:buFont typeface="Wingdings" pitchFamily="2" charset="2"/>
              <a:buNone/>
              <a:defRPr/>
            </a:pPr>
            <a:r>
              <a:rPr lang="ms-MY" sz="2800" dirty="0" smtClean="0"/>
              <a:t>Kas kecil adalah uang tunai yang disediakan perusahaan untuk membayar pengeluaran-pengeluaran yang jumlahnya relatif kecil dan tidak ekonomis bila dibayar dengan cek atau giro. </a:t>
            </a:r>
            <a:endParaRPr lang="en-US" sz="2800" dirty="0" smtClean="0"/>
          </a:p>
        </p:txBody>
      </p:sp>
    </p:spTree>
  </p:cSld>
  <p:clrMapOvr>
    <a:masterClrMapping/>
  </p:clrMapOvr>
  <p:transition spd="med">
    <p:pull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0"/>
          <p:cNvSpPr>
            <a:spLocks noChangeArrowheads="1"/>
          </p:cNvSpPr>
          <p:nvPr/>
        </p:nvSpPr>
        <p:spPr bwMode="auto">
          <a:xfrm>
            <a:off x="4572000" y="2924175"/>
            <a:ext cx="3168650" cy="720725"/>
          </a:xfrm>
          <a:prstGeom prst="rect">
            <a:avLst/>
          </a:prstGeom>
          <a:solidFill>
            <a:srgbClr val="FFC5C5"/>
          </a:solidFill>
          <a:ln w="9525">
            <a:solidFill>
              <a:schemeClr val="tx1"/>
            </a:solidFill>
            <a:miter lim="800000"/>
            <a:headEnd/>
            <a:tailEnd/>
          </a:ln>
        </p:spPr>
        <p:txBody>
          <a:bodyPr wrap="none" anchor="ctr"/>
          <a:lstStyle/>
          <a:p>
            <a:endParaRPr lang="id-ID"/>
          </a:p>
        </p:txBody>
      </p:sp>
      <p:sp>
        <p:nvSpPr>
          <p:cNvPr id="13316" name="Rectangle 9"/>
          <p:cNvSpPr>
            <a:spLocks noChangeArrowheads="1"/>
          </p:cNvSpPr>
          <p:nvPr/>
        </p:nvSpPr>
        <p:spPr bwMode="auto">
          <a:xfrm>
            <a:off x="4572000" y="1989138"/>
            <a:ext cx="3168650" cy="719137"/>
          </a:xfrm>
          <a:prstGeom prst="rect">
            <a:avLst/>
          </a:prstGeom>
          <a:solidFill>
            <a:srgbClr val="FFC5C5"/>
          </a:solidFill>
          <a:ln w="9525">
            <a:solidFill>
              <a:schemeClr val="tx1"/>
            </a:solidFill>
            <a:miter lim="800000"/>
            <a:headEnd/>
            <a:tailEnd/>
          </a:ln>
        </p:spPr>
        <p:txBody>
          <a:bodyPr wrap="none" anchor="ctr"/>
          <a:lstStyle/>
          <a:p>
            <a:endParaRPr lang="id-ID"/>
          </a:p>
        </p:txBody>
      </p:sp>
      <p:sp>
        <p:nvSpPr>
          <p:cNvPr id="13317" name="Rectangle 8"/>
          <p:cNvSpPr>
            <a:spLocks noChangeArrowheads="1"/>
          </p:cNvSpPr>
          <p:nvPr/>
        </p:nvSpPr>
        <p:spPr bwMode="auto">
          <a:xfrm>
            <a:off x="827088" y="2492375"/>
            <a:ext cx="2376487" cy="720725"/>
          </a:xfrm>
          <a:prstGeom prst="rect">
            <a:avLst/>
          </a:prstGeom>
          <a:solidFill>
            <a:srgbClr val="FFC5C5"/>
          </a:solidFill>
          <a:ln w="9525">
            <a:solidFill>
              <a:schemeClr val="tx1"/>
            </a:solidFill>
            <a:miter lim="800000"/>
            <a:headEnd/>
            <a:tailEnd/>
          </a:ln>
        </p:spPr>
        <p:txBody>
          <a:bodyPr wrap="none" anchor="ctr"/>
          <a:lstStyle/>
          <a:p>
            <a:endParaRPr lang="id-ID"/>
          </a:p>
        </p:txBody>
      </p:sp>
      <p:sp>
        <p:nvSpPr>
          <p:cNvPr id="13319" name="Text Box 5"/>
          <p:cNvSpPr txBox="1">
            <a:spLocks noChangeArrowheads="1"/>
          </p:cNvSpPr>
          <p:nvPr/>
        </p:nvSpPr>
        <p:spPr bwMode="auto">
          <a:xfrm>
            <a:off x="827088" y="2636838"/>
            <a:ext cx="2520950" cy="506412"/>
          </a:xfrm>
          <a:prstGeom prst="rect">
            <a:avLst/>
          </a:prstGeom>
          <a:noFill/>
          <a:ln w="9525">
            <a:noFill/>
            <a:miter lim="800000"/>
            <a:headEnd/>
            <a:tailEnd/>
          </a:ln>
        </p:spPr>
        <p:txBody>
          <a:bodyPr>
            <a:spAutoFit/>
          </a:bodyPr>
          <a:lstStyle/>
          <a:p>
            <a:pPr>
              <a:lnSpc>
                <a:spcPct val="50000"/>
              </a:lnSpc>
              <a:spcBef>
                <a:spcPct val="50000"/>
              </a:spcBef>
            </a:pPr>
            <a:r>
              <a:rPr lang="en-US" u="none" dirty="0" err="1"/>
              <a:t>Metode</a:t>
            </a:r>
            <a:r>
              <a:rPr lang="en-US" u="none" dirty="0"/>
              <a:t> </a:t>
            </a:r>
            <a:r>
              <a:rPr lang="en-US" u="none" dirty="0" err="1"/>
              <a:t>pencatatan</a:t>
            </a:r>
            <a:endParaRPr lang="en-US" u="none" dirty="0"/>
          </a:p>
          <a:p>
            <a:pPr>
              <a:lnSpc>
                <a:spcPct val="50000"/>
              </a:lnSpc>
              <a:spcBef>
                <a:spcPct val="50000"/>
              </a:spcBef>
            </a:pPr>
            <a:r>
              <a:rPr lang="en-US" u="none" dirty="0" err="1"/>
              <a:t>Kas</a:t>
            </a:r>
            <a:r>
              <a:rPr lang="en-US" u="none" dirty="0"/>
              <a:t> </a:t>
            </a:r>
            <a:r>
              <a:rPr lang="en-US" u="none" dirty="0" err="1"/>
              <a:t>kecil</a:t>
            </a:r>
            <a:endParaRPr lang="en-US" u="none" dirty="0"/>
          </a:p>
        </p:txBody>
      </p:sp>
      <p:sp>
        <p:nvSpPr>
          <p:cNvPr id="13320" name="Text Box 6"/>
          <p:cNvSpPr txBox="1">
            <a:spLocks noChangeArrowheads="1"/>
          </p:cNvSpPr>
          <p:nvPr/>
        </p:nvSpPr>
        <p:spPr bwMode="auto">
          <a:xfrm>
            <a:off x="4572000" y="2133600"/>
            <a:ext cx="3240088" cy="506413"/>
          </a:xfrm>
          <a:prstGeom prst="rect">
            <a:avLst/>
          </a:prstGeom>
          <a:noFill/>
          <a:ln w="9525">
            <a:noFill/>
            <a:miter lim="800000"/>
            <a:headEnd/>
            <a:tailEnd/>
          </a:ln>
        </p:spPr>
        <p:txBody>
          <a:bodyPr>
            <a:spAutoFit/>
          </a:bodyPr>
          <a:lstStyle/>
          <a:p>
            <a:pPr>
              <a:lnSpc>
                <a:spcPct val="50000"/>
              </a:lnSpc>
              <a:spcBef>
                <a:spcPct val="50000"/>
              </a:spcBef>
            </a:pPr>
            <a:r>
              <a:rPr lang="en-US" u="none" dirty="0" err="1"/>
              <a:t>Sistem</a:t>
            </a:r>
            <a:r>
              <a:rPr lang="en-US" u="none" dirty="0"/>
              <a:t> </a:t>
            </a:r>
            <a:r>
              <a:rPr lang="en-US" u="none" dirty="0" err="1"/>
              <a:t>dana</a:t>
            </a:r>
            <a:r>
              <a:rPr lang="en-US" u="none" dirty="0"/>
              <a:t> </a:t>
            </a:r>
            <a:r>
              <a:rPr lang="en-US" u="none" dirty="0" err="1"/>
              <a:t>tetap</a:t>
            </a:r>
            <a:endParaRPr lang="en-US" u="none" dirty="0"/>
          </a:p>
          <a:p>
            <a:pPr>
              <a:lnSpc>
                <a:spcPct val="50000"/>
              </a:lnSpc>
              <a:spcBef>
                <a:spcPct val="50000"/>
              </a:spcBef>
            </a:pPr>
            <a:r>
              <a:rPr lang="en-US" u="none" dirty="0"/>
              <a:t>(</a:t>
            </a:r>
            <a:r>
              <a:rPr lang="en-US" i="1" u="none" dirty="0" err="1"/>
              <a:t>imprest</a:t>
            </a:r>
            <a:r>
              <a:rPr lang="en-US" i="1" u="none" dirty="0"/>
              <a:t> fund system</a:t>
            </a:r>
            <a:r>
              <a:rPr lang="en-US" u="none" dirty="0"/>
              <a:t>)</a:t>
            </a:r>
          </a:p>
        </p:txBody>
      </p:sp>
      <p:sp>
        <p:nvSpPr>
          <p:cNvPr id="13321" name="Text Box 7"/>
          <p:cNvSpPr txBox="1">
            <a:spLocks noChangeArrowheads="1"/>
          </p:cNvSpPr>
          <p:nvPr/>
        </p:nvSpPr>
        <p:spPr bwMode="auto">
          <a:xfrm>
            <a:off x="4572000" y="3068638"/>
            <a:ext cx="3384550" cy="506412"/>
          </a:xfrm>
          <a:prstGeom prst="rect">
            <a:avLst/>
          </a:prstGeom>
          <a:noFill/>
          <a:ln w="9525">
            <a:noFill/>
            <a:miter lim="800000"/>
            <a:headEnd/>
            <a:tailEnd/>
          </a:ln>
        </p:spPr>
        <p:txBody>
          <a:bodyPr>
            <a:spAutoFit/>
          </a:bodyPr>
          <a:lstStyle/>
          <a:p>
            <a:pPr>
              <a:lnSpc>
                <a:spcPct val="50000"/>
              </a:lnSpc>
              <a:spcBef>
                <a:spcPct val="50000"/>
              </a:spcBef>
            </a:pPr>
            <a:r>
              <a:rPr lang="en-US" u="none"/>
              <a:t>Sistem dana berfluktuasi</a:t>
            </a:r>
          </a:p>
          <a:p>
            <a:pPr>
              <a:lnSpc>
                <a:spcPct val="50000"/>
              </a:lnSpc>
              <a:spcBef>
                <a:spcPct val="50000"/>
              </a:spcBef>
            </a:pPr>
            <a:r>
              <a:rPr lang="en-US" u="none"/>
              <a:t>(</a:t>
            </a:r>
            <a:r>
              <a:rPr lang="en-US" i="1" u="none"/>
              <a:t>Fluctuating fund system</a:t>
            </a:r>
            <a:r>
              <a:rPr lang="en-US" u="none"/>
              <a:t>)</a:t>
            </a:r>
          </a:p>
        </p:txBody>
      </p:sp>
      <p:sp>
        <p:nvSpPr>
          <p:cNvPr id="13322" name="Line 11"/>
          <p:cNvSpPr>
            <a:spLocks noChangeShapeType="1"/>
          </p:cNvSpPr>
          <p:nvPr/>
        </p:nvSpPr>
        <p:spPr bwMode="auto">
          <a:xfrm>
            <a:off x="3203575" y="2870200"/>
            <a:ext cx="863600" cy="0"/>
          </a:xfrm>
          <a:prstGeom prst="line">
            <a:avLst/>
          </a:prstGeom>
          <a:noFill/>
          <a:ln w="9525">
            <a:solidFill>
              <a:schemeClr val="tx1"/>
            </a:solidFill>
            <a:round/>
            <a:headEnd/>
            <a:tailEnd/>
          </a:ln>
        </p:spPr>
        <p:txBody>
          <a:bodyPr/>
          <a:lstStyle/>
          <a:p>
            <a:endParaRPr lang="id-ID"/>
          </a:p>
        </p:txBody>
      </p:sp>
      <p:sp>
        <p:nvSpPr>
          <p:cNvPr id="13323" name="Line 12"/>
          <p:cNvSpPr>
            <a:spLocks noChangeShapeType="1"/>
          </p:cNvSpPr>
          <p:nvPr/>
        </p:nvSpPr>
        <p:spPr bwMode="auto">
          <a:xfrm>
            <a:off x="4067175" y="2420938"/>
            <a:ext cx="0" cy="936625"/>
          </a:xfrm>
          <a:prstGeom prst="line">
            <a:avLst/>
          </a:prstGeom>
          <a:noFill/>
          <a:ln w="9525">
            <a:solidFill>
              <a:schemeClr val="tx1"/>
            </a:solidFill>
            <a:round/>
            <a:headEnd/>
            <a:tailEnd/>
          </a:ln>
        </p:spPr>
        <p:txBody>
          <a:bodyPr/>
          <a:lstStyle/>
          <a:p>
            <a:endParaRPr lang="id-ID"/>
          </a:p>
        </p:txBody>
      </p:sp>
      <p:sp>
        <p:nvSpPr>
          <p:cNvPr id="13324" name="Line 13"/>
          <p:cNvSpPr>
            <a:spLocks noChangeShapeType="1"/>
          </p:cNvSpPr>
          <p:nvPr/>
        </p:nvSpPr>
        <p:spPr bwMode="auto">
          <a:xfrm>
            <a:off x="4067175" y="2420938"/>
            <a:ext cx="504825" cy="0"/>
          </a:xfrm>
          <a:prstGeom prst="line">
            <a:avLst/>
          </a:prstGeom>
          <a:noFill/>
          <a:ln w="9525">
            <a:solidFill>
              <a:schemeClr val="tx1"/>
            </a:solidFill>
            <a:round/>
            <a:headEnd/>
            <a:tailEnd type="triangle" w="med" len="med"/>
          </a:ln>
        </p:spPr>
        <p:txBody>
          <a:bodyPr/>
          <a:lstStyle/>
          <a:p>
            <a:endParaRPr lang="id-ID"/>
          </a:p>
        </p:txBody>
      </p:sp>
      <p:sp>
        <p:nvSpPr>
          <p:cNvPr id="13325" name="Line 14"/>
          <p:cNvSpPr>
            <a:spLocks noChangeShapeType="1"/>
          </p:cNvSpPr>
          <p:nvPr/>
        </p:nvSpPr>
        <p:spPr bwMode="auto">
          <a:xfrm>
            <a:off x="4067175" y="3357563"/>
            <a:ext cx="504825" cy="0"/>
          </a:xfrm>
          <a:prstGeom prst="line">
            <a:avLst/>
          </a:prstGeom>
          <a:noFill/>
          <a:ln w="9525">
            <a:solidFill>
              <a:schemeClr val="tx1"/>
            </a:solidFill>
            <a:round/>
            <a:headEnd/>
            <a:tailEnd type="triangle" w="med" len="med"/>
          </a:ln>
        </p:spPr>
        <p:txBody>
          <a:bodyPr/>
          <a:lstStyle/>
          <a:p>
            <a:endParaRPr lang="id-ID"/>
          </a:p>
        </p:txBody>
      </p:sp>
      <p:sp>
        <p:nvSpPr>
          <p:cNvPr id="13328" name="Text Box 17"/>
          <p:cNvSpPr txBox="1">
            <a:spLocks noChangeArrowheads="1"/>
          </p:cNvSpPr>
          <p:nvPr/>
        </p:nvSpPr>
        <p:spPr bwMode="auto">
          <a:xfrm>
            <a:off x="900113" y="5734050"/>
            <a:ext cx="7489825" cy="366713"/>
          </a:xfrm>
          <a:prstGeom prst="rect">
            <a:avLst/>
          </a:prstGeom>
          <a:noFill/>
          <a:ln w="9525">
            <a:noFill/>
            <a:miter lim="800000"/>
            <a:headEnd/>
            <a:tailEnd/>
          </a:ln>
        </p:spPr>
        <p:txBody>
          <a:bodyPr>
            <a:spAutoFit/>
          </a:bodyPr>
          <a:lstStyle/>
          <a:p>
            <a:pPr>
              <a:spcBef>
                <a:spcPct val="50000"/>
              </a:spcBef>
            </a:pPr>
            <a:endParaRPr lang="id-ID" u="none"/>
          </a:p>
        </p:txBody>
      </p:sp>
      <p:sp>
        <p:nvSpPr>
          <p:cNvPr id="17" name="Rectangle 16"/>
          <p:cNvSpPr/>
          <p:nvPr/>
        </p:nvSpPr>
        <p:spPr>
          <a:xfrm>
            <a:off x="1000100" y="357166"/>
            <a:ext cx="6786610" cy="954107"/>
          </a:xfrm>
          <a:prstGeom prst="rect">
            <a:avLst/>
          </a:prstGeom>
          <a:solidFill>
            <a:srgbClr val="92D050"/>
          </a:solidFill>
        </p:spPr>
        <p:txBody>
          <a:bodyPr wrap="square">
            <a:spAutoFit/>
          </a:bodyPr>
          <a:lstStyle/>
          <a:p>
            <a:pPr algn="ctr"/>
            <a:r>
              <a:rPr lang="en-US" sz="2800" dirty="0" smtClean="0">
                <a:solidFill>
                  <a:srgbClr val="FF0000"/>
                </a:solidFill>
              </a:rPr>
              <a:t>DUA  METODE </a:t>
            </a:r>
            <a:br>
              <a:rPr lang="en-US" sz="2800" dirty="0" smtClean="0">
                <a:solidFill>
                  <a:srgbClr val="FF0000"/>
                </a:solidFill>
              </a:rPr>
            </a:br>
            <a:r>
              <a:rPr lang="en-US" sz="2800" dirty="0" smtClean="0">
                <a:solidFill>
                  <a:srgbClr val="FF0000"/>
                </a:solidFill>
              </a:rPr>
              <a:t>PENCATATAN  KAS  KECIL</a:t>
            </a:r>
            <a:endParaRPr lang="id-ID" sz="28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Tujuan</a:t>
            </a:r>
          </a:p>
        </p:txBody>
      </p:sp>
      <p:sp>
        <p:nvSpPr>
          <p:cNvPr id="13315" name="Rectangle 3"/>
          <p:cNvSpPr>
            <a:spLocks noGrp="1" noChangeArrowheads="1"/>
          </p:cNvSpPr>
          <p:nvPr>
            <p:ph type="body" idx="1"/>
          </p:nvPr>
        </p:nvSpPr>
        <p:spPr/>
        <p:txBody>
          <a:bodyPr/>
          <a:lstStyle/>
          <a:p>
            <a:pPr marL="609600" indent="-609600" eaLnBrk="1" hangingPunct="1">
              <a:lnSpc>
                <a:spcPct val="90000"/>
              </a:lnSpc>
              <a:buClr>
                <a:schemeClr val="tx1"/>
              </a:buClr>
              <a:buFontTx/>
              <a:buAutoNum type="arabicPeriod"/>
            </a:pPr>
            <a:r>
              <a:rPr lang="en-US" sz="2500" smtClean="0"/>
              <a:t>Menguraikan sifat kas dan pentingnya pengendalian internal terhadap kas.</a:t>
            </a:r>
          </a:p>
          <a:p>
            <a:pPr marL="609600" indent="-609600" eaLnBrk="1" hangingPunct="1">
              <a:lnSpc>
                <a:spcPct val="90000"/>
              </a:lnSpc>
              <a:buClr>
                <a:schemeClr val="tx1"/>
              </a:buClr>
              <a:buFontTx/>
              <a:buAutoNum type="arabicPeriod"/>
            </a:pPr>
            <a:r>
              <a:rPr lang="en-US" sz="2500" smtClean="0"/>
              <a:t>Mengikhtisarkan prosedur dasar untuk menyelenggarakan pengendalian internal terhadap penerimaan kas.</a:t>
            </a:r>
          </a:p>
          <a:p>
            <a:pPr marL="609600" indent="-609600" eaLnBrk="1" hangingPunct="1">
              <a:lnSpc>
                <a:spcPct val="90000"/>
              </a:lnSpc>
              <a:buClr>
                <a:schemeClr val="tx1"/>
              </a:buClr>
              <a:buFontTx/>
              <a:buAutoNum type="arabicPeriod"/>
            </a:pPr>
            <a:r>
              <a:rPr lang="en-US" sz="2500" smtClean="0"/>
              <a:t>Mengikhtisarkan prosedur dasar untuk menyelenggarakan pengendalian internal terhadap pembayaran kas, termasuk penggunaan sistem </a:t>
            </a:r>
            <a:r>
              <a:rPr lang="en-US" sz="2500" i="1" smtClean="0"/>
              <a:t>voucher</a:t>
            </a:r>
            <a:r>
              <a:rPr lang="en-US" sz="2500" smtClean="0"/>
              <a:t>.</a:t>
            </a:r>
          </a:p>
          <a:p>
            <a:pPr marL="609600" indent="-609600" eaLnBrk="1" hangingPunct="1">
              <a:lnSpc>
                <a:spcPct val="90000"/>
              </a:lnSpc>
              <a:buClr>
                <a:schemeClr val="tx1"/>
              </a:buClr>
              <a:buFontTx/>
              <a:buAutoNum type="arabicPeriod"/>
            </a:pPr>
            <a:r>
              <a:rPr lang="en-US" sz="2500" smtClean="0"/>
              <a:t>Menguraikan sifat rekening bank dan penggunaannya dalam mengendalikan kas.</a:t>
            </a:r>
          </a:p>
          <a:p>
            <a:pPr marL="609600" indent="-609600" eaLnBrk="1" hangingPunct="1">
              <a:lnSpc>
                <a:spcPct val="90000"/>
              </a:lnSpc>
              <a:buClr>
                <a:schemeClr val="tx1"/>
              </a:buClr>
              <a:buFontTx/>
              <a:buAutoNum type="arabicPeriod"/>
            </a:pPr>
            <a:r>
              <a:rPr lang="en-US" sz="2500" smtClean="0"/>
              <a:t>Menyiapkan rekonsiliasi bank dan membuat ayat jurnal yang diperlukan.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en-US" sz="2000" b="1" smtClean="0"/>
              <a:t>METODE  PENCATATAN  KAS  KECIL</a:t>
            </a:r>
          </a:p>
        </p:txBody>
      </p:sp>
      <p:sp>
        <p:nvSpPr>
          <p:cNvPr id="20483" name="Rectangle 3"/>
          <p:cNvSpPr>
            <a:spLocks noGrp="1" noChangeArrowheads="1"/>
          </p:cNvSpPr>
          <p:nvPr>
            <p:ph type="body" idx="1"/>
          </p:nvPr>
        </p:nvSpPr>
        <p:spPr>
          <a:xfrm>
            <a:off x="457200" y="2362200"/>
            <a:ext cx="8229600" cy="3771900"/>
          </a:xfrm>
        </p:spPr>
        <p:txBody>
          <a:bodyPr/>
          <a:lstStyle/>
          <a:p>
            <a:pPr marL="609600" indent="-609600" algn="ctr" eaLnBrk="1" hangingPunct="1">
              <a:buFont typeface="Wingdings" pitchFamily="2" charset="2"/>
              <a:buNone/>
              <a:defRPr/>
            </a:pPr>
            <a:r>
              <a:rPr lang="ms-MY" sz="2800" b="1" smtClean="0"/>
              <a:t>Metode Imprest</a:t>
            </a:r>
            <a:r>
              <a:rPr lang="ms-MY" sz="2800" smtClean="0"/>
              <a:t> </a:t>
            </a:r>
          </a:p>
          <a:p>
            <a:pPr marL="609600" indent="-609600" algn="ctr" eaLnBrk="1" hangingPunct="1">
              <a:buFont typeface="Wingdings" pitchFamily="2" charset="2"/>
              <a:buNone/>
              <a:defRPr/>
            </a:pPr>
            <a:r>
              <a:rPr lang="ms-MY" sz="2800" smtClean="0"/>
              <a:t>	Adalah suatu metode pengisian dan pengendalian kas kecil dimana jumlah kas kecil selalu tetap dari waktu ke waktu, karena pengisian kembali kas kecil akan selalu sama dengan jumlah yang telah dikeluarkan.</a:t>
            </a:r>
            <a:endParaRPr lang="ms-MY" sz="2800" b="1" smtClean="0"/>
          </a:p>
          <a:p>
            <a:pPr marL="609600" indent="-609600" eaLnBrk="1" hangingPunct="1">
              <a:buFont typeface="Wingdings" pitchFamily="2" charset="2"/>
              <a:buNone/>
              <a:defRPr/>
            </a:pPr>
            <a:endParaRPr lang="ms-MY" sz="2800" b="1" smtClean="0"/>
          </a:p>
        </p:txBody>
      </p:sp>
    </p:spTree>
  </p:cSld>
  <p:clrMapOvr>
    <a:masterClrMapping/>
  </p:clrMapOvr>
  <p:transition spd="med">
    <p:pull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sz="2000" b="1" smtClean="0"/>
              <a:t>METODE  PENCATATAN  KAS  KECIL</a:t>
            </a:r>
          </a:p>
        </p:txBody>
      </p:sp>
      <p:sp>
        <p:nvSpPr>
          <p:cNvPr id="21507" name="Rectangle 3"/>
          <p:cNvSpPr>
            <a:spLocks noGrp="1" noChangeArrowheads="1"/>
          </p:cNvSpPr>
          <p:nvPr>
            <p:ph type="body" idx="1"/>
          </p:nvPr>
        </p:nvSpPr>
        <p:spPr/>
        <p:txBody>
          <a:bodyPr/>
          <a:lstStyle/>
          <a:p>
            <a:pPr marL="609600" indent="-609600" eaLnBrk="1" hangingPunct="1">
              <a:buFont typeface="Wingdings" pitchFamily="2" charset="2"/>
              <a:buNone/>
              <a:defRPr/>
            </a:pPr>
            <a:endParaRPr lang="ms-MY" b="1" smtClean="0"/>
          </a:p>
          <a:p>
            <a:pPr marL="609600" indent="-609600" algn="ctr" eaLnBrk="1" hangingPunct="1">
              <a:buFont typeface="Wingdings" pitchFamily="2" charset="2"/>
              <a:buNone/>
              <a:defRPr/>
            </a:pPr>
            <a:r>
              <a:rPr lang="ms-MY" sz="2800" b="1" smtClean="0"/>
              <a:t>Metode Fluktuasi</a:t>
            </a:r>
          </a:p>
          <a:p>
            <a:pPr marL="609600" indent="-609600" algn="ctr" eaLnBrk="1" hangingPunct="1">
              <a:buFont typeface="Wingdings" pitchFamily="2" charset="2"/>
              <a:buNone/>
              <a:defRPr/>
            </a:pPr>
            <a:r>
              <a:rPr lang="ms-MY" sz="2800" smtClean="0"/>
              <a:t>	Adalah suatu metode pencatatan dan pengendalian kas kecil, dimana jumlah kas kecil akan selalu berubah karena pengisian kembali kas kecil selalu sama dari waktu ke waktu.</a:t>
            </a:r>
            <a:endParaRPr lang="en-US" sz="2800" smtClean="0"/>
          </a:p>
        </p:txBody>
      </p:sp>
    </p:spTree>
  </p:cSld>
  <p:clrMapOvr>
    <a:masterClrMapping/>
  </p:clrMapOvr>
  <p:transition spd="med">
    <p:pull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9"/>
          <p:cNvSpPr>
            <a:spLocks noChangeArrowheads="1"/>
          </p:cNvSpPr>
          <p:nvPr/>
        </p:nvSpPr>
        <p:spPr bwMode="auto">
          <a:xfrm>
            <a:off x="1142976" y="4286256"/>
            <a:ext cx="6929486" cy="785818"/>
          </a:xfrm>
          <a:prstGeom prst="rect">
            <a:avLst/>
          </a:prstGeom>
          <a:solidFill>
            <a:srgbClr val="FFC5C5"/>
          </a:solidFill>
          <a:ln w="9525">
            <a:solidFill>
              <a:schemeClr val="tx1"/>
            </a:solidFill>
            <a:miter lim="800000"/>
            <a:headEnd/>
            <a:tailEnd/>
          </a:ln>
        </p:spPr>
        <p:txBody>
          <a:bodyPr wrap="none" anchor="ctr"/>
          <a:lstStyle/>
          <a:p>
            <a:endParaRPr lang="id-ID"/>
          </a:p>
        </p:txBody>
      </p:sp>
      <p:sp>
        <p:nvSpPr>
          <p:cNvPr id="13326" name="Text Box 15"/>
          <p:cNvSpPr txBox="1">
            <a:spLocks noChangeArrowheads="1"/>
          </p:cNvSpPr>
          <p:nvPr/>
        </p:nvSpPr>
        <p:spPr bwMode="auto">
          <a:xfrm>
            <a:off x="755650" y="1857364"/>
            <a:ext cx="7993063" cy="2092881"/>
          </a:xfrm>
          <a:prstGeom prst="rect">
            <a:avLst/>
          </a:prstGeom>
          <a:noFill/>
          <a:ln w="9525">
            <a:noFill/>
            <a:miter lim="800000"/>
            <a:headEnd/>
            <a:tailEnd/>
          </a:ln>
        </p:spPr>
        <p:txBody>
          <a:bodyPr wrap="square">
            <a:spAutoFit/>
          </a:bodyPr>
          <a:lstStyle/>
          <a:p>
            <a:pPr>
              <a:spcBef>
                <a:spcPct val="50000"/>
              </a:spcBef>
            </a:pPr>
            <a:r>
              <a:rPr lang="en-US" sz="2000" b="1" u="none" dirty="0" err="1"/>
              <a:t>Sistem</a:t>
            </a:r>
            <a:r>
              <a:rPr lang="en-US" sz="2000" b="1" u="none" dirty="0"/>
              <a:t> </a:t>
            </a:r>
            <a:r>
              <a:rPr lang="en-US" sz="2000" b="1" u="none" dirty="0" err="1"/>
              <a:t>dana</a:t>
            </a:r>
            <a:r>
              <a:rPr lang="en-US" sz="2000" b="1" u="none" dirty="0"/>
              <a:t> </a:t>
            </a:r>
            <a:r>
              <a:rPr lang="en-US" sz="2000" b="1" u="none" dirty="0" err="1"/>
              <a:t>tetap</a:t>
            </a:r>
            <a:endParaRPr lang="en-US" sz="2000" b="1" u="none" dirty="0"/>
          </a:p>
          <a:p>
            <a:pPr algn="just">
              <a:spcBef>
                <a:spcPct val="50000"/>
              </a:spcBef>
            </a:pPr>
            <a:r>
              <a:rPr lang="en-US" sz="2000" u="none" dirty="0" err="1"/>
              <a:t>Pembentukan</a:t>
            </a:r>
            <a:r>
              <a:rPr lang="en-US" sz="2000" u="none" dirty="0"/>
              <a:t> </a:t>
            </a:r>
            <a:r>
              <a:rPr lang="en-US" sz="2000" u="none" dirty="0" err="1"/>
              <a:t>dana</a:t>
            </a:r>
            <a:r>
              <a:rPr lang="en-US" sz="2000" u="none" dirty="0"/>
              <a:t> </a:t>
            </a:r>
            <a:r>
              <a:rPr lang="en-US" sz="2000" u="none" dirty="0" err="1"/>
              <a:t>kas</a:t>
            </a:r>
            <a:r>
              <a:rPr lang="en-US" sz="2000" u="none" dirty="0"/>
              <a:t> </a:t>
            </a:r>
            <a:r>
              <a:rPr lang="en-US" sz="2000" u="none" dirty="0" err="1"/>
              <a:t>kecil</a:t>
            </a:r>
            <a:r>
              <a:rPr lang="en-US" sz="2000" u="none" dirty="0"/>
              <a:t>        </a:t>
            </a:r>
            <a:r>
              <a:rPr lang="en-US" sz="2000" u="none" dirty="0" err="1"/>
              <a:t>Kasir</a:t>
            </a:r>
            <a:r>
              <a:rPr lang="en-US" sz="2000" u="none" dirty="0"/>
              <a:t> </a:t>
            </a:r>
            <a:r>
              <a:rPr lang="en-US" sz="2000" u="none" dirty="0" err="1"/>
              <a:t>kas</a:t>
            </a:r>
            <a:r>
              <a:rPr lang="en-US" sz="2000" u="none" dirty="0"/>
              <a:t> </a:t>
            </a:r>
            <a:r>
              <a:rPr lang="en-US" sz="2000" u="none" dirty="0" err="1"/>
              <a:t>kecil</a:t>
            </a:r>
            <a:r>
              <a:rPr lang="en-US" sz="2000" u="none" dirty="0"/>
              <a:t> </a:t>
            </a:r>
            <a:r>
              <a:rPr lang="en-US" sz="2000" u="none" dirty="0" err="1"/>
              <a:t>diberikan</a:t>
            </a:r>
            <a:r>
              <a:rPr lang="en-US" sz="2000" u="none" dirty="0"/>
              <a:t> </a:t>
            </a:r>
            <a:r>
              <a:rPr lang="en-US" sz="2000" u="none" dirty="0" err="1"/>
              <a:t>sejumlah</a:t>
            </a:r>
            <a:r>
              <a:rPr lang="en-US" sz="2000" u="none" dirty="0"/>
              <a:t> </a:t>
            </a:r>
            <a:r>
              <a:rPr lang="en-US" sz="2000" u="none" dirty="0" err="1"/>
              <a:t>uang</a:t>
            </a:r>
            <a:r>
              <a:rPr lang="en-US" sz="2000" u="none" dirty="0"/>
              <a:t>. </a:t>
            </a:r>
            <a:r>
              <a:rPr lang="en-US" sz="2000" u="none" dirty="0" err="1"/>
              <a:t>Pada</a:t>
            </a:r>
            <a:r>
              <a:rPr lang="en-US" sz="2000" u="none" dirty="0"/>
              <a:t> </a:t>
            </a:r>
            <a:r>
              <a:rPr lang="en-US" sz="2000" u="none" dirty="0" err="1"/>
              <a:t>saat</a:t>
            </a:r>
            <a:r>
              <a:rPr lang="en-US" sz="2000" u="none" dirty="0"/>
              <a:t> </a:t>
            </a:r>
            <a:r>
              <a:rPr lang="en-US" sz="2000" u="none" dirty="0" err="1"/>
              <a:t>kas</a:t>
            </a:r>
            <a:r>
              <a:rPr lang="en-US" sz="2000" u="none" dirty="0"/>
              <a:t> </a:t>
            </a:r>
            <a:r>
              <a:rPr lang="en-US" sz="2000" u="none" dirty="0" err="1"/>
              <a:t>kecil</a:t>
            </a:r>
            <a:r>
              <a:rPr lang="en-US" sz="2000" u="none" dirty="0"/>
              <a:t> </a:t>
            </a:r>
            <a:r>
              <a:rPr lang="en-US" sz="2000" u="none" dirty="0" err="1"/>
              <a:t>hampir</a:t>
            </a:r>
            <a:r>
              <a:rPr lang="en-US" sz="2000" u="none" dirty="0"/>
              <a:t> </a:t>
            </a:r>
            <a:r>
              <a:rPr lang="en-US" sz="2000" u="none" dirty="0" err="1"/>
              <a:t>habis</a:t>
            </a:r>
            <a:r>
              <a:rPr lang="en-US" sz="2000" u="none" dirty="0"/>
              <a:t> </a:t>
            </a:r>
            <a:r>
              <a:rPr lang="en-US" sz="2000" u="none" dirty="0" err="1"/>
              <a:t>kasir</a:t>
            </a:r>
            <a:r>
              <a:rPr lang="en-US" sz="2000" u="none" dirty="0"/>
              <a:t> </a:t>
            </a:r>
            <a:r>
              <a:rPr lang="en-US" sz="2000" u="none" dirty="0" err="1"/>
              <a:t>kas</a:t>
            </a:r>
            <a:r>
              <a:rPr lang="en-US" sz="2000" u="none" dirty="0"/>
              <a:t> </a:t>
            </a:r>
            <a:r>
              <a:rPr lang="en-US" sz="2000" u="none" dirty="0" err="1"/>
              <a:t>kecil</a:t>
            </a:r>
            <a:r>
              <a:rPr lang="en-US" sz="2000" u="none" dirty="0"/>
              <a:t> </a:t>
            </a:r>
            <a:r>
              <a:rPr lang="en-US" sz="2000" u="none" dirty="0" err="1"/>
              <a:t>membuat</a:t>
            </a:r>
            <a:r>
              <a:rPr lang="en-US" sz="2000" u="none" dirty="0"/>
              <a:t> </a:t>
            </a:r>
            <a:r>
              <a:rPr lang="en-US" sz="2000" u="none" dirty="0" err="1"/>
              <a:t>laporan</a:t>
            </a:r>
            <a:r>
              <a:rPr lang="en-US" sz="2000" u="none" dirty="0"/>
              <a:t> </a:t>
            </a:r>
            <a:r>
              <a:rPr lang="en-US" sz="2000" u="none" dirty="0" err="1"/>
              <a:t>penggunaan</a:t>
            </a:r>
            <a:r>
              <a:rPr lang="en-US" sz="2000" u="none" dirty="0"/>
              <a:t> </a:t>
            </a:r>
            <a:r>
              <a:rPr lang="en-US" sz="2000" u="none" dirty="0" err="1"/>
              <a:t>dana</a:t>
            </a:r>
            <a:r>
              <a:rPr lang="en-US" sz="2000" u="none" dirty="0"/>
              <a:t> </a:t>
            </a:r>
            <a:r>
              <a:rPr lang="en-US" sz="2000" u="none" dirty="0" err="1"/>
              <a:t>untuk</a:t>
            </a:r>
            <a:r>
              <a:rPr lang="en-US" sz="2000" u="none" dirty="0"/>
              <a:t> </a:t>
            </a:r>
            <a:r>
              <a:rPr lang="en-US" sz="2000" u="none" dirty="0" err="1"/>
              <a:t>keperluan</a:t>
            </a:r>
            <a:r>
              <a:rPr lang="en-US" sz="2000" u="none" dirty="0"/>
              <a:t> </a:t>
            </a:r>
            <a:r>
              <a:rPr lang="en-US" sz="2000" u="none" dirty="0" err="1"/>
              <a:t>pengisian</a:t>
            </a:r>
            <a:r>
              <a:rPr lang="en-US" sz="2000" u="none" dirty="0"/>
              <a:t> </a:t>
            </a:r>
            <a:r>
              <a:rPr lang="en-US" sz="2000" u="none" dirty="0" err="1"/>
              <a:t>kembali</a:t>
            </a:r>
            <a:r>
              <a:rPr lang="en-US" sz="2000" u="none" dirty="0"/>
              <a:t> </a:t>
            </a:r>
            <a:r>
              <a:rPr lang="en-US" sz="2000" u="none" dirty="0" err="1"/>
              <a:t>dana</a:t>
            </a:r>
            <a:r>
              <a:rPr lang="en-US" sz="2000" u="none" dirty="0"/>
              <a:t> </a:t>
            </a:r>
            <a:r>
              <a:rPr lang="en-US" sz="2000" u="none" dirty="0" err="1"/>
              <a:t>kas</a:t>
            </a:r>
            <a:r>
              <a:rPr lang="en-US" sz="2000" u="none" dirty="0"/>
              <a:t> </a:t>
            </a:r>
            <a:r>
              <a:rPr lang="en-US" sz="2000" u="none" dirty="0" err="1"/>
              <a:t>kecil</a:t>
            </a:r>
            <a:r>
              <a:rPr lang="en-US" sz="2000" u="none" dirty="0"/>
              <a:t>. </a:t>
            </a:r>
            <a:r>
              <a:rPr lang="en-US" sz="2000" u="none" dirty="0" err="1"/>
              <a:t>Pengisian</a:t>
            </a:r>
            <a:r>
              <a:rPr lang="en-US" sz="2000" u="none" dirty="0"/>
              <a:t> </a:t>
            </a:r>
            <a:r>
              <a:rPr lang="en-US" sz="2000" u="none" dirty="0" err="1"/>
              <a:t>dana</a:t>
            </a:r>
            <a:r>
              <a:rPr lang="en-US" sz="2000" u="none" dirty="0"/>
              <a:t> </a:t>
            </a:r>
            <a:r>
              <a:rPr lang="en-US" sz="2000" u="none" dirty="0" err="1"/>
              <a:t>kas</a:t>
            </a:r>
            <a:r>
              <a:rPr lang="en-US" sz="2000" u="none" dirty="0"/>
              <a:t> </a:t>
            </a:r>
            <a:r>
              <a:rPr lang="en-US" sz="2000" u="none" dirty="0" err="1"/>
              <a:t>kecil</a:t>
            </a:r>
            <a:r>
              <a:rPr lang="en-US" sz="2000" u="none" dirty="0"/>
              <a:t> </a:t>
            </a:r>
            <a:r>
              <a:rPr lang="en-US" sz="2000" u="none" dirty="0" err="1"/>
              <a:t>selalu</a:t>
            </a:r>
            <a:r>
              <a:rPr lang="en-US" sz="2000" u="none" dirty="0"/>
              <a:t> </a:t>
            </a:r>
            <a:r>
              <a:rPr lang="en-US" sz="2000" u="none" dirty="0" err="1"/>
              <a:t>sebesar</a:t>
            </a:r>
            <a:r>
              <a:rPr lang="en-US" sz="2000" u="none" dirty="0"/>
              <a:t> </a:t>
            </a:r>
            <a:r>
              <a:rPr lang="en-US" sz="2000" u="none" dirty="0" err="1"/>
              <a:t>pengeluaran</a:t>
            </a:r>
            <a:r>
              <a:rPr lang="en-US" sz="2000" u="none" dirty="0"/>
              <a:t> yang </a:t>
            </a:r>
            <a:r>
              <a:rPr lang="en-US" sz="2000" u="none" dirty="0" err="1"/>
              <a:t>telah</a:t>
            </a:r>
            <a:r>
              <a:rPr lang="en-US" sz="2000" u="none" dirty="0"/>
              <a:t> </a:t>
            </a:r>
            <a:r>
              <a:rPr lang="en-US" sz="2000" u="none" dirty="0" err="1"/>
              <a:t>dilakukan</a:t>
            </a:r>
            <a:r>
              <a:rPr lang="en-US" sz="2000" u="none" dirty="0"/>
              <a:t>.      </a:t>
            </a:r>
            <a:r>
              <a:rPr lang="en-US" sz="2000" u="none" dirty="0" err="1"/>
              <a:t>Jadi</a:t>
            </a:r>
            <a:r>
              <a:rPr lang="en-US" sz="2000" u="none" dirty="0"/>
              <a:t>………….</a:t>
            </a:r>
          </a:p>
        </p:txBody>
      </p:sp>
      <p:sp>
        <p:nvSpPr>
          <p:cNvPr id="13327" name="AutoShape 16"/>
          <p:cNvSpPr>
            <a:spLocks noChangeArrowheads="1"/>
          </p:cNvSpPr>
          <p:nvPr/>
        </p:nvSpPr>
        <p:spPr bwMode="auto">
          <a:xfrm>
            <a:off x="3929058" y="2500306"/>
            <a:ext cx="433386" cy="71437"/>
          </a:xfrm>
          <a:prstGeom prst="rightArrow">
            <a:avLst>
              <a:gd name="adj1" fmla="val 50000"/>
              <a:gd name="adj2" fmla="val 201668"/>
            </a:avLst>
          </a:prstGeom>
          <a:solidFill>
            <a:schemeClr val="accent2"/>
          </a:solidFill>
          <a:ln w="9525">
            <a:solidFill>
              <a:schemeClr val="tx1"/>
            </a:solidFill>
            <a:miter lim="800000"/>
            <a:headEnd/>
            <a:tailEnd/>
          </a:ln>
        </p:spPr>
        <p:txBody>
          <a:bodyPr wrap="none" anchor="ctr"/>
          <a:lstStyle/>
          <a:p>
            <a:endParaRPr lang="id-ID"/>
          </a:p>
        </p:txBody>
      </p:sp>
      <p:sp>
        <p:nvSpPr>
          <p:cNvPr id="13329" name="Text Box 18"/>
          <p:cNvSpPr txBox="1">
            <a:spLocks noChangeArrowheads="1"/>
          </p:cNvSpPr>
          <p:nvPr/>
        </p:nvSpPr>
        <p:spPr bwMode="auto">
          <a:xfrm>
            <a:off x="1357290" y="4357694"/>
            <a:ext cx="6643734" cy="461665"/>
          </a:xfrm>
          <a:prstGeom prst="rect">
            <a:avLst/>
          </a:prstGeom>
          <a:solidFill>
            <a:srgbClr val="FFC5C5"/>
          </a:solidFill>
          <a:ln w="9525">
            <a:noFill/>
            <a:miter lim="800000"/>
            <a:headEnd/>
            <a:tailEnd/>
          </a:ln>
        </p:spPr>
        <p:txBody>
          <a:bodyPr wrap="square">
            <a:spAutoFit/>
          </a:bodyPr>
          <a:lstStyle/>
          <a:p>
            <a:pPr>
              <a:spcBef>
                <a:spcPct val="50000"/>
              </a:spcBef>
            </a:pPr>
            <a:r>
              <a:rPr lang="en-US" sz="2400" u="none" dirty="0" err="1"/>
              <a:t>Jadi</a:t>
            </a:r>
            <a:r>
              <a:rPr lang="en-US" sz="2400" u="none" dirty="0"/>
              <a:t> </a:t>
            </a:r>
            <a:r>
              <a:rPr lang="en-US" sz="2400" u="none" dirty="0" err="1"/>
              <a:t>besarnya</a:t>
            </a:r>
            <a:r>
              <a:rPr lang="en-US" sz="2400" u="none" dirty="0"/>
              <a:t> </a:t>
            </a:r>
            <a:r>
              <a:rPr lang="en-US" sz="2400" u="none" dirty="0" err="1"/>
              <a:t>dana</a:t>
            </a:r>
            <a:r>
              <a:rPr lang="en-US" sz="2400" u="none" dirty="0"/>
              <a:t> </a:t>
            </a:r>
            <a:r>
              <a:rPr lang="en-US" sz="2400" u="none" dirty="0" err="1"/>
              <a:t>kas</a:t>
            </a:r>
            <a:r>
              <a:rPr lang="en-US" sz="2400" u="none" dirty="0"/>
              <a:t> </a:t>
            </a:r>
            <a:r>
              <a:rPr lang="en-US" sz="2400" u="none" dirty="0" err="1"/>
              <a:t>kecil</a:t>
            </a:r>
            <a:r>
              <a:rPr lang="en-US" sz="2400" u="none" dirty="0"/>
              <a:t> </a:t>
            </a:r>
            <a:r>
              <a:rPr lang="en-US" sz="2400" u="none" dirty="0" err="1"/>
              <a:t>selalu</a:t>
            </a:r>
            <a:r>
              <a:rPr lang="en-US" sz="2400" u="none" dirty="0"/>
              <a:t> </a:t>
            </a:r>
            <a:r>
              <a:rPr lang="en-US" sz="2400" u="none" dirty="0" err="1"/>
              <a:t>sama</a:t>
            </a:r>
            <a:r>
              <a:rPr lang="en-US" sz="2400" u="none" dirty="0"/>
              <a:t>/</a:t>
            </a:r>
            <a:r>
              <a:rPr lang="en-US" sz="2400" u="none" dirty="0" err="1"/>
              <a:t>tetap</a:t>
            </a:r>
            <a:r>
              <a:rPr lang="en-US" sz="2400" u="none" dirty="0"/>
              <a:t> </a:t>
            </a:r>
          </a:p>
        </p:txBody>
      </p:sp>
      <p:sp>
        <p:nvSpPr>
          <p:cNvPr id="17" name="Rectangle 16"/>
          <p:cNvSpPr/>
          <p:nvPr/>
        </p:nvSpPr>
        <p:spPr>
          <a:xfrm>
            <a:off x="1000100" y="357166"/>
            <a:ext cx="6786610" cy="954107"/>
          </a:xfrm>
          <a:prstGeom prst="rect">
            <a:avLst/>
          </a:prstGeom>
          <a:solidFill>
            <a:srgbClr val="92D050"/>
          </a:solidFill>
        </p:spPr>
        <p:txBody>
          <a:bodyPr wrap="square">
            <a:spAutoFit/>
          </a:bodyPr>
          <a:lstStyle/>
          <a:p>
            <a:pPr algn="ctr"/>
            <a:r>
              <a:rPr lang="en-US" sz="2800" dirty="0" smtClean="0">
                <a:solidFill>
                  <a:srgbClr val="FF0000"/>
                </a:solidFill>
              </a:rPr>
              <a:t>DUA  METODE </a:t>
            </a:r>
            <a:br>
              <a:rPr lang="en-US" sz="2800" dirty="0" smtClean="0">
                <a:solidFill>
                  <a:srgbClr val="FF0000"/>
                </a:solidFill>
              </a:rPr>
            </a:br>
            <a:r>
              <a:rPr lang="en-US" sz="2800" dirty="0" smtClean="0">
                <a:solidFill>
                  <a:srgbClr val="FF0000"/>
                </a:solidFill>
              </a:rPr>
              <a:t>PENCATATAN  KAS  KECIL</a:t>
            </a:r>
            <a:endParaRPr lang="id-ID" sz="2800" dirty="0">
              <a:solidFill>
                <a:srgbClr val="FF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755650" y="260350"/>
            <a:ext cx="7772400" cy="422275"/>
          </a:xfrm>
        </p:spPr>
        <p:txBody>
          <a:bodyPr/>
          <a:lstStyle/>
          <a:p>
            <a:pPr eaLnBrk="1" hangingPunct="1"/>
            <a:r>
              <a:rPr lang="en-US" sz="1900" smtClean="0"/>
              <a:t>Contoh Kasus</a:t>
            </a:r>
          </a:p>
        </p:txBody>
      </p:sp>
      <p:graphicFrame>
        <p:nvGraphicFramePr>
          <p:cNvPr id="46032" name="Group 976"/>
          <p:cNvGraphicFramePr>
            <a:graphicFrameLocks noGrp="1"/>
          </p:cNvGraphicFramePr>
          <p:nvPr/>
        </p:nvGraphicFramePr>
        <p:xfrm>
          <a:off x="1042988" y="1500175"/>
          <a:ext cx="7458102" cy="5000658"/>
        </p:xfrm>
        <a:graphic>
          <a:graphicData uri="http://schemas.openxmlformats.org/drawingml/2006/table">
            <a:tbl>
              <a:tblPr/>
              <a:tblGrid>
                <a:gridCol w="3600450"/>
                <a:gridCol w="1990810"/>
                <a:gridCol w="1866842"/>
              </a:tblGrid>
              <a:tr h="392048">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Daftar</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Perincian</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Dana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Kas</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Kecil</a:t>
                      </a:r>
                      <a:endParaRPr kumimoji="0" lang="en-US" sz="18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hMerge="1">
                  <a:txBody>
                    <a:bodyPr/>
                    <a:lstStyle/>
                    <a:p>
                      <a:endParaRPr lang="id-ID"/>
                    </a:p>
                  </a:txBody>
                  <a:tcPr/>
                </a:tc>
              </a:tr>
              <a:tr h="696294">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8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20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Desember</a:t>
                      </a:r>
                      <a:endParaRPr kumimoji="0" lang="en-US" sz="18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31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Desember</a:t>
                      </a:r>
                      <a:endParaRPr kumimoji="0" lang="en-US" sz="18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204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1. Uang Kertas</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Rp. 5.000</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Rp</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25.000</a:t>
                      </a:r>
                      <a:endParaRPr kumimoji="0" lang="en-US" sz="18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204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2. Uang Logam </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2.750</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2.500</a:t>
                      </a:r>
                      <a:endParaRPr kumimoji="0" lang="en-US" sz="18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00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3. Perangko</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3.750</a:t>
                      </a:r>
                      <a:endParaRPr kumimoji="0" lang="en-US" sz="18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204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4. Rek Air &amp; Listrik</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47.500</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52.750</a:t>
                      </a:r>
                      <a:endParaRPr kumimoji="0" lang="en-US" sz="18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00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5. Biaya Pos dan Telp/Fax</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125.250</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93.750</a:t>
                      </a:r>
                      <a:endParaRPr kumimoji="0" lang="en-US" sz="18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204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6. Pembelian Supplies Kantor</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17.500</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20.000</a:t>
                      </a:r>
                      <a:endParaRPr kumimoji="0" lang="en-US" sz="18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00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7. Biaya Rapat dan Pertemuan</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31.250</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47.250</a:t>
                      </a:r>
                      <a:endParaRPr kumimoji="0" lang="en-US" sz="18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204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8. Biaya makan/minum kary</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25.000</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2.750</a:t>
                      </a:r>
                      <a:endParaRPr kumimoji="0" lang="en-US" sz="18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00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9. Selisih dana kas kecil</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(4.250)</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2.250</a:t>
                      </a:r>
                      <a:endParaRPr kumimoji="0" lang="en-US" sz="18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204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Jumlah dana kas kecil</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Rp. 250.000</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Rp</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250.000</a:t>
                      </a:r>
                      <a:endParaRPr kumimoji="0" lang="en-US" sz="18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4391" name="Rectangle 972"/>
          <p:cNvSpPr>
            <a:spLocks noChangeArrowheads="1"/>
          </p:cNvSpPr>
          <p:nvPr/>
        </p:nvSpPr>
        <p:spPr bwMode="auto">
          <a:xfrm>
            <a:off x="0" y="6140450"/>
            <a:ext cx="9144000" cy="0"/>
          </a:xfrm>
          <a:prstGeom prst="rect">
            <a:avLst/>
          </a:prstGeom>
          <a:noFill/>
          <a:ln w="9525">
            <a:noFill/>
            <a:miter lim="800000"/>
            <a:headEnd/>
            <a:tailEnd/>
          </a:ln>
        </p:spPr>
        <p:txBody>
          <a:bodyPr wrap="none" anchor="ctr">
            <a:spAutoFit/>
          </a:bodyPr>
          <a:lstStyle/>
          <a:p>
            <a:pPr eaLnBrk="1" hangingPunct="1"/>
            <a:endParaRPr lang="id-ID" u="none">
              <a:latin typeface="Arial" charset="0"/>
            </a:endParaRPr>
          </a:p>
        </p:txBody>
      </p:sp>
      <p:sp>
        <p:nvSpPr>
          <p:cNvPr id="14393" name="Text Box 979"/>
          <p:cNvSpPr txBox="1">
            <a:spLocks noChangeArrowheads="1"/>
          </p:cNvSpPr>
          <p:nvPr/>
        </p:nvSpPr>
        <p:spPr bwMode="auto">
          <a:xfrm>
            <a:off x="684213" y="836613"/>
            <a:ext cx="7920037" cy="581025"/>
          </a:xfrm>
          <a:prstGeom prst="rect">
            <a:avLst/>
          </a:prstGeom>
          <a:noFill/>
          <a:ln w="9525">
            <a:noFill/>
            <a:miter lim="800000"/>
            <a:headEnd/>
            <a:tailEnd/>
          </a:ln>
        </p:spPr>
        <p:txBody>
          <a:bodyPr>
            <a:spAutoFit/>
          </a:bodyPr>
          <a:lstStyle/>
          <a:p>
            <a:pPr>
              <a:spcBef>
                <a:spcPct val="50000"/>
              </a:spcBef>
            </a:pPr>
            <a:r>
              <a:rPr lang="en-US" sz="1600" u="none"/>
              <a:t>Pada tanggal 1 Desember PT. FATA membentuk dana kas kecil sebesar Rp. 250.000. Berikut di bawah ini daftar perincian dana kas kecil:</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284" name="Group 180"/>
          <p:cNvGraphicFramePr>
            <a:graphicFrameLocks noGrp="1"/>
          </p:cNvGraphicFramePr>
          <p:nvPr>
            <p:ph idx="1"/>
          </p:nvPr>
        </p:nvGraphicFramePr>
        <p:xfrm>
          <a:off x="539750" y="981075"/>
          <a:ext cx="8001000" cy="4023360"/>
        </p:xfrm>
        <a:graphic>
          <a:graphicData uri="http://schemas.openxmlformats.org/drawingml/2006/table">
            <a:tbl>
              <a:tblPr/>
              <a:tblGrid>
                <a:gridCol w="1724025"/>
                <a:gridCol w="3609975"/>
                <a:gridCol w="1333500"/>
                <a:gridCol w="1333500"/>
              </a:tblGrid>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1 Desember</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3F3"/>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Pembentukan dana kas kecil</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3F3"/>
                    </a:solidFill>
                  </a:tcPr>
                </a:tc>
                <a:tc hMerge="1">
                  <a:txBody>
                    <a:bodyPr/>
                    <a:lstStyle/>
                    <a:p>
                      <a:endParaRPr lang="id-ID"/>
                    </a:p>
                  </a:txBody>
                  <a:tcPr/>
                </a:tc>
                <a:tc hMerge="1">
                  <a:txBody>
                    <a:bodyPr/>
                    <a:lstStyle/>
                    <a:p>
                      <a:endParaRPr lang="id-ID"/>
                    </a:p>
                  </a:txBody>
                  <a:tcPr/>
                </a:tc>
              </a:tr>
              <a:tr h="1857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Dana Kas Kecil </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Rp. 250.000</a:t>
                      </a:r>
                      <a:endParaRPr kumimoji="0" lang="en-US" sz="1600" b="1"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600" b="1"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1857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Kas (Bank)</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Rp. 250.000</a:t>
                      </a: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20 Desember</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3F3"/>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Pengisian kembali dana kas kecil</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3F3"/>
                    </a:solidFill>
                  </a:tcPr>
                </a:tc>
                <a:tc hMerge="1">
                  <a:txBody>
                    <a:bodyPr/>
                    <a:lstStyle/>
                    <a:p>
                      <a:endParaRPr lang="id-ID"/>
                    </a:p>
                  </a:txBody>
                  <a:tcPr/>
                </a:tc>
                <a:tc hMerge="1">
                  <a:txBody>
                    <a:bodyPr/>
                    <a:lstStyle/>
                    <a:p>
                      <a:endParaRPr lang="id-ID"/>
                    </a:p>
                  </a:txBody>
                  <a:tcPr/>
                </a:tc>
              </a:tr>
              <a:tr h="1857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Biaya Air &amp; Listrik</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Rp.   47.500  </a:t>
                      </a:r>
                      <a:endParaRPr kumimoji="0" lang="en-US" sz="1600" b="1"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600" b="1"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1857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Biaya Pos dan Telp/Fax</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125.250</a:t>
                      </a:r>
                      <a:endParaRPr kumimoji="0" lang="en-US" sz="16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857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Biaya Supplies Kantor</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17.500</a:t>
                      </a:r>
                      <a:endParaRPr kumimoji="0" lang="en-US" sz="16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857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Biaya Rapat &amp; Pertemuan</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31.250</a:t>
                      </a:r>
                      <a:endParaRPr kumimoji="0" lang="en-US" sz="16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8415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Biaya Makan Minum Karyawan</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25.000</a:t>
                      </a:r>
                      <a:endParaRPr kumimoji="0" lang="en-US" sz="16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857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Selisih Kas</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4.250</a:t>
                      </a:r>
                      <a:endParaRPr kumimoji="0" lang="en-US" sz="1600" b="1"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185738">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Kas (Bank)</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Rp   242.250</a:t>
                      </a:r>
                      <a:endParaRPr kumimoji="0" lang="en-US" sz="1600" b="1"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15415" name="Picture 74"/>
          <p:cNvPicPr>
            <a:picLocks noChangeAspect="1" noChangeArrowheads="1"/>
          </p:cNvPicPr>
          <p:nvPr/>
        </p:nvPicPr>
        <p:blipFill>
          <a:blip r:embed="rId2" cstate="print"/>
          <a:srcRect/>
          <a:stretch>
            <a:fillRect/>
          </a:stretch>
        </p:blipFill>
        <p:spPr bwMode="auto">
          <a:xfrm>
            <a:off x="3779838" y="5013325"/>
            <a:ext cx="2016125" cy="1595438"/>
          </a:xfrm>
          <a:prstGeom prst="rect">
            <a:avLst/>
          </a:prstGeom>
          <a:noFill/>
          <a:ln w="9525">
            <a:noFill/>
            <a:miter lim="800000"/>
            <a:headEnd/>
            <a:tailEnd/>
          </a:ln>
        </p:spPr>
      </p:pic>
      <p:sp>
        <p:nvSpPr>
          <p:cNvPr id="15416" name="Text Box 75"/>
          <p:cNvSpPr txBox="1">
            <a:spLocks noChangeArrowheads="1"/>
          </p:cNvSpPr>
          <p:nvPr/>
        </p:nvSpPr>
        <p:spPr bwMode="auto">
          <a:xfrm>
            <a:off x="611188" y="404813"/>
            <a:ext cx="3024187" cy="366712"/>
          </a:xfrm>
          <a:prstGeom prst="rect">
            <a:avLst/>
          </a:prstGeom>
          <a:noFill/>
          <a:ln w="9525">
            <a:noFill/>
            <a:miter lim="800000"/>
            <a:headEnd/>
            <a:tailEnd/>
          </a:ln>
        </p:spPr>
        <p:txBody>
          <a:bodyPr>
            <a:spAutoFit/>
          </a:bodyPr>
          <a:lstStyle/>
          <a:p>
            <a:pPr>
              <a:spcBef>
                <a:spcPct val="50000"/>
              </a:spcBef>
            </a:pPr>
            <a:r>
              <a:rPr lang="en-US" u="none"/>
              <a:t>Jurnal yang dibuat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472" name="Group 176"/>
          <p:cNvGraphicFramePr>
            <a:graphicFrameLocks noGrp="1"/>
          </p:cNvGraphicFramePr>
          <p:nvPr>
            <p:ph idx="1"/>
          </p:nvPr>
        </p:nvGraphicFramePr>
        <p:xfrm>
          <a:off x="611188" y="1916113"/>
          <a:ext cx="8001000" cy="3423920"/>
        </p:xfrm>
        <a:graphic>
          <a:graphicData uri="http://schemas.openxmlformats.org/drawingml/2006/table">
            <a:tbl>
              <a:tblPr/>
              <a:tblGrid>
                <a:gridCol w="1724025"/>
                <a:gridCol w="3609975"/>
                <a:gridCol w="1333500"/>
                <a:gridCol w="1333500"/>
              </a:tblGrid>
              <a:tr h="355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31 Desember</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3F3"/>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Mencatat biaya periode 20 – 31 Desember &amp; pengisian kembali dana kas kecil</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3F3"/>
                    </a:solidFill>
                  </a:tcPr>
                </a:tc>
                <a:tc hMerge="1">
                  <a:txBody>
                    <a:bodyPr/>
                    <a:lstStyle/>
                    <a:p>
                      <a:endParaRPr lang="id-ID"/>
                    </a:p>
                  </a:txBody>
                  <a:tcPr/>
                </a:tc>
                <a:tc hMerge="1">
                  <a:txBody>
                    <a:bodyPr/>
                    <a:lstStyle/>
                    <a:p>
                      <a:endParaRPr lang="id-ID"/>
                    </a:p>
                  </a:txBody>
                  <a:tcPr/>
                </a:tc>
              </a:tr>
              <a:tr h="3556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rPr>
                        <a:t>Persediaan Suplies Kantor (perangko)</a:t>
                      </a: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Rp.       3.750</a:t>
                      </a:r>
                      <a:endParaRPr kumimoji="0" lang="en-US" sz="1600" b="1"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600" b="1"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Biaya Air &amp; Listrik</a:t>
                      </a: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1" i="0" u="none" strike="noStrike" cap="none" normalizeH="0" baseline="0" smtClean="0">
                          <a:ln>
                            <a:noFill/>
                          </a:ln>
                          <a:solidFill>
                            <a:schemeClr val="tx1"/>
                          </a:solidFill>
                          <a:effectLst/>
                          <a:latin typeface="Verdana" pitchFamily="34" charset="0"/>
                        </a:rPr>
                        <a:t>        </a:t>
                      </a:r>
                      <a:r>
                        <a:rPr kumimoji="0" lang="en-US" sz="1600" b="1" i="0" u="none" strike="noStrike" cap="none" normalizeH="0" baseline="0" smtClean="0">
                          <a:ln>
                            <a:noFill/>
                          </a:ln>
                          <a:solidFill>
                            <a:schemeClr val="tx1"/>
                          </a:solidFill>
                          <a:effectLst/>
                          <a:latin typeface="Times New Roman" pitchFamily="18" charset="0"/>
                        </a:rPr>
                        <a:t>52.570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Biaya Pos dan Telp/Fax</a:t>
                      </a: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1" i="0" u="none" strike="noStrike" cap="none" normalizeH="0" baseline="0" smtClean="0">
                          <a:ln>
                            <a:noFill/>
                          </a:ln>
                          <a:solidFill>
                            <a:schemeClr val="tx1"/>
                          </a:solidFill>
                          <a:effectLst/>
                          <a:latin typeface="Verdana" pitchFamily="34" charset="0"/>
                        </a:rPr>
                        <a:t>        </a:t>
                      </a:r>
                      <a:r>
                        <a:rPr kumimoji="0" lang="en-US" sz="1600" b="1" i="0" u="none" strike="noStrike" cap="none" normalizeH="0" baseline="0" smtClean="0">
                          <a:ln>
                            <a:noFill/>
                          </a:ln>
                          <a:solidFill>
                            <a:schemeClr val="tx1"/>
                          </a:solidFill>
                          <a:effectLst/>
                          <a:latin typeface="Times New Roman" pitchFamily="18" charset="0"/>
                        </a:rPr>
                        <a:t>93.750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Biaya Supplies Kantor</a:t>
                      </a: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20.000  </a:t>
                      </a:r>
                      <a:endParaRPr kumimoji="0" lang="en-US" sz="16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600" b="1"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Biaya Rapat &amp; Pertemuan</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47.250</a:t>
                      </a:r>
                      <a:endParaRPr kumimoji="0" lang="en-US" sz="16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Biaya Makan Minum Karyawan</a:t>
                      </a: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2.750</a:t>
                      </a:r>
                      <a:endParaRPr kumimoji="0" lang="en-US" sz="16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Selisih Kas</a:t>
                      </a: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2.250</a:t>
                      </a:r>
                      <a:endParaRPr kumimoji="0" lang="en-US" sz="16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Kas (Bank)</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600" b="1" i="0" u="none" strike="noStrike" cap="none" normalizeH="0" baseline="0" smtClean="0">
                        <a:ln>
                          <a:noFill/>
                        </a:ln>
                        <a:solidFill>
                          <a:schemeClr val="tx1"/>
                        </a:solidFill>
                        <a:effectLst/>
                        <a:latin typeface="Arial"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222.500</a:t>
                      </a:r>
                    </a:p>
                  </a:txBody>
                  <a:tcPr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6427" name="Text Box 83"/>
          <p:cNvSpPr txBox="1">
            <a:spLocks noChangeArrowheads="1"/>
          </p:cNvSpPr>
          <p:nvPr/>
        </p:nvSpPr>
        <p:spPr bwMode="auto">
          <a:xfrm>
            <a:off x="684213" y="620713"/>
            <a:ext cx="3743325" cy="366712"/>
          </a:xfrm>
          <a:prstGeom prst="rect">
            <a:avLst/>
          </a:prstGeom>
          <a:noFill/>
          <a:ln w="9525">
            <a:noFill/>
            <a:miter lim="800000"/>
            <a:headEnd/>
            <a:tailEnd/>
          </a:ln>
        </p:spPr>
        <p:txBody>
          <a:bodyPr>
            <a:spAutoFit/>
          </a:bodyPr>
          <a:lstStyle/>
          <a:p>
            <a:pPr>
              <a:spcBef>
                <a:spcPct val="50000"/>
              </a:spcBef>
            </a:pPr>
            <a:r>
              <a:rPr lang="en-US" u="none"/>
              <a:t>Jurnal yang dibuat (lanjutan)</a:t>
            </a:r>
          </a:p>
        </p:txBody>
      </p:sp>
      <p:pic>
        <p:nvPicPr>
          <p:cNvPr id="16428" name="Picture 84"/>
          <p:cNvPicPr>
            <a:picLocks noChangeAspect="1" noChangeArrowheads="1"/>
          </p:cNvPicPr>
          <p:nvPr/>
        </p:nvPicPr>
        <p:blipFill>
          <a:blip r:embed="rId2" cstate="print"/>
          <a:srcRect/>
          <a:stretch>
            <a:fillRect/>
          </a:stretch>
        </p:blipFill>
        <p:spPr bwMode="auto">
          <a:xfrm>
            <a:off x="6877050" y="260350"/>
            <a:ext cx="1654175" cy="1241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611188" y="476250"/>
            <a:ext cx="8001000" cy="1366838"/>
          </a:xfrm>
        </p:spPr>
        <p:txBody>
          <a:bodyPr>
            <a:normAutofit fontScale="90000"/>
          </a:bodyPr>
          <a:lstStyle/>
          <a:p>
            <a:pPr eaLnBrk="1" hangingPunct="1"/>
            <a:r>
              <a:rPr lang="en-US" sz="1800" smtClean="0">
                <a:solidFill>
                  <a:schemeClr val="tx1"/>
                </a:solidFill>
              </a:rPr>
              <a:t>Jurnal yang dibuat (lanjutan)</a:t>
            </a:r>
            <a:br>
              <a:rPr lang="en-US" sz="1800" smtClean="0">
                <a:solidFill>
                  <a:schemeClr val="tx1"/>
                </a:solidFill>
              </a:rPr>
            </a:br>
            <a:r>
              <a:rPr lang="en-US" sz="1800" smtClean="0">
                <a:solidFill>
                  <a:schemeClr val="tx1"/>
                </a:solidFill>
              </a:rPr>
              <a:t/>
            </a:r>
            <a:br>
              <a:rPr lang="en-US" sz="1800" smtClean="0">
                <a:solidFill>
                  <a:schemeClr val="tx1"/>
                </a:solidFill>
              </a:rPr>
            </a:br>
            <a:r>
              <a:rPr lang="en-US" sz="1800" smtClean="0">
                <a:solidFill>
                  <a:schemeClr val="tx1"/>
                </a:solidFill>
                <a:latin typeface="Times New Roman" pitchFamily="18" charset="0"/>
              </a:rPr>
              <a:t>Dimisalkan pada 31 Desember tidak dilakukan pengisian kembali, dan hasil kas opname menunjukkan informasi yang sama dengan contoh di atas, maka</a:t>
            </a:r>
            <a:br>
              <a:rPr lang="en-US" sz="1800" smtClean="0">
                <a:solidFill>
                  <a:schemeClr val="tx1"/>
                </a:solidFill>
                <a:latin typeface="Times New Roman" pitchFamily="18" charset="0"/>
              </a:rPr>
            </a:br>
            <a:endParaRPr lang="en-US" sz="1800" smtClean="0">
              <a:solidFill>
                <a:schemeClr val="tx1"/>
              </a:solidFill>
              <a:latin typeface="Times New Roman" pitchFamily="18" charset="0"/>
            </a:endParaRPr>
          </a:p>
        </p:txBody>
      </p:sp>
      <p:graphicFrame>
        <p:nvGraphicFramePr>
          <p:cNvPr id="57482" name="Group 138"/>
          <p:cNvGraphicFramePr>
            <a:graphicFrameLocks noGrp="1"/>
          </p:cNvGraphicFramePr>
          <p:nvPr/>
        </p:nvGraphicFramePr>
        <p:xfrm>
          <a:off x="611188" y="1916113"/>
          <a:ext cx="8001000" cy="3423920"/>
        </p:xfrm>
        <a:graphic>
          <a:graphicData uri="http://schemas.openxmlformats.org/drawingml/2006/table">
            <a:tbl>
              <a:tblPr/>
              <a:tblGrid>
                <a:gridCol w="1724025"/>
                <a:gridCol w="3609975"/>
                <a:gridCol w="1333500"/>
                <a:gridCol w="1333500"/>
              </a:tblGrid>
              <a:tr h="355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31 Desember</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3F3"/>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Mencatat biaya periode 20 – 31 Desember &amp; </a:t>
                      </a:r>
                      <a:r>
                        <a:rPr kumimoji="0" lang="en-US" sz="1600" b="1" i="0" u="sng" strike="noStrike" cap="none" normalizeH="0" baseline="0" smtClean="0">
                          <a:ln>
                            <a:noFill/>
                          </a:ln>
                          <a:solidFill>
                            <a:schemeClr val="tx1"/>
                          </a:solidFill>
                          <a:effectLst/>
                          <a:latin typeface="Times New Roman" pitchFamily="18" charset="0"/>
                          <a:cs typeface="Times New Roman" pitchFamily="18" charset="0"/>
                        </a:rPr>
                        <a:t>tidak dilakukan</a:t>
                      </a: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pengisian kembali dana kas kecil</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3F3"/>
                    </a:solidFill>
                  </a:tcPr>
                </a:tc>
                <a:tc hMerge="1">
                  <a:txBody>
                    <a:bodyPr/>
                    <a:lstStyle/>
                    <a:p>
                      <a:endParaRPr lang="id-ID"/>
                    </a:p>
                  </a:txBody>
                  <a:tcPr/>
                </a:tc>
                <a:tc hMerge="1">
                  <a:txBody>
                    <a:bodyPr/>
                    <a:lstStyle/>
                    <a:p>
                      <a:endParaRPr lang="id-ID"/>
                    </a:p>
                  </a:txBody>
                  <a:tcPr/>
                </a:tc>
              </a:tr>
              <a:tr h="3556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rPr>
                        <a:t>Persediaan Suplies Kantor (perangko)</a:t>
                      </a: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Rp.       3.750</a:t>
                      </a:r>
                      <a:endParaRPr kumimoji="0" lang="en-US" sz="1600" b="1"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600" b="1"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Biaya Air &amp; Listrik</a:t>
                      </a: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1" i="0" u="none" strike="noStrike" cap="none" normalizeH="0" baseline="0" smtClean="0">
                          <a:ln>
                            <a:noFill/>
                          </a:ln>
                          <a:solidFill>
                            <a:schemeClr val="tx1"/>
                          </a:solidFill>
                          <a:effectLst/>
                          <a:latin typeface="Verdana" pitchFamily="34" charset="0"/>
                        </a:rPr>
                        <a:t>        </a:t>
                      </a:r>
                      <a:r>
                        <a:rPr kumimoji="0" lang="en-US" sz="1600" b="1" i="0" u="none" strike="noStrike" cap="none" normalizeH="0" baseline="0" smtClean="0">
                          <a:ln>
                            <a:noFill/>
                          </a:ln>
                          <a:solidFill>
                            <a:schemeClr val="tx1"/>
                          </a:solidFill>
                          <a:effectLst/>
                          <a:latin typeface="Times New Roman" pitchFamily="18" charset="0"/>
                        </a:rPr>
                        <a:t>52.570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Biaya Pos dan Telp/Fax</a:t>
                      </a: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1" i="0" u="none" strike="noStrike" cap="none" normalizeH="0" baseline="0" smtClean="0">
                          <a:ln>
                            <a:noFill/>
                          </a:ln>
                          <a:solidFill>
                            <a:schemeClr val="tx1"/>
                          </a:solidFill>
                          <a:effectLst/>
                          <a:latin typeface="Verdana" pitchFamily="34" charset="0"/>
                        </a:rPr>
                        <a:t>        </a:t>
                      </a:r>
                      <a:r>
                        <a:rPr kumimoji="0" lang="en-US" sz="1600" b="1" i="0" u="none" strike="noStrike" cap="none" normalizeH="0" baseline="0" smtClean="0">
                          <a:ln>
                            <a:noFill/>
                          </a:ln>
                          <a:solidFill>
                            <a:schemeClr val="tx1"/>
                          </a:solidFill>
                          <a:effectLst/>
                          <a:latin typeface="Times New Roman" pitchFamily="18" charset="0"/>
                        </a:rPr>
                        <a:t>93.750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Biaya Supplies Kantor</a:t>
                      </a: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20.000  </a:t>
                      </a:r>
                      <a:endParaRPr kumimoji="0" lang="en-US" sz="16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600" b="1" i="0" u="none" strike="noStrike" cap="none" normalizeH="0" baseline="0" smtClean="0">
                        <a:ln>
                          <a:noFill/>
                        </a:ln>
                        <a:solidFill>
                          <a:schemeClr val="tx1"/>
                        </a:solidFill>
                        <a:effectLst/>
                        <a:latin typeface="Arial"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Biaya Rapat &amp; Pertemuan</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47.250</a:t>
                      </a:r>
                      <a:endParaRPr kumimoji="0" lang="en-US" sz="16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Biaya Makan Minum Karyawan</a:t>
                      </a: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2.750</a:t>
                      </a:r>
                      <a:endParaRPr kumimoji="0" lang="en-US" sz="16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Selisih Kas</a:t>
                      </a:r>
                    </a:p>
                  </a:txBody>
                  <a:tcP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2.250</a:t>
                      </a:r>
                      <a:endParaRPr kumimoji="0" lang="en-US" sz="1600" b="1"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6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Kas Kecil</a:t>
                      </a:r>
                      <a:endParaRPr kumimoji="0" lang="en-US" sz="16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600" b="1" i="0" u="none" strike="noStrike" cap="none" normalizeH="0" baseline="0" smtClean="0">
                        <a:ln>
                          <a:noFill/>
                        </a:ln>
                        <a:solidFill>
                          <a:schemeClr val="tx1"/>
                        </a:solidFill>
                        <a:effectLst/>
                        <a:latin typeface="Arial" charset="0"/>
                      </a:endParaRPr>
                    </a:p>
                  </a:txBody>
                  <a:tcP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1" i="0" u="none" strike="noStrike" cap="none" normalizeH="0" baseline="0" smtClean="0">
                          <a:ln>
                            <a:noFill/>
                          </a:ln>
                          <a:solidFill>
                            <a:schemeClr val="tx1"/>
                          </a:solidFill>
                          <a:effectLst/>
                          <a:latin typeface="Times New Roman" pitchFamily="18" charset="0"/>
                          <a:cs typeface="Times New Roman" pitchFamily="18" charset="0"/>
                        </a:rPr>
                        <a:t> 222.500</a:t>
                      </a:r>
                    </a:p>
                  </a:txBody>
                  <a:tcPr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17452" name="Picture 54"/>
          <p:cNvPicPr>
            <a:picLocks noChangeAspect="1" noChangeArrowheads="1"/>
          </p:cNvPicPr>
          <p:nvPr/>
        </p:nvPicPr>
        <p:blipFill>
          <a:blip r:embed="rId2" cstate="print"/>
          <a:srcRect/>
          <a:stretch>
            <a:fillRect/>
          </a:stretch>
        </p:blipFill>
        <p:spPr bwMode="auto">
          <a:xfrm>
            <a:off x="615950" y="5445125"/>
            <a:ext cx="1439863" cy="1241425"/>
          </a:xfrm>
          <a:prstGeom prst="rect">
            <a:avLst/>
          </a:prstGeom>
          <a:noFill/>
          <a:ln w="9525">
            <a:noFill/>
            <a:miter lim="800000"/>
            <a:headEnd/>
            <a:tailEnd/>
          </a:ln>
        </p:spPr>
      </p:pic>
      <p:sp>
        <p:nvSpPr>
          <p:cNvPr id="17453" name="AutoShape 141"/>
          <p:cNvSpPr>
            <a:spLocks noChangeArrowheads="1"/>
          </p:cNvSpPr>
          <p:nvPr/>
        </p:nvSpPr>
        <p:spPr bwMode="auto">
          <a:xfrm rot="1900810">
            <a:off x="7885113" y="1341438"/>
            <a:ext cx="503237" cy="863600"/>
          </a:xfrm>
          <a:prstGeom prst="downArrow">
            <a:avLst>
              <a:gd name="adj1" fmla="val 50000"/>
              <a:gd name="adj2" fmla="val 42902"/>
            </a:avLst>
          </a:prstGeom>
          <a:solidFill>
            <a:srgbClr val="FFC5C5"/>
          </a:solidFill>
          <a:ln w="9525">
            <a:solidFill>
              <a:schemeClr val="tx1"/>
            </a:solidFill>
            <a:miter lim="800000"/>
            <a:headEnd/>
            <a:tailEnd/>
          </a:ln>
        </p:spPr>
        <p:txBody>
          <a:bodyPr wrap="none" anchor="ctr"/>
          <a:lstStyle/>
          <a:p>
            <a:endParaRPr lang="id-ID"/>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ctrTitle"/>
          </p:nvPr>
        </p:nvSpPr>
        <p:spPr>
          <a:xfrm>
            <a:off x="684213" y="476250"/>
            <a:ext cx="7772400" cy="493713"/>
          </a:xfrm>
        </p:spPr>
        <p:txBody>
          <a:bodyPr/>
          <a:lstStyle/>
          <a:p>
            <a:pPr eaLnBrk="1" hangingPunct="1"/>
            <a:r>
              <a:rPr lang="en-US" sz="2300" smtClean="0">
                <a:solidFill>
                  <a:srgbClr val="FF0000"/>
                </a:solidFill>
              </a:rPr>
              <a:t>Sistem dana berfluktuasi</a:t>
            </a:r>
          </a:p>
        </p:txBody>
      </p:sp>
      <p:sp>
        <p:nvSpPr>
          <p:cNvPr id="1028" name="Rectangle 4"/>
          <p:cNvSpPr>
            <a:spLocks noGrp="1" noChangeArrowheads="1"/>
          </p:cNvSpPr>
          <p:nvPr>
            <p:ph type="subTitle" idx="1"/>
          </p:nvPr>
        </p:nvSpPr>
        <p:spPr>
          <a:xfrm>
            <a:off x="827088" y="1125538"/>
            <a:ext cx="7631112" cy="4824412"/>
          </a:xfrm>
          <a:solidFill>
            <a:srgbClr val="FFFF00"/>
          </a:solidFill>
        </p:spPr>
        <p:txBody>
          <a:bodyPr/>
          <a:lstStyle/>
          <a:p>
            <a:pPr algn="just" eaLnBrk="1" hangingPunct="1"/>
            <a:r>
              <a:rPr lang="en-US" sz="1800" dirty="0" err="1" smtClean="0">
                <a:solidFill>
                  <a:srgbClr val="002060"/>
                </a:solidFill>
              </a:rPr>
              <a:t>Pada</a:t>
            </a:r>
            <a:r>
              <a:rPr lang="en-US" sz="1800" dirty="0" smtClean="0">
                <a:solidFill>
                  <a:srgbClr val="002060"/>
                </a:solidFill>
              </a:rPr>
              <a:t> </a:t>
            </a:r>
            <a:r>
              <a:rPr lang="en-US" sz="1800" dirty="0" err="1" smtClean="0">
                <a:solidFill>
                  <a:srgbClr val="002060"/>
                </a:solidFill>
              </a:rPr>
              <a:t>sistem</a:t>
            </a:r>
            <a:r>
              <a:rPr lang="en-US" sz="1800" dirty="0" smtClean="0">
                <a:solidFill>
                  <a:srgbClr val="002060"/>
                </a:solidFill>
              </a:rPr>
              <a:t> </a:t>
            </a:r>
            <a:r>
              <a:rPr lang="en-US" sz="1800" dirty="0" err="1" smtClean="0">
                <a:solidFill>
                  <a:srgbClr val="002060"/>
                </a:solidFill>
              </a:rPr>
              <a:t>ini</a:t>
            </a:r>
            <a:r>
              <a:rPr lang="en-US" sz="1800" dirty="0" smtClean="0">
                <a:solidFill>
                  <a:srgbClr val="002060"/>
                </a:solidFill>
              </a:rPr>
              <a:t> </a:t>
            </a:r>
            <a:r>
              <a:rPr lang="en-US" sz="1800" dirty="0" err="1" smtClean="0">
                <a:solidFill>
                  <a:srgbClr val="002060"/>
                </a:solidFill>
              </a:rPr>
              <a:t>akun</a:t>
            </a:r>
            <a:r>
              <a:rPr lang="en-US" sz="1800" dirty="0" smtClean="0">
                <a:solidFill>
                  <a:srgbClr val="002060"/>
                </a:solidFill>
              </a:rPr>
              <a:t> </a:t>
            </a:r>
            <a:r>
              <a:rPr lang="en-US" sz="1800" dirty="0" err="1" smtClean="0">
                <a:solidFill>
                  <a:srgbClr val="002060"/>
                </a:solidFill>
              </a:rPr>
              <a:t>kas</a:t>
            </a:r>
            <a:r>
              <a:rPr lang="en-US" sz="1800" dirty="0" smtClean="0">
                <a:solidFill>
                  <a:srgbClr val="002060"/>
                </a:solidFill>
              </a:rPr>
              <a:t> </a:t>
            </a:r>
            <a:r>
              <a:rPr lang="en-US" sz="1800" dirty="0" err="1" smtClean="0">
                <a:solidFill>
                  <a:srgbClr val="002060"/>
                </a:solidFill>
              </a:rPr>
              <a:t>kecil</a:t>
            </a:r>
            <a:r>
              <a:rPr lang="en-US" sz="1800" dirty="0" smtClean="0">
                <a:solidFill>
                  <a:srgbClr val="002060"/>
                </a:solidFill>
              </a:rPr>
              <a:t> </a:t>
            </a:r>
            <a:r>
              <a:rPr lang="en-US" sz="1800" dirty="0" err="1" smtClean="0">
                <a:solidFill>
                  <a:srgbClr val="002060"/>
                </a:solidFill>
              </a:rPr>
              <a:t>dipakai</a:t>
            </a:r>
            <a:r>
              <a:rPr lang="en-US" sz="1800" dirty="0" smtClean="0">
                <a:solidFill>
                  <a:srgbClr val="002060"/>
                </a:solidFill>
              </a:rPr>
              <a:t> </a:t>
            </a:r>
            <a:r>
              <a:rPr lang="en-US" sz="1800" dirty="0" err="1" smtClean="0">
                <a:solidFill>
                  <a:srgbClr val="002060"/>
                </a:solidFill>
              </a:rPr>
              <a:t>untuk</a:t>
            </a:r>
            <a:r>
              <a:rPr lang="en-US" sz="1800" dirty="0" smtClean="0">
                <a:solidFill>
                  <a:srgbClr val="002060"/>
                </a:solidFill>
              </a:rPr>
              <a:t> </a:t>
            </a:r>
            <a:r>
              <a:rPr lang="en-US" sz="1800" dirty="0" err="1" smtClean="0">
                <a:solidFill>
                  <a:srgbClr val="002060"/>
                </a:solidFill>
              </a:rPr>
              <a:t>mencatat</a:t>
            </a:r>
            <a:r>
              <a:rPr lang="en-US" sz="1800" dirty="0" smtClean="0">
                <a:solidFill>
                  <a:srgbClr val="002060"/>
                </a:solidFill>
              </a:rPr>
              <a:t> </a:t>
            </a:r>
            <a:r>
              <a:rPr lang="en-US" sz="1800" dirty="0" err="1" smtClean="0">
                <a:solidFill>
                  <a:srgbClr val="002060"/>
                </a:solidFill>
              </a:rPr>
              <a:t>transaksi</a:t>
            </a:r>
            <a:r>
              <a:rPr lang="en-US" sz="1800" dirty="0" smtClean="0">
                <a:solidFill>
                  <a:srgbClr val="002060"/>
                </a:solidFill>
              </a:rPr>
              <a:t> yang </a:t>
            </a:r>
            <a:r>
              <a:rPr lang="en-US" sz="1800" dirty="0" err="1" smtClean="0">
                <a:solidFill>
                  <a:srgbClr val="002060"/>
                </a:solidFill>
              </a:rPr>
              <a:t>mempengaruhi</a:t>
            </a:r>
            <a:r>
              <a:rPr lang="en-US" sz="1800" dirty="0" smtClean="0">
                <a:solidFill>
                  <a:srgbClr val="002060"/>
                </a:solidFill>
              </a:rPr>
              <a:t> </a:t>
            </a:r>
            <a:r>
              <a:rPr lang="en-US" sz="1800" dirty="0" err="1" smtClean="0">
                <a:solidFill>
                  <a:srgbClr val="002060"/>
                </a:solidFill>
              </a:rPr>
              <a:t>jumlah</a:t>
            </a:r>
            <a:r>
              <a:rPr lang="en-US" sz="1800" dirty="0" smtClean="0">
                <a:solidFill>
                  <a:srgbClr val="002060"/>
                </a:solidFill>
              </a:rPr>
              <a:t> </a:t>
            </a:r>
            <a:r>
              <a:rPr lang="en-US" sz="1800" dirty="0" err="1" smtClean="0">
                <a:solidFill>
                  <a:srgbClr val="002060"/>
                </a:solidFill>
              </a:rPr>
              <a:t>kas</a:t>
            </a:r>
            <a:r>
              <a:rPr lang="en-US" sz="1800" dirty="0" smtClean="0">
                <a:solidFill>
                  <a:srgbClr val="002060"/>
                </a:solidFill>
              </a:rPr>
              <a:t> </a:t>
            </a:r>
            <a:r>
              <a:rPr lang="en-US" sz="1800" dirty="0" err="1" smtClean="0">
                <a:solidFill>
                  <a:srgbClr val="002060"/>
                </a:solidFill>
              </a:rPr>
              <a:t>kecil</a:t>
            </a:r>
            <a:r>
              <a:rPr lang="en-US" sz="1800" dirty="0" smtClean="0">
                <a:solidFill>
                  <a:srgbClr val="002060"/>
                </a:solidFill>
              </a:rPr>
              <a:t>, </a:t>
            </a:r>
            <a:r>
              <a:rPr lang="en-US" sz="1800" dirty="0" err="1" smtClean="0">
                <a:solidFill>
                  <a:srgbClr val="002060"/>
                </a:solidFill>
              </a:rPr>
              <a:t>diantaranya</a:t>
            </a:r>
            <a:r>
              <a:rPr lang="en-US" sz="1800" dirty="0" smtClean="0">
                <a:solidFill>
                  <a:srgbClr val="002060"/>
                </a:solidFill>
              </a:rPr>
              <a:t>: </a:t>
            </a:r>
          </a:p>
          <a:p>
            <a:pPr algn="just" eaLnBrk="1" hangingPunct="1"/>
            <a:r>
              <a:rPr lang="en-US" sz="1800" dirty="0" smtClean="0">
                <a:solidFill>
                  <a:srgbClr val="002060"/>
                </a:solidFill>
              </a:rPr>
              <a:t>(1) </a:t>
            </a:r>
            <a:r>
              <a:rPr lang="en-US" sz="1800" dirty="0" err="1" smtClean="0">
                <a:solidFill>
                  <a:srgbClr val="002060"/>
                </a:solidFill>
              </a:rPr>
              <a:t>Pembentukan</a:t>
            </a:r>
            <a:r>
              <a:rPr lang="en-US" sz="1800" dirty="0" smtClean="0">
                <a:solidFill>
                  <a:srgbClr val="002060"/>
                </a:solidFill>
              </a:rPr>
              <a:t> </a:t>
            </a:r>
            <a:r>
              <a:rPr lang="en-US" sz="1800" dirty="0" err="1" smtClean="0">
                <a:solidFill>
                  <a:srgbClr val="002060"/>
                </a:solidFill>
              </a:rPr>
              <a:t>dana</a:t>
            </a:r>
            <a:r>
              <a:rPr lang="en-US" sz="1800" dirty="0" smtClean="0">
                <a:solidFill>
                  <a:srgbClr val="002060"/>
                </a:solidFill>
              </a:rPr>
              <a:t> </a:t>
            </a:r>
            <a:r>
              <a:rPr lang="en-US" sz="1800" dirty="0" err="1" smtClean="0">
                <a:solidFill>
                  <a:srgbClr val="002060"/>
                </a:solidFill>
              </a:rPr>
              <a:t>kas</a:t>
            </a:r>
            <a:r>
              <a:rPr lang="en-US" sz="1800" dirty="0" smtClean="0">
                <a:solidFill>
                  <a:srgbClr val="002060"/>
                </a:solidFill>
              </a:rPr>
              <a:t> </a:t>
            </a:r>
            <a:r>
              <a:rPr lang="en-US" sz="1800" dirty="0" err="1" smtClean="0">
                <a:solidFill>
                  <a:srgbClr val="002060"/>
                </a:solidFill>
              </a:rPr>
              <a:t>kecil</a:t>
            </a:r>
            <a:r>
              <a:rPr lang="en-US" sz="1800" dirty="0" smtClean="0">
                <a:solidFill>
                  <a:srgbClr val="002060"/>
                </a:solidFill>
              </a:rPr>
              <a:t>, (2) </a:t>
            </a:r>
            <a:r>
              <a:rPr lang="en-US" sz="1800" dirty="0" err="1" smtClean="0">
                <a:solidFill>
                  <a:srgbClr val="002060"/>
                </a:solidFill>
              </a:rPr>
              <a:t>Penggunaan</a:t>
            </a:r>
            <a:r>
              <a:rPr lang="en-US" sz="1800" dirty="0" smtClean="0">
                <a:solidFill>
                  <a:srgbClr val="002060"/>
                </a:solidFill>
              </a:rPr>
              <a:t>/</a:t>
            </a:r>
            <a:r>
              <a:rPr lang="en-US" sz="1800" dirty="0" err="1" smtClean="0">
                <a:solidFill>
                  <a:srgbClr val="002060"/>
                </a:solidFill>
              </a:rPr>
              <a:t>pengeluaran</a:t>
            </a:r>
            <a:r>
              <a:rPr lang="en-US" sz="1800" dirty="0" smtClean="0">
                <a:solidFill>
                  <a:srgbClr val="002060"/>
                </a:solidFill>
              </a:rPr>
              <a:t> </a:t>
            </a:r>
            <a:r>
              <a:rPr lang="en-US" sz="1800" dirty="0" err="1" smtClean="0">
                <a:solidFill>
                  <a:srgbClr val="002060"/>
                </a:solidFill>
              </a:rPr>
              <a:t>dana</a:t>
            </a:r>
            <a:r>
              <a:rPr lang="en-US" sz="1800" dirty="0" smtClean="0">
                <a:solidFill>
                  <a:srgbClr val="002060"/>
                </a:solidFill>
              </a:rPr>
              <a:t> </a:t>
            </a:r>
            <a:r>
              <a:rPr lang="en-US" sz="1800" dirty="0" err="1" smtClean="0">
                <a:solidFill>
                  <a:srgbClr val="002060"/>
                </a:solidFill>
              </a:rPr>
              <a:t>kas</a:t>
            </a:r>
            <a:r>
              <a:rPr lang="en-US" sz="1800" dirty="0" smtClean="0">
                <a:solidFill>
                  <a:srgbClr val="002060"/>
                </a:solidFill>
              </a:rPr>
              <a:t> </a:t>
            </a:r>
            <a:r>
              <a:rPr lang="en-US" sz="1800" dirty="0" err="1" smtClean="0">
                <a:solidFill>
                  <a:srgbClr val="002060"/>
                </a:solidFill>
              </a:rPr>
              <a:t>kecil</a:t>
            </a:r>
            <a:r>
              <a:rPr lang="en-US" sz="1800" dirty="0" smtClean="0">
                <a:solidFill>
                  <a:srgbClr val="002060"/>
                </a:solidFill>
              </a:rPr>
              <a:t>, (3) </a:t>
            </a:r>
            <a:r>
              <a:rPr lang="en-US" sz="1800" dirty="0" err="1" smtClean="0">
                <a:solidFill>
                  <a:srgbClr val="002060"/>
                </a:solidFill>
              </a:rPr>
              <a:t>Pengisian</a:t>
            </a:r>
            <a:r>
              <a:rPr lang="en-US" sz="1800" dirty="0" smtClean="0">
                <a:solidFill>
                  <a:srgbClr val="002060"/>
                </a:solidFill>
              </a:rPr>
              <a:t> </a:t>
            </a:r>
            <a:r>
              <a:rPr lang="en-US" sz="1800" dirty="0" err="1" smtClean="0">
                <a:solidFill>
                  <a:srgbClr val="002060"/>
                </a:solidFill>
              </a:rPr>
              <a:t>dana</a:t>
            </a:r>
            <a:r>
              <a:rPr lang="en-US" sz="1800" dirty="0" smtClean="0">
                <a:solidFill>
                  <a:srgbClr val="002060"/>
                </a:solidFill>
              </a:rPr>
              <a:t> </a:t>
            </a:r>
            <a:r>
              <a:rPr lang="en-US" sz="1800" dirty="0" err="1" smtClean="0">
                <a:solidFill>
                  <a:srgbClr val="002060"/>
                </a:solidFill>
              </a:rPr>
              <a:t>kas</a:t>
            </a:r>
            <a:r>
              <a:rPr lang="en-US" sz="1800" dirty="0" smtClean="0">
                <a:solidFill>
                  <a:srgbClr val="002060"/>
                </a:solidFill>
              </a:rPr>
              <a:t> </a:t>
            </a:r>
            <a:r>
              <a:rPr lang="en-US" sz="1800" dirty="0" err="1" smtClean="0">
                <a:solidFill>
                  <a:srgbClr val="002060"/>
                </a:solidFill>
              </a:rPr>
              <a:t>kecil</a:t>
            </a:r>
            <a:r>
              <a:rPr lang="en-US" sz="1800" dirty="0" smtClean="0">
                <a:solidFill>
                  <a:srgbClr val="002060"/>
                </a:solidFill>
              </a:rPr>
              <a:t>, (4) </a:t>
            </a:r>
            <a:r>
              <a:rPr lang="en-US" sz="1800" dirty="0" err="1" smtClean="0">
                <a:solidFill>
                  <a:srgbClr val="002060"/>
                </a:solidFill>
              </a:rPr>
              <a:t>penambahan</a:t>
            </a:r>
            <a:r>
              <a:rPr lang="en-US" sz="1800" dirty="0" smtClean="0">
                <a:solidFill>
                  <a:srgbClr val="002060"/>
                </a:solidFill>
              </a:rPr>
              <a:t> </a:t>
            </a:r>
            <a:r>
              <a:rPr lang="en-US" sz="1800" dirty="0" err="1" smtClean="0">
                <a:solidFill>
                  <a:srgbClr val="002060"/>
                </a:solidFill>
              </a:rPr>
              <a:t>dana</a:t>
            </a:r>
            <a:r>
              <a:rPr lang="en-US" sz="1800" dirty="0" smtClean="0">
                <a:solidFill>
                  <a:srgbClr val="002060"/>
                </a:solidFill>
              </a:rPr>
              <a:t> </a:t>
            </a:r>
            <a:r>
              <a:rPr lang="en-US" sz="1800" dirty="0" err="1" smtClean="0">
                <a:solidFill>
                  <a:srgbClr val="002060"/>
                </a:solidFill>
              </a:rPr>
              <a:t>kas</a:t>
            </a:r>
            <a:r>
              <a:rPr lang="en-US" sz="1800" dirty="0" smtClean="0">
                <a:solidFill>
                  <a:srgbClr val="002060"/>
                </a:solidFill>
              </a:rPr>
              <a:t> </a:t>
            </a:r>
            <a:r>
              <a:rPr lang="en-US" sz="1800" dirty="0" err="1" smtClean="0">
                <a:solidFill>
                  <a:srgbClr val="002060"/>
                </a:solidFill>
              </a:rPr>
              <a:t>kecil</a:t>
            </a:r>
            <a:r>
              <a:rPr lang="en-US" sz="1800" dirty="0" smtClean="0">
                <a:solidFill>
                  <a:srgbClr val="002060"/>
                </a:solidFill>
              </a:rPr>
              <a:t>, </a:t>
            </a:r>
            <a:r>
              <a:rPr lang="en-US" sz="1800" dirty="0" err="1" smtClean="0">
                <a:solidFill>
                  <a:srgbClr val="002060"/>
                </a:solidFill>
              </a:rPr>
              <a:t>maupun</a:t>
            </a:r>
            <a:r>
              <a:rPr lang="en-US" sz="1800" dirty="0" smtClean="0">
                <a:solidFill>
                  <a:srgbClr val="002060"/>
                </a:solidFill>
              </a:rPr>
              <a:t> (5) </a:t>
            </a:r>
            <a:r>
              <a:rPr lang="en-US" sz="1800" dirty="0" err="1" smtClean="0">
                <a:solidFill>
                  <a:srgbClr val="002060"/>
                </a:solidFill>
              </a:rPr>
              <a:t>pengurangan</a:t>
            </a:r>
            <a:r>
              <a:rPr lang="en-US" sz="1800" dirty="0" smtClean="0">
                <a:solidFill>
                  <a:srgbClr val="002060"/>
                </a:solidFill>
              </a:rPr>
              <a:t>/</a:t>
            </a:r>
            <a:r>
              <a:rPr lang="en-US" sz="1800" dirty="0" err="1" smtClean="0">
                <a:solidFill>
                  <a:srgbClr val="002060"/>
                </a:solidFill>
              </a:rPr>
              <a:t>penarikan</a:t>
            </a:r>
            <a:r>
              <a:rPr lang="en-US" sz="1800" dirty="0" smtClean="0">
                <a:solidFill>
                  <a:srgbClr val="002060"/>
                </a:solidFill>
              </a:rPr>
              <a:t> </a:t>
            </a:r>
            <a:r>
              <a:rPr lang="en-US" sz="1800" dirty="0" err="1" smtClean="0">
                <a:solidFill>
                  <a:srgbClr val="002060"/>
                </a:solidFill>
              </a:rPr>
              <a:t>kembali</a:t>
            </a:r>
            <a:r>
              <a:rPr lang="en-US" sz="1800" dirty="0" smtClean="0">
                <a:solidFill>
                  <a:srgbClr val="002060"/>
                </a:solidFill>
              </a:rPr>
              <a:t>  </a:t>
            </a:r>
            <a:r>
              <a:rPr lang="en-US" sz="1800" dirty="0" err="1" smtClean="0">
                <a:solidFill>
                  <a:srgbClr val="002060"/>
                </a:solidFill>
              </a:rPr>
              <a:t>dana</a:t>
            </a:r>
            <a:r>
              <a:rPr lang="en-US" sz="1800" dirty="0" smtClean="0">
                <a:solidFill>
                  <a:srgbClr val="002060"/>
                </a:solidFill>
              </a:rPr>
              <a:t> </a:t>
            </a:r>
            <a:r>
              <a:rPr lang="en-US" sz="1800" dirty="0" err="1" smtClean="0">
                <a:solidFill>
                  <a:srgbClr val="002060"/>
                </a:solidFill>
              </a:rPr>
              <a:t>kas</a:t>
            </a:r>
            <a:r>
              <a:rPr lang="en-US" sz="1800" dirty="0" smtClean="0">
                <a:solidFill>
                  <a:srgbClr val="002060"/>
                </a:solidFill>
              </a:rPr>
              <a:t> </a:t>
            </a:r>
            <a:r>
              <a:rPr lang="en-US" sz="1800" dirty="0" err="1" smtClean="0">
                <a:solidFill>
                  <a:srgbClr val="002060"/>
                </a:solidFill>
              </a:rPr>
              <a:t>kecil</a:t>
            </a:r>
            <a:r>
              <a:rPr lang="en-US" sz="1800" dirty="0" smtClean="0">
                <a:solidFill>
                  <a:srgbClr val="002060"/>
                </a:solidFill>
              </a:rPr>
              <a:t>.</a:t>
            </a:r>
          </a:p>
          <a:p>
            <a:pPr algn="just" eaLnBrk="1" hangingPunct="1"/>
            <a:endParaRPr lang="en-US" sz="1800" dirty="0" smtClean="0">
              <a:solidFill>
                <a:srgbClr val="002060"/>
              </a:solidFill>
            </a:endParaRPr>
          </a:p>
          <a:p>
            <a:pPr algn="just" eaLnBrk="1" hangingPunct="1"/>
            <a:r>
              <a:rPr lang="en-US" sz="1800" dirty="0" err="1" smtClean="0">
                <a:solidFill>
                  <a:srgbClr val="002060"/>
                </a:solidFill>
              </a:rPr>
              <a:t>Pencatatan</a:t>
            </a:r>
            <a:r>
              <a:rPr lang="en-US" sz="1800" dirty="0" smtClean="0">
                <a:solidFill>
                  <a:srgbClr val="002060"/>
                </a:solidFill>
              </a:rPr>
              <a:t> </a:t>
            </a:r>
            <a:r>
              <a:rPr lang="en-US" sz="1800" dirty="0" err="1" smtClean="0">
                <a:solidFill>
                  <a:srgbClr val="002060"/>
                </a:solidFill>
              </a:rPr>
              <a:t>dilakukan</a:t>
            </a:r>
            <a:r>
              <a:rPr lang="en-US" sz="1800" dirty="0" smtClean="0">
                <a:solidFill>
                  <a:srgbClr val="002060"/>
                </a:solidFill>
              </a:rPr>
              <a:t> </a:t>
            </a:r>
            <a:r>
              <a:rPr lang="en-US" sz="1800" dirty="0" err="1" smtClean="0">
                <a:solidFill>
                  <a:srgbClr val="002060"/>
                </a:solidFill>
              </a:rPr>
              <a:t>segera</a:t>
            </a:r>
            <a:r>
              <a:rPr lang="en-US" sz="1800" dirty="0" smtClean="0">
                <a:solidFill>
                  <a:srgbClr val="002060"/>
                </a:solidFill>
              </a:rPr>
              <a:t> </a:t>
            </a:r>
            <a:r>
              <a:rPr lang="en-US" sz="1800" dirty="0" err="1" smtClean="0">
                <a:solidFill>
                  <a:srgbClr val="002060"/>
                </a:solidFill>
              </a:rPr>
              <a:t>setelah</a:t>
            </a:r>
            <a:r>
              <a:rPr lang="en-US" sz="1800" dirty="0" smtClean="0">
                <a:solidFill>
                  <a:srgbClr val="002060"/>
                </a:solidFill>
              </a:rPr>
              <a:t> </a:t>
            </a:r>
            <a:r>
              <a:rPr lang="en-US" sz="1800" dirty="0" err="1" smtClean="0">
                <a:solidFill>
                  <a:srgbClr val="002060"/>
                </a:solidFill>
              </a:rPr>
              <a:t>terjadi</a:t>
            </a:r>
            <a:r>
              <a:rPr lang="en-US" sz="1800" dirty="0" smtClean="0">
                <a:solidFill>
                  <a:srgbClr val="002060"/>
                </a:solidFill>
              </a:rPr>
              <a:t> </a:t>
            </a:r>
            <a:r>
              <a:rPr lang="en-US" sz="1800" dirty="0" err="1" smtClean="0">
                <a:solidFill>
                  <a:srgbClr val="002060"/>
                </a:solidFill>
              </a:rPr>
              <a:t>pengeluaran</a:t>
            </a:r>
            <a:r>
              <a:rPr lang="en-US" sz="1800" dirty="0" smtClean="0">
                <a:solidFill>
                  <a:srgbClr val="002060"/>
                </a:solidFill>
              </a:rPr>
              <a:t> </a:t>
            </a:r>
            <a:r>
              <a:rPr lang="en-US" sz="1800" dirty="0" err="1" smtClean="0">
                <a:solidFill>
                  <a:srgbClr val="002060"/>
                </a:solidFill>
              </a:rPr>
              <a:t>kas</a:t>
            </a:r>
            <a:r>
              <a:rPr lang="en-US" sz="1800" dirty="0" smtClean="0">
                <a:solidFill>
                  <a:srgbClr val="002060"/>
                </a:solidFill>
              </a:rPr>
              <a:t> </a:t>
            </a:r>
            <a:r>
              <a:rPr lang="en-US" sz="1800" dirty="0" err="1" smtClean="0">
                <a:solidFill>
                  <a:srgbClr val="002060"/>
                </a:solidFill>
              </a:rPr>
              <a:t>kecil</a:t>
            </a:r>
            <a:r>
              <a:rPr lang="en-US" sz="1800" dirty="0" smtClean="0">
                <a:solidFill>
                  <a:srgbClr val="002060"/>
                </a:solidFill>
              </a:rPr>
              <a:t>, </a:t>
            </a:r>
            <a:r>
              <a:rPr lang="en-US" sz="1800" dirty="0" err="1" smtClean="0">
                <a:solidFill>
                  <a:srgbClr val="002060"/>
                </a:solidFill>
              </a:rPr>
              <a:t>tidak</a:t>
            </a:r>
            <a:r>
              <a:rPr lang="en-US" sz="1800" dirty="0" smtClean="0">
                <a:solidFill>
                  <a:srgbClr val="002060"/>
                </a:solidFill>
              </a:rPr>
              <a:t> </a:t>
            </a:r>
            <a:r>
              <a:rPr lang="en-US" sz="1800" dirty="0" err="1" smtClean="0">
                <a:solidFill>
                  <a:srgbClr val="002060"/>
                </a:solidFill>
              </a:rPr>
              <a:t>ditangguhkan</a:t>
            </a:r>
            <a:r>
              <a:rPr lang="en-US" sz="1800" dirty="0" smtClean="0">
                <a:solidFill>
                  <a:srgbClr val="002060"/>
                </a:solidFill>
              </a:rPr>
              <a:t> </a:t>
            </a:r>
            <a:r>
              <a:rPr lang="en-US" sz="1800" dirty="0" err="1" smtClean="0">
                <a:solidFill>
                  <a:srgbClr val="002060"/>
                </a:solidFill>
              </a:rPr>
              <a:t>s.d</a:t>
            </a:r>
            <a:r>
              <a:rPr lang="en-US" sz="1800" dirty="0" smtClean="0">
                <a:solidFill>
                  <a:srgbClr val="002060"/>
                </a:solidFill>
              </a:rPr>
              <a:t>. </a:t>
            </a:r>
            <a:r>
              <a:rPr lang="en-US" sz="1800" dirty="0" err="1" smtClean="0">
                <a:solidFill>
                  <a:srgbClr val="002060"/>
                </a:solidFill>
              </a:rPr>
              <a:t>saat</a:t>
            </a:r>
            <a:r>
              <a:rPr lang="en-US" sz="1800" dirty="0" smtClean="0">
                <a:solidFill>
                  <a:srgbClr val="002060"/>
                </a:solidFill>
              </a:rPr>
              <a:t> </a:t>
            </a:r>
            <a:r>
              <a:rPr lang="en-US" sz="1800" dirty="0" err="1" smtClean="0">
                <a:solidFill>
                  <a:srgbClr val="002060"/>
                </a:solidFill>
              </a:rPr>
              <a:t>pengisian</a:t>
            </a:r>
            <a:r>
              <a:rPr lang="en-US" sz="1800" dirty="0" smtClean="0">
                <a:solidFill>
                  <a:srgbClr val="002060"/>
                </a:solidFill>
              </a:rPr>
              <a:t> </a:t>
            </a:r>
            <a:r>
              <a:rPr lang="en-US" sz="1800" dirty="0" err="1" smtClean="0">
                <a:solidFill>
                  <a:srgbClr val="002060"/>
                </a:solidFill>
              </a:rPr>
              <a:t>kembali</a:t>
            </a:r>
            <a:r>
              <a:rPr lang="en-US" sz="1800" dirty="0" smtClean="0">
                <a:solidFill>
                  <a:srgbClr val="002060"/>
                </a:solidFill>
              </a:rPr>
              <a:t> </a:t>
            </a:r>
            <a:r>
              <a:rPr lang="en-US" sz="1800" dirty="0" err="1" smtClean="0">
                <a:solidFill>
                  <a:srgbClr val="002060"/>
                </a:solidFill>
              </a:rPr>
              <a:t>dana</a:t>
            </a:r>
            <a:r>
              <a:rPr lang="en-US" sz="1800" dirty="0" smtClean="0">
                <a:solidFill>
                  <a:srgbClr val="002060"/>
                </a:solidFill>
              </a:rPr>
              <a:t> </a:t>
            </a:r>
            <a:r>
              <a:rPr lang="en-US" sz="1800" dirty="0" err="1" smtClean="0">
                <a:solidFill>
                  <a:srgbClr val="002060"/>
                </a:solidFill>
              </a:rPr>
              <a:t>kas</a:t>
            </a:r>
            <a:r>
              <a:rPr lang="en-US" sz="1800" dirty="0" smtClean="0">
                <a:solidFill>
                  <a:srgbClr val="002060"/>
                </a:solidFill>
              </a:rPr>
              <a:t> </a:t>
            </a:r>
            <a:r>
              <a:rPr lang="en-US" sz="1800" dirty="0" err="1" smtClean="0">
                <a:solidFill>
                  <a:srgbClr val="002060"/>
                </a:solidFill>
              </a:rPr>
              <a:t>kecil</a:t>
            </a:r>
            <a:r>
              <a:rPr lang="en-US" sz="1800" dirty="0" smtClean="0">
                <a:solidFill>
                  <a:srgbClr val="002060"/>
                </a:solidFill>
              </a:rPr>
              <a:t> (</a:t>
            </a:r>
            <a:r>
              <a:rPr lang="en-US" sz="1800" dirty="0" err="1" smtClean="0">
                <a:solidFill>
                  <a:srgbClr val="002060"/>
                </a:solidFill>
              </a:rPr>
              <a:t>spt</a:t>
            </a:r>
            <a:r>
              <a:rPr lang="en-US" sz="1800" dirty="0" smtClean="0">
                <a:solidFill>
                  <a:srgbClr val="002060"/>
                </a:solidFill>
              </a:rPr>
              <a:t> </a:t>
            </a:r>
            <a:r>
              <a:rPr lang="en-US" sz="1800" dirty="0" err="1" smtClean="0">
                <a:solidFill>
                  <a:srgbClr val="002060"/>
                </a:solidFill>
              </a:rPr>
              <a:t>pada</a:t>
            </a:r>
            <a:r>
              <a:rPr lang="en-US" sz="1800" dirty="0" smtClean="0">
                <a:solidFill>
                  <a:srgbClr val="002060"/>
                </a:solidFill>
              </a:rPr>
              <a:t> </a:t>
            </a:r>
            <a:r>
              <a:rPr lang="en-US" sz="1800" dirty="0" err="1" smtClean="0">
                <a:solidFill>
                  <a:srgbClr val="002060"/>
                </a:solidFill>
              </a:rPr>
              <a:t>sisitem</a:t>
            </a:r>
            <a:r>
              <a:rPr lang="en-US" sz="1800" dirty="0" smtClean="0">
                <a:solidFill>
                  <a:srgbClr val="002060"/>
                </a:solidFill>
              </a:rPr>
              <a:t> </a:t>
            </a:r>
            <a:r>
              <a:rPr lang="en-US" sz="1800" dirty="0" err="1" smtClean="0">
                <a:solidFill>
                  <a:srgbClr val="002060"/>
                </a:solidFill>
              </a:rPr>
              <a:t>dana</a:t>
            </a:r>
            <a:r>
              <a:rPr lang="en-US" sz="1800" dirty="0" smtClean="0">
                <a:solidFill>
                  <a:srgbClr val="002060"/>
                </a:solidFill>
              </a:rPr>
              <a:t> </a:t>
            </a:r>
            <a:r>
              <a:rPr lang="en-US" sz="1800" dirty="0" err="1" smtClean="0">
                <a:solidFill>
                  <a:srgbClr val="002060"/>
                </a:solidFill>
              </a:rPr>
              <a:t>tetap</a:t>
            </a:r>
            <a:r>
              <a:rPr lang="en-US" sz="1800" dirty="0" smtClean="0">
                <a:solidFill>
                  <a:srgbClr val="002060"/>
                </a:solidFill>
              </a:rPr>
              <a:t>). </a:t>
            </a:r>
            <a:r>
              <a:rPr lang="en-US" sz="1800" dirty="0" err="1" smtClean="0">
                <a:solidFill>
                  <a:srgbClr val="002060"/>
                </a:solidFill>
              </a:rPr>
              <a:t>Akun</a:t>
            </a:r>
            <a:r>
              <a:rPr lang="en-US" sz="1800" dirty="0" smtClean="0">
                <a:solidFill>
                  <a:srgbClr val="002060"/>
                </a:solidFill>
              </a:rPr>
              <a:t> </a:t>
            </a:r>
            <a:r>
              <a:rPr lang="en-US" sz="1800" dirty="0" err="1" smtClean="0">
                <a:solidFill>
                  <a:srgbClr val="002060"/>
                </a:solidFill>
              </a:rPr>
              <a:t>kas</a:t>
            </a:r>
            <a:r>
              <a:rPr lang="en-US" sz="1800" dirty="0" smtClean="0">
                <a:solidFill>
                  <a:srgbClr val="002060"/>
                </a:solidFill>
              </a:rPr>
              <a:t> </a:t>
            </a:r>
            <a:r>
              <a:rPr lang="en-US" sz="1800" dirty="0" err="1" smtClean="0">
                <a:solidFill>
                  <a:srgbClr val="002060"/>
                </a:solidFill>
              </a:rPr>
              <a:t>kecil</a:t>
            </a:r>
            <a:r>
              <a:rPr lang="en-US" sz="1800" dirty="0" smtClean="0">
                <a:solidFill>
                  <a:srgbClr val="002060"/>
                </a:solidFill>
              </a:rPr>
              <a:t> </a:t>
            </a:r>
            <a:r>
              <a:rPr lang="en-US" sz="1800" dirty="0" err="1" smtClean="0">
                <a:solidFill>
                  <a:srgbClr val="002060"/>
                </a:solidFill>
              </a:rPr>
              <a:t>pada</a:t>
            </a:r>
            <a:r>
              <a:rPr lang="en-US" sz="1800" dirty="0" smtClean="0">
                <a:solidFill>
                  <a:srgbClr val="002060"/>
                </a:solidFill>
              </a:rPr>
              <a:t> </a:t>
            </a:r>
            <a:r>
              <a:rPr lang="en-US" sz="1800" dirty="0" err="1" smtClean="0">
                <a:solidFill>
                  <a:srgbClr val="002060"/>
                </a:solidFill>
              </a:rPr>
              <a:t>dasarya</a:t>
            </a:r>
            <a:r>
              <a:rPr lang="en-US" sz="1800" dirty="0" smtClean="0">
                <a:solidFill>
                  <a:srgbClr val="002060"/>
                </a:solidFill>
              </a:rPr>
              <a:t> </a:t>
            </a:r>
            <a:r>
              <a:rPr lang="en-US" sz="1800" dirty="0" err="1" smtClean="0">
                <a:solidFill>
                  <a:srgbClr val="002060"/>
                </a:solidFill>
              </a:rPr>
              <a:t>harus</a:t>
            </a:r>
            <a:r>
              <a:rPr lang="en-US" sz="1800" dirty="0" smtClean="0">
                <a:solidFill>
                  <a:srgbClr val="002060"/>
                </a:solidFill>
              </a:rPr>
              <a:t> </a:t>
            </a:r>
            <a:r>
              <a:rPr lang="en-US" sz="1800" dirty="0" err="1" smtClean="0">
                <a:solidFill>
                  <a:srgbClr val="002060"/>
                </a:solidFill>
              </a:rPr>
              <a:t>menunjukkan</a:t>
            </a:r>
            <a:r>
              <a:rPr lang="en-US" sz="1800" dirty="0" smtClean="0">
                <a:solidFill>
                  <a:srgbClr val="002060"/>
                </a:solidFill>
              </a:rPr>
              <a:t> </a:t>
            </a:r>
            <a:r>
              <a:rPr lang="en-US" sz="1800" dirty="0" err="1" smtClean="0">
                <a:solidFill>
                  <a:srgbClr val="002060"/>
                </a:solidFill>
              </a:rPr>
              <a:t>saldo</a:t>
            </a:r>
            <a:r>
              <a:rPr lang="en-US" sz="1800" dirty="0" smtClean="0">
                <a:solidFill>
                  <a:srgbClr val="002060"/>
                </a:solidFill>
              </a:rPr>
              <a:t> </a:t>
            </a:r>
            <a:r>
              <a:rPr lang="en-US" sz="1800" dirty="0" err="1" smtClean="0">
                <a:solidFill>
                  <a:srgbClr val="002060"/>
                </a:solidFill>
              </a:rPr>
              <a:t>pada</a:t>
            </a:r>
            <a:r>
              <a:rPr lang="en-US" sz="1800" dirty="0" smtClean="0">
                <a:solidFill>
                  <a:srgbClr val="002060"/>
                </a:solidFill>
              </a:rPr>
              <a:t> </a:t>
            </a:r>
            <a:r>
              <a:rPr lang="en-US" sz="1800" dirty="0" err="1" smtClean="0">
                <a:solidFill>
                  <a:srgbClr val="002060"/>
                </a:solidFill>
              </a:rPr>
              <a:t>setiap</a:t>
            </a:r>
            <a:r>
              <a:rPr lang="en-US" sz="1800" dirty="0" smtClean="0">
                <a:solidFill>
                  <a:srgbClr val="002060"/>
                </a:solidFill>
              </a:rPr>
              <a:t> </a:t>
            </a:r>
            <a:r>
              <a:rPr lang="en-US" sz="1800" dirty="0" err="1" smtClean="0">
                <a:solidFill>
                  <a:srgbClr val="002060"/>
                </a:solidFill>
              </a:rPr>
              <a:t>saat</a:t>
            </a:r>
            <a:r>
              <a:rPr lang="en-US" sz="1800" dirty="0" smtClean="0">
                <a:solidFill>
                  <a:srgbClr val="002060"/>
                </a:solidFill>
              </a:rPr>
              <a:t> </a:t>
            </a:r>
            <a:r>
              <a:rPr lang="en-US" sz="1800" dirty="0" err="1" smtClean="0">
                <a:solidFill>
                  <a:srgbClr val="002060"/>
                </a:solidFill>
              </a:rPr>
              <a:t>sebesar</a:t>
            </a:r>
            <a:r>
              <a:rPr lang="en-US" sz="1800" dirty="0" smtClean="0">
                <a:solidFill>
                  <a:srgbClr val="002060"/>
                </a:solidFill>
              </a:rPr>
              <a:t> </a:t>
            </a:r>
            <a:r>
              <a:rPr lang="en-US" sz="1800" dirty="0" err="1" smtClean="0">
                <a:solidFill>
                  <a:srgbClr val="002060"/>
                </a:solidFill>
              </a:rPr>
              <a:t>jumlah</a:t>
            </a:r>
            <a:r>
              <a:rPr lang="en-US" sz="1800" dirty="0" smtClean="0">
                <a:solidFill>
                  <a:srgbClr val="002060"/>
                </a:solidFill>
              </a:rPr>
              <a:t> </a:t>
            </a:r>
            <a:r>
              <a:rPr lang="en-US" sz="1800" dirty="0" err="1" smtClean="0">
                <a:solidFill>
                  <a:srgbClr val="002060"/>
                </a:solidFill>
              </a:rPr>
              <a:t>dana</a:t>
            </a:r>
            <a:r>
              <a:rPr lang="en-US" sz="1800" dirty="0" smtClean="0">
                <a:solidFill>
                  <a:srgbClr val="002060"/>
                </a:solidFill>
              </a:rPr>
              <a:t> </a:t>
            </a:r>
            <a:r>
              <a:rPr lang="en-US" sz="1800" dirty="0" err="1" smtClean="0">
                <a:solidFill>
                  <a:srgbClr val="002060"/>
                </a:solidFill>
              </a:rPr>
              <a:t>kas</a:t>
            </a:r>
            <a:r>
              <a:rPr lang="en-US" sz="1800" dirty="0" smtClean="0">
                <a:solidFill>
                  <a:srgbClr val="002060"/>
                </a:solidFill>
              </a:rPr>
              <a:t> </a:t>
            </a:r>
            <a:r>
              <a:rPr lang="en-US" sz="1800" dirty="0" err="1" smtClean="0">
                <a:solidFill>
                  <a:srgbClr val="002060"/>
                </a:solidFill>
              </a:rPr>
              <a:t>kecil</a:t>
            </a:r>
            <a:r>
              <a:rPr lang="en-US" sz="1800" dirty="0" smtClean="0">
                <a:solidFill>
                  <a:srgbClr val="002060"/>
                </a:solidFill>
              </a:rPr>
              <a:t> yang </a:t>
            </a:r>
            <a:r>
              <a:rPr lang="en-US" sz="1800" dirty="0" err="1" smtClean="0">
                <a:solidFill>
                  <a:srgbClr val="002060"/>
                </a:solidFill>
              </a:rPr>
              <a:t>ada</a:t>
            </a:r>
            <a:r>
              <a:rPr lang="en-US" sz="1800" dirty="0" smtClean="0">
                <a:solidFill>
                  <a:srgbClr val="002060"/>
                </a:solidFill>
              </a:rPr>
              <a:t> </a:t>
            </a:r>
            <a:r>
              <a:rPr lang="en-US" sz="1800" dirty="0" err="1" smtClean="0">
                <a:solidFill>
                  <a:srgbClr val="002060"/>
                </a:solidFill>
              </a:rPr>
              <a:t>di</a:t>
            </a:r>
            <a:r>
              <a:rPr lang="en-US" sz="1800" dirty="0" smtClean="0">
                <a:solidFill>
                  <a:srgbClr val="002060"/>
                </a:solidFill>
              </a:rPr>
              <a:t> </a:t>
            </a:r>
            <a:r>
              <a:rPr lang="en-US" sz="1800" dirty="0" err="1" smtClean="0">
                <a:solidFill>
                  <a:srgbClr val="002060"/>
                </a:solidFill>
              </a:rPr>
              <a:t>kasir</a:t>
            </a:r>
            <a:r>
              <a:rPr lang="en-US" sz="1800" dirty="0" smtClean="0">
                <a:solidFill>
                  <a:srgbClr val="002060"/>
                </a:solidFill>
              </a:rPr>
              <a:t> </a:t>
            </a:r>
            <a:r>
              <a:rPr lang="en-US" sz="1800" dirty="0" err="1" smtClean="0">
                <a:solidFill>
                  <a:srgbClr val="002060"/>
                </a:solidFill>
              </a:rPr>
              <a:t>kas</a:t>
            </a:r>
            <a:r>
              <a:rPr lang="en-US" sz="1800" dirty="0" smtClean="0">
                <a:solidFill>
                  <a:srgbClr val="002060"/>
                </a:solidFill>
              </a:rPr>
              <a:t> </a:t>
            </a:r>
            <a:r>
              <a:rPr lang="en-US" sz="1800" dirty="0" err="1" smtClean="0">
                <a:solidFill>
                  <a:srgbClr val="002060"/>
                </a:solidFill>
              </a:rPr>
              <a:t>kecil</a:t>
            </a:r>
            <a:r>
              <a:rPr lang="en-US" sz="1800" dirty="0" smtClean="0">
                <a:solidFill>
                  <a:srgbClr val="002060"/>
                </a:solidFill>
              </a:rPr>
              <a:t>.</a:t>
            </a:r>
          </a:p>
          <a:p>
            <a:pPr algn="just" eaLnBrk="1" hangingPunct="1"/>
            <a:endParaRPr lang="en-US" sz="1800" dirty="0" smtClean="0">
              <a:solidFill>
                <a:srgbClr val="002060"/>
              </a:solidFill>
            </a:endParaRPr>
          </a:p>
          <a:p>
            <a:pPr algn="just" eaLnBrk="1" hangingPunct="1"/>
            <a:r>
              <a:rPr lang="en-US" sz="1800" dirty="0" err="1" smtClean="0">
                <a:solidFill>
                  <a:srgbClr val="002060"/>
                </a:solidFill>
              </a:rPr>
              <a:t>Oleh</a:t>
            </a:r>
            <a:r>
              <a:rPr lang="en-US" sz="1800" dirty="0" smtClean="0">
                <a:solidFill>
                  <a:srgbClr val="002060"/>
                </a:solidFill>
              </a:rPr>
              <a:t> </a:t>
            </a:r>
            <a:r>
              <a:rPr lang="en-US" sz="1800" dirty="0" err="1" smtClean="0">
                <a:solidFill>
                  <a:srgbClr val="002060"/>
                </a:solidFill>
              </a:rPr>
              <a:t>karena</a:t>
            </a:r>
            <a:r>
              <a:rPr lang="en-US" sz="1800" dirty="0" smtClean="0">
                <a:solidFill>
                  <a:srgbClr val="002060"/>
                </a:solidFill>
              </a:rPr>
              <a:t> </a:t>
            </a:r>
            <a:r>
              <a:rPr lang="en-US" sz="1800" dirty="0" err="1" smtClean="0">
                <a:solidFill>
                  <a:srgbClr val="002060"/>
                </a:solidFill>
              </a:rPr>
              <a:t>itu</a:t>
            </a:r>
            <a:r>
              <a:rPr lang="en-US" sz="1800" dirty="0" smtClean="0">
                <a:solidFill>
                  <a:srgbClr val="002060"/>
                </a:solidFill>
              </a:rPr>
              <a:t> </a:t>
            </a:r>
            <a:r>
              <a:rPr lang="en-US" sz="1800" dirty="0" err="1" smtClean="0">
                <a:solidFill>
                  <a:srgbClr val="002060"/>
                </a:solidFill>
              </a:rPr>
              <a:t>maka</a:t>
            </a:r>
            <a:r>
              <a:rPr lang="en-US" sz="1800" dirty="0" smtClean="0">
                <a:solidFill>
                  <a:srgbClr val="002060"/>
                </a:solidFill>
              </a:rPr>
              <a:t> </a:t>
            </a:r>
            <a:r>
              <a:rPr lang="en-US" sz="1800" dirty="0" err="1" smtClean="0">
                <a:solidFill>
                  <a:srgbClr val="002060"/>
                </a:solidFill>
              </a:rPr>
              <a:t>pada</a:t>
            </a:r>
            <a:r>
              <a:rPr lang="en-US" sz="1800" dirty="0" smtClean="0">
                <a:solidFill>
                  <a:srgbClr val="002060"/>
                </a:solidFill>
              </a:rPr>
              <a:t> </a:t>
            </a:r>
            <a:r>
              <a:rPr lang="en-US" sz="1800" dirty="0" err="1" smtClean="0">
                <a:solidFill>
                  <a:srgbClr val="002060"/>
                </a:solidFill>
              </a:rPr>
              <a:t>sistem</a:t>
            </a:r>
            <a:r>
              <a:rPr lang="en-US" sz="1800" dirty="0" smtClean="0">
                <a:solidFill>
                  <a:srgbClr val="002060"/>
                </a:solidFill>
              </a:rPr>
              <a:t> </a:t>
            </a:r>
            <a:r>
              <a:rPr lang="en-US" sz="1800" dirty="0" err="1" smtClean="0">
                <a:solidFill>
                  <a:srgbClr val="002060"/>
                </a:solidFill>
              </a:rPr>
              <a:t>ini</a:t>
            </a:r>
            <a:r>
              <a:rPr lang="en-US" sz="1800" dirty="0" smtClean="0">
                <a:solidFill>
                  <a:srgbClr val="002060"/>
                </a:solidFill>
              </a:rPr>
              <a:t> </a:t>
            </a:r>
            <a:r>
              <a:rPr lang="en-US" sz="1800" dirty="0" err="1" smtClean="0">
                <a:solidFill>
                  <a:srgbClr val="002060"/>
                </a:solidFill>
              </a:rPr>
              <a:t>harus</a:t>
            </a:r>
            <a:r>
              <a:rPr lang="en-US" sz="1800" dirty="0" smtClean="0">
                <a:solidFill>
                  <a:srgbClr val="002060"/>
                </a:solidFill>
              </a:rPr>
              <a:t> </a:t>
            </a:r>
            <a:r>
              <a:rPr lang="en-US" sz="1800" dirty="0" err="1" smtClean="0">
                <a:solidFill>
                  <a:srgbClr val="002060"/>
                </a:solidFill>
              </a:rPr>
              <a:t>diselenggarakan</a:t>
            </a:r>
            <a:r>
              <a:rPr lang="en-US" sz="1800" dirty="0" smtClean="0">
                <a:solidFill>
                  <a:srgbClr val="002060"/>
                </a:solidFill>
              </a:rPr>
              <a:t> </a:t>
            </a:r>
            <a:r>
              <a:rPr lang="en-US" sz="1800" dirty="0" err="1" smtClean="0">
                <a:solidFill>
                  <a:srgbClr val="002060"/>
                </a:solidFill>
              </a:rPr>
              <a:t>buku</a:t>
            </a:r>
            <a:r>
              <a:rPr lang="en-US" sz="1800" dirty="0" smtClean="0">
                <a:solidFill>
                  <a:srgbClr val="002060"/>
                </a:solidFill>
              </a:rPr>
              <a:t> </a:t>
            </a:r>
            <a:r>
              <a:rPr lang="en-US" sz="1800" dirty="0" err="1" smtClean="0">
                <a:solidFill>
                  <a:srgbClr val="002060"/>
                </a:solidFill>
              </a:rPr>
              <a:t>jurnal</a:t>
            </a:r>
            <a:r>
              <a:rPr lang="en-US" sz="1800" dirty="0" smtClean="0">
                <a:solidFill>
                  <a:srgbClr val="002060"/>
                </a:solidFill>
              </a:rPr>
              <a:t> </a:t>
            </a:r>
            <a:r>
              <a:rPr lang="en-US" sz="1800" dirty="0" err="1" smtClean="0">
                <a:solidFill>
                  <a:srgbClr val="002060"/>
                </a:solidFill>
              </a:rPr>
              <a:t>khusus</a:t>
            </a:r>
            <a:r>
              <a:rPr lang="en-US" sz="1800" dirty="0" smtClean="0">
                <a:solidFill>
                  <a:srgbClr val="002060"/>
                </a:solidFill>
              </a:rPr>
              <a:t> (</a:t>
            </a:r>
            <a:r>
              <a:rPr lang="en-US" sz="1800" dirty="0" err="1" smtClean="0">
                <a:solidFill>
                  <a:srgbClr val="002060"/>
                </a:solidFill>
              </a:rPr>
              <a:t>tersendiri</a:t>
            </a:r>
            <a:r>
              <a:rPr lang="en-US" sz="1800" dirty="0" smtClean="0">
                <a:solidFill>
                  <a:srgbClr val="002060"/>
                </a:solidFill>
              </a:rPr>
              <a:t>)</a:t>
            </a:r>
          </a:p>
        </p:txBody>
      </p:sp>
      <p:graphicFrame>
        <p:nvGraphicFramePr>
          <p:cNvPr id="1026" name="Object 5"/>
          <p:cNvGraphicFramePr>
            <a:graphicFrameLocks noChangeAspect="1"/>
          </p:cNvGraphicFramePr>
          <p:nvPr/>
        </p:nvGraphicFramePr>
        <p:xfrm>
          <a:off x="6416675" y="5360988"/>
          <a:ext cx="2505075" cy="1247775"/>
        </p:xfrm>
        <a:graphic>
          <a:graphicData uri="http://schemas.openxmlformats.org/presentationml/2006/ole">
            <p:oleObj spid="_x0000_s1026" name="Chart" r:id="rId3" imgW="2505135" imgH="1247865" progId="MSGraph.Chart.8">
              <p:embed followColorScheme="full"/>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ctrTitle"/>
          </p:nvPr>
        </p:nvSpPr>
        <p:spPr>
          <a:xfrm>
            <a:off x="611188" y="333375"/>
            <a:ext cx="7772400" cy="493713"/>
          </a:xfrm>
          <a:solidFill>
            <a:srgbClr val="C00000"/>
          </a:solidFill>
        </p:spPr>
        <p:txBody>
          <a:bodyPr/>
          <a:lstStyle/>
          <a:p>
            <a:pPr eaLnBrk="1" hangingPunct="1"/>
            <a:r>
              <a:rPr lang="en-US" sz="2000" dirty="0" err="1" smtClean="0">
                <a:solidFill>
                  <a:schemeClr val="bg1"/>
                </a:solidFill>
              </a:rPr>
              <a:t>Contoh</a:t>
            </a:r>
            <a:r>
              <a:rPr lang="en-US" sz="2000" dirty="0" smtClean="0">
                <a:solidFill>
                  <a:schemeClr val="bg1"/>
                </a:solidFill>
              </a:rPr>
              <a:t> </a:t>
            </a:r>
            <a:r>
              <a:rPr lang="en-US" sz="2000" dirty="0" err="1" smtClean="0">
                <a:solidFill>
                  <a:schemeClr val="bg1"/>
                </a:solidFill>
              </a:rPr>
              <a:t>kasus</a:t>
            </a:r>
            <a:r>
              <a:rPr lang="en-US" sz="2000" dirty="0" smtClean="0">
                <a:solidFill>
                  <a:schemeClr val="bg1"/>
                </a:solidFill>
              </a:rPr>
              <a:t>:</a:t>
            </a:r>
          </a:p>
        </p:txBody>
      </p:sp>
      <p:sp>
        <p:nvSpPr>
          <p:cNvPr id="18435" name="Rectangle 5"/>
          <p:cNvSpPr>
            <a:spLocks noGrp="1" noChangeArrowheads="1"/>
          </p:cNvSpPr>
          <p:nvPr>
            <p:ph type="subTitle" idx="1"/>
          </p:nvPr>
        </p:nvSpPr>
        <p:spPr>
          <a:xfrm>
            <a:off x="755650" y="1052513"/>
            <a:ext cx="7702550" cy="5040312"/>
          </a:xfrm>
          <a:solidFill>
            <a:srgbClr val="C00000"/>
          </a:solidFill>
        </p:spPr>
        <p:txBody>
          <a:bodyPr/>
          <a:lstStyle/>
          <a:p>
            <a:pPr algn="just" eaLnBrk="1" hangingPunct="1"/>
            <a:r>
              <a:rPr lang="en-US" sz="1800" dirty="0" err="1" smtClean="0">
                <a:solidFill>
                  <a:schemeClr val="bg1"/>
                </a:solidFill>
              </a:rPr>
              <a:t>Pada</a:t>
            </a:r>
            <a:r>
              <a:rPr lang="en-US" sz="1800" dirty="0" smtClean="0">
                <a:solidFill>
                  <a:schemeClr val="bg1"/>
                </a:solidFill>
              </a:rPr>
              <a:t> </a:t>
            </a:r>
            <a:r>
              <a:rPr lang="en-US" sz="1800" dirty="0" err="1" smtClean="0">
                <a:solidFill>
                  <a:schemeClr val="bg1"/>
                </a:solidFill>
              </a:rPr>
              <a:t>tanggal</a:t>
            </a:r>
            <a:r>
              <a:rPr lang="en-US" sz="1800" dirty="0" smtClean="0">
                <a:solidFill>
                  <a:schemeClr val="bg1"/>
                </a:solidFill>
              </a:rPr>
              <a:t> 1 </a:t>
            </a:r>
            <a:r>
              <a:rPr lang="en-US" sz="1800" dirty="0" err="1" smtClean="0">
                <a:solidFill>
                  <a:schemeClr val="bg1"/>
                </a:solidFill>
              </a:rPr>
              <a:t>Desember</a:t>
            </a:r>
            <a:r>
              <a:rPr lang="en-US" sz="1800" dirty="0" smtClean="0">
                <a:solidFill>
                  <a:schemeClr val="bg1"/>
                </a:solidFill>
              </a:rPr>
              <a:t> 2005, PT. </a:t>
            </a:r>
            <a:r>
              <a:rPr lang="en-US" sz="1800" dirty="0" err="1" smtClean="0">
                <a:solidFill>
                  <a:schemeClr val="bg1"/>
                </a:solidFill>
              </a:rPr>
              <a:t>Shifa</a:t>
            </a:r>
            <a:r>
              <a:rPr lang="en-US" sz="1800" dirty="0" smtClean="0">
                <a:solidFill>
                  <a:schemeClr val="bg1"/>
                </a:solidFill>
              </a:rPr>
              <a:t> </a:t>
            </a:r>
            <a:r>
              <a:rPr lang="en-US" sz="1800" dirty="0" err="1" smtClean="0">
                <a:solidFill>
                  <a:schemeClr val="bg1"/>
                </a:solidFill>
              </a:rPr>
              <a:t>membentuk</a:t>
            </a:r>
            <a:r>
              <a:rPr lang="en-US" sz="1800" dirty="0" smtClean="0">
                <a:solidFill>
                  <a:schemeClr val="bg1"/>
                </a:solidFill>
              </a:rPr>
              <a:t> </a:t>
            </a:r>
            <a:r>
              <a:rPr lang="en-US" sz="1800" dirty="0" err="1" smtClean="0">
                <a:solidFill>
                  <a:schemeClr val="bg1"/>
                </a:solidFill>
              </a:rPr>
              <a:t>dana</a:t>
            </a:r>
            <a:r>
              <a:rPr lang="en-US" sz="1800" dirty="0" smtClean="0">
                <a:solidFill>
                  <a:schemeClr val="bg1"/>
                </a:solidFill>
              </a:rPr>
              <a:t> </a:t>
            </a:r>
            <a:r>
              <a:rPr lang="en-US" sz="1800" dirty="0" err="1" smtClean="0">
                <a:solidFill>
                  <a:schemeClr val="bg1"/>
                </a:solidFill>
              </a:rPr>
              <a:t>kas</a:t>
            </a:r>
            <a:r>
              <a:rPr lang="en-US" sz="1800" dirty="0" smtClean="0">
                <a:solidFill>
                  <a:schemeClr val="bg1"/>
                </a:solidFill>
              </a:rPr>
              <a:t> </a:t>
            </a:r>
            <a:r>
              <a:rPr lang="en-US" sz="1800" dirty="0" err="1" smtClean="0">
                <a:solidFill>
                  <a:schemeClr val="bg1"/>
                </a:solidFill>
              </a:rPr>
              <a:t>kecil</a:t>
            </a:r>
            <a:r>
              <a:rPr lang="en-US" sz="1800" dirty="0" smtClean="0">
                <a:solidFill>
                  <a:schemeClr val="bg1"/>
                </a:solidFill>
              </a:rPr>
              <a:t> </a:t>
            </a:r>
            <a:r>
              <a:rPr lang="en-US" sz="1800" dirty="0" err="1" smtClean="0">
                <a:solidFill>
                  <a:schemeClr val="bg1"/>
                </a:solidFill>
              </a:rPr>
              <a:t>sebesar</a:t>
            </a:r>
            <a:r>
              <a:rPr lang="en-US" sz="1800" dirty="0" smtClean="0">
                <a:solidFill>
                  <a:schemeClr val="bg1"/>
                </a:solidFill>
              </a:rPr>
              <a:t> </a:t>
            </a:r>
            <a:r>
              <a:rPr lang="en-US" sz="1800" dirty="0" err="1" smtClean="0">
                <a:solidFill>
                  <a:schemeClr val="bg1"/>
                </a:solidFill>
              </a:rPr>
              <a:t>Rp</a:t>
            </a:r>
            <a:r>
              <a:rPr lang="en-US" sz="1800" dirty="0" smtClean="0">
                <a:solidFill>
                  <a:schemeClr val="bg1"/>
                </a:solidFill>
              </a:rPr>
              <a:t>. 250.000. </a:t>
            </a:r>
            <a:r>
              <a:rPr lang="en-US" sz="1800" dirty="0" err="1" smtClean="0">
                <a:solidFill>
                  <a:schemeClr val="bg1"/>
                </a:solidFill>
              </a:rPr>
              <a:t>Berikut</a:t>
            </a:r>
            <a:r>
              <a:rPr lang="en-US" sz="1800" dirty="0" smtClean="0">
                <a:solidFill>
                  <a:schemeClr val="bg1"/>
                </a:solidFill>
              </a:rPr>
              <a:t> </a:t>
            </a:r>
            <a:r>
              <a:rPr lang="en-US" sz="1800" dirty="0" err="1" smtClean="0">
                <a:solidFill>
                  <a:schemeClr val="bg1"/>
                </a:solidFill>
              </a:rPr>
              <a:t>transaksi</a:t>
            </a:r>
            <a:r>
              <a:rPr lang="en-US" sz="1800" dirty="0" smtClean="0">
                <a:solidFill>
                  <a:schemeClr val="bg1"/>
                </a:solidFill>
              </a:rPr>
              <a:t> yang </a:t>
            </a:r>
            <a:r>
              <a:rPr lang="en-US" sz="1800" dirty="0" err="1" smtClean="0">
                <a:solidFill>
                  <a:schemeClr val="bg1"/>
                </a:solidFill>
              </a:rPr>
              <a:t>berhubungan</a:t>
            </a:r>
            <a:r>
              <a:rPr lang="en-US" sz="1800" dirty="0" smtClean="0">
                <a:solidFill>
                  <a:schemeClr val="bg1"/>
                </a:solidFill>
              </a:rPr>
              <a:t> </a:t>
            </a:r>
            <a:r>
              <a:rPr lang="en-US" sz="1800" dirty="0" err="1" smtClean="0">
                <a:solidFill>
                  <a:schemeClr val="bg1"/>
                </a:solidFill>
              </a:rPr>
              <a:t>dengan</a:t>
            </a:r>
            <a:r>
              <a:rPr lang="en-US" sz="1800" dirty="0" smtClean="0">
                <a:solidFill>
                  <a:schemeClr val="bg1"/>
                </a:solidFill>
              </a:rPr>
              <a:t> </a:t>
            </a:r>
            <a:r>
              <a:rPr lang="en-US" sz="1800" dirty="0" err="1" smtClean="0">
                <a:solidFill>
                  <a:schemeClr val="bg1"/>
                </a:solidFill>
              </a:rPr>
              <a:t>kas</a:t>
            </a:r>
            <a:r>
              <a:rPr lang="en-US" sz="1800" dirty="0" smtClean="0">
                <a:solidFill>
                  <a:schemeClr val="bg1"/>
                </a:solidFill>
              </a:rPr>
              <a:t> </a:t>
            </a:r>
            <a:r>
              <a:rPr lang="en-US" sz="1800" dirty="0" err="1" smtClean="0">
                <a:solidFill>
                  <a:schemeClr val="bg1"/>
                </a:solidFill>
              </a:rPr>
              <a:t>kecil</a:t>
            </a:r>
            <a:r>
              <a:rPr lang="en-US" sz="1800" dirty="0" smtClean="0">
                <a:solidFill>
                  <a:schemeClr val="bg1"/>
                </a:solidFill>
              </a:rPr>
              <a:t> </a:t>
            </a:r>
            <a:r>
              <a:rPr lang="en-US" sz="1800" dirty="0" err="1" smtClean="0">
                <a:solidFill>
                  <a:schemeClr val="bg1"/>
                </a:solidFill>
              </a:rPr>
              <a:t>selama</a:t>
            </a:r>
            <a:r>
              <a:rPr lang="en-US" sz="1800" dirty="0" smtClean="0">
                <a:solidFill>
                  <a:schemeClr val="bg1"/>
                </a:solidFill>
              </a:rPr>
              <a:t> </a:t>
            </a:r>
            <a:r>
              <a:rPr lang="en-US" sz="1800" dirty="0" err="1" smtClean="0">
                <a:solidFill>
                  <a:schemeClr val="bg1"/>
                </a:solidFill>
              </a:rPr>
              <a:t>bulan</a:t>
            </a:r>
            <a:r>
              <a:rPr lang="en-US" sz="1800" dirty="0" smtClean="0">
                <a:solidFill>
                  <a:schemeClr val="bg1"/>
                </a:solidFill>
              </a:rPr>
              <a:t> </a:t>
            </a:r>
            <a:r>
              <a:rPr lang="en-US" sz="1800" dirty="0" err="1" smtClean="0">
                <a:solidFill>
                  <a:schemeClr val="bg1"/>
                </a:solidFill>
              </a:rPr>
              <a:t>Desember</a:t>
            </a:r>
            <a:r>
              <a:rPr lang="en-US" sz="1800" dirty="0" smtClean="0">
                <a:solidFill>
                  <a:schemeClr val="bg1"/>
                </a:solidFill>
              </a:rPr>
              <a:t> 2005:</a:t>
            </a:r>
          </a:p>
          <a:p>
            <a:pPr algn="just" eaLnBrk="1" hangingPunct="1"/>
            <a:endParaRPr lang="en-US" sz="1800" dirty="0" smtClean="0">
              <a:solidFill>
                <a:schemeClr val="bg1"/>
              </a:solidFill>
            </a:endParaRPr>
          </a:p>
          <a:p>
            <a:pPr algn="just" eaLnBrk="1" hangingPunct="1"/>
            <a:r>
              <a:rPr lang="en-US" sz="1800" dirty="0" smtClean="0">
                <a:solidFill>
                  <a:schemeClr val="bg1"/>
                </a:solidFill>
              </a:rPr>
              <a:t>5 </a:t>
            </a:r>
            <a:r>
              <a:rPr lang="en-US" sz="1800" dirty="0" err="1" smtClean="0">
                <a:solidFill>
                  <a:schemeClr val="bg1"/>
                </a:solidFill>
              </a:rPr>
              <a:t>Desember</a:t>
            </a:r>
            <a:r>
              <a:rPr lang="en-US" sz="1800" dirty="0" smtClean="0">
                <a:solidFill>
                  <a:schemeClr val="bg1"/>
                </a:solidFill>
              </a:rPr>
              <a:t> </a:t>
            </a:r>
            <a:r>
              <a:rPr lang="en-US" sz="1800" dirty="0" err="1" smtClean="0">
                <a:solidFill>
                  <a:schemeClr val="bg1"/>
                </a:solidFill>
              </a:rPr>
              <a:t>membayar</a:t>
            </a:r>
            <a:r>
              <a:rPr lang="en-US" sz="1800" dirty="0" smtClean="0">
                <a:solidFill>
                  <a:schemeClr val="bg1"/>
                </a:solidFill>
              </a:rPr>
              <a:t> </a:t>
            </a:r>
            <a:r>
              <a:rPr lang="en-US" sz="1800" dirty="0" err="1" smtClean="0">
                <a:solidFill>
                  <a:schemeClr val="bg1"/>
                </a:solidFill>
              </a:rPr>
              <a:t>rekening</a:t>
            </a:r>
            <a:r>
              <a:rPr lang="en-US" sz="1800" dirty="0" smtClean="0">
                <a:solidFill>
                  <a:schemeClr val="bg1"/>
                </a:solidFill>
              </a:rPr>
              <a:t> air &amp; </a:t>
            </a:r>
            <a:r>
              <a:rPr lang="en-US" sz="1800" dirty="0" err="1" smtClean="0">
                <a:solidFill>
                  <a:schemeClr val="bg1"/>
                </a:solidFill>
              </a:rPr>
              <a:t>listrik</a:t>
            </a:r>
            <a:r>
              <a:rPr lang="en-US" sz="1800" dirty="0" smtClean="0">
                <a:solidFill>
                  <a:schemeClr val="bg1"/>
                </a:solidFill>
              </a:rPr>
              <a:t> </a:t>
            </a:r>
            <a:r>
              <a:rPr lang="en-US" sz="1800" dirty="0" err="1" smtClean="0">
                <a:solidFill>
                  <a:schemeClr val="bg1"/>
                </a:solidFill>
              </a:rPr>
              <a:t>Rp</a:t>
            </a:r>
            <a:r>
              <a:rPr lang="en-US" sz="1800" dirty="0" smtClean="0">
                <a:solidFill>
                  <a:schemeClr val="bg1"/>
                </a:solidFill>
              </a:rPr>
              <a:t>. 47.500</a:t>
            </a:r>
          </a:p>
          <a:p>
            <a:pPr algn="just" eaLnBrk="1" hangingPunct="1"/>
            <a:r>
              <a:rPr lang="en-US" sz="1800" dirty="0" smtClean="0">
                <a:solidFill>
                  <a:schemeClr val="bg1"/>
                </a:solidFill>
              </a:rPr>
              <a:t>7 </a:t>
            </a:r>
            <a:r>
              <a:rPr lang="en-US" sz="1800" dirty="0" err="1" smtClean="0">
                <a:solidFill>
                  <a:schemeClr val="bg1"/>
                </a:solidFill>
              </a:rPr>
              <a:t>Desember</a:t>
            </a:r>
            <a:r>
              <a:rPr lang="en-US" sz="1800" dirty="0" smtClean="0">
                <a:solidFill>
                  <a:schemeClr val="bg1"/>
                </a:solidFill>
              </a:rPr>
              <a:t> </a:t>
            </a:r>
            <a:r>
              <a:rPr lang="en-US" sz="1800" dirty="0" err="1" smtClean="0">
                <a:solidFill>
                  <a:schemeClr val="bg1"/>
                </a:solidFill>
              </a:rPr>
              <a:t>membayar</a:t>
            </a:r>
            <a:r>
              <a:rPr lang="en-US" sz="1800" dirty="0" smtClean="0">
                <a:solidFill>
                  <a:schemeClr val="bg1"/>
                </a:solidFill>
              </a:rPr>
              <a:t> </a:t>
            </a:r>
            <a:r>
              <a:rPr lang="en-US" sz="1800" dirty="0" err="1" smtClean="0">
                <a:solidFill>
                  <a:schemeClr val="bg1"/>
                </a:solidFill>
              </a:rPr>
              <a:t>rekening</a:t>
            </a:r>
            <a:r>
              <a:rPr lang="en-US" sz="1800" dirty="0" smtClean="0">
                <a:solidFill>
                  <a:schemeClr val="bg1"/>
                </a:solidFill>
              </a:rPr>
              <a:t> </a:t>
            </a:r>
            <a:r>
              <a:rPr lang="en-US" sz="1800" dirty="0" err="1" smtClean="0">
                <a:solidFill>
                  <a:schemeClr val="bg1"/>
                </a:solidFill>
              </a:rPr>
              <a:t>telpon</a:t>
            </a:r>
            <a:r>
              <a:rPr lang="en-US" sz="1800" dirty="0" smtClean="0">
                <a:solidFill>
                  <a:schemeClr val="bg1"/>
                </a:solidFill>
              </a:rPr>
              <a:t> &amp; Fax </a:t>
            </a:r>
            <a:r>
              <a:rPr lang="en-US" sz="1800" dirty="0" err="1" smtClean="0">
                <a:solidFill>
                  <a:schemeClr val="bg1"/>
                </a:solidFill>
              </a:rPr>
              <a:t>Rp</a:t>
            </a:r>
            <a:r>
              <a:rPr lang="en-US" sz="1800" dirty="0" smtClean="0">
                <a:solidFill>
                  <a:schemeClr val="bg1"/>
                </a:solidFill>
              </a:rPr>
              <a:t>. 125.250</a:t>
            </a:r>
          </a:p>
          <a:p>
            <a:pPr algn="just" eaLnBrk="1" hangingPunct="1"/>
            <a:r>
              <a:rPr lang="en-US" sz="1800" dirty="0" smtClean="0">
                <a:solidFill>
                  <a:schemeClr val="bg1"/>
                </a:solidFill>
              </a:rPr>
              <a:t>9 </a:t>
            </a:r>
            <a:r>
              <a:rPr lang="en-US" sz="1800" dirty="0" err="1" smtClean="0">
                <a:solidFill>
                  <a:schemeClr val="bg1"/>
                </a:solidFill>
              </a:rPr>
              <a:t>Desember</a:t>
            </a:r>
            <a:r>
              <a:rPr lang="en-US" sz="1800" dirty="0" smtClean="0">
                <a:solidFill>
                  <a:schemeClr val="bg1"/>
                </a:solidFill>
              </a:rPr>
              <a:t> </a:t>
            </a:r>
            <a:r>
              <a:rPr lang="en-US" sz="1800" dirty="0" err="1" smtClean="0">
                <a:solidFill>
                  <a:schemeClr val="bg1"/>
                </a:solidFill>
              </a:rPr>
              <a:t>dibeli</a:t>
            </a:r>
            <a:r>
              <a:rPr lang="en-US" sz="1800" dirty="0" smtClean="0">
                <a:solidFill>
                  <a:schemeClr val="bg1"/>
                </a:solidFill>
              </a:rPr>
              <a:t> supplies </a:t>
            </a:r>
            <a:r>
              <a:rPr lang="en-US" sz="1800" dirty="0" err="1" smtClean="0">
                <a:solidFill>
                  <a:schemeClr val="bg1"/>
                </a:solidFill>
              </a:rPr>
              <a:t>kantor</a:t>
            </a:r>
            <a:r>
              <a:rPr lang="en-US" sz="1800" dirty="0" smtClean="0">
                <a:solidFill>
                  <a:schemeClr val="bg1"/>
                </a:solidFill>
              </a:rPr>
              <a:t> </a:t>
            </a:r>
            <a:r>
              <a:rPr lang="en-US" sz="1800" dirty="0" err="1" smtClean="0">
                <a:solidFill>
                  <a:schemeClr val="bg1"/>
                </a:solidFill>
              </a:rPr>
              <a:t>Rp</a:t>
            </a:r>
            <a:r>
              <a:rPr lang="en-US" sz="1800" dirty="0" smtClean="0">
                <a:solidFill>
                  <a:schemeClr val="bg1"/>
                </a:solidFill>
              </a:rPr>
              <a:t>. 17.500</a:t>
            </a:r>
          </a:p>
          <a:p>
            <a:pPr algn="just" eaLnBrk="1" hangingPunct="1"/>
            <a:r>
              <a:rPr lang="en-US" sz="1800" dirty="0" smtClean="0">
                <a:solidFill>
                  <a:schemeClr val="bg1"/>
                </a:solidFill>
              </a:rPr>
              <a:t>12 </a:t>
            </a:r>
            <a:r>
              <a:rPr lang="en-US" sz="1800" dirty="0" err="1" smtClean="0">
                <a:solidFill>
                  <a:schemeClr val="bg1"/>
                </a:solidFill>
              </a:rPr>
              <a:t>Desember</a:t>
            </a:r>
            <a:r>
              <a:rPr lang="en-US" sz="1800" dirty="0" smtClean="0">
                <a:solidFill>
                  <a:schemeClr val="bg1"/>
                </a:solidFill>
              </a:rPr>
              <a:t> </a:t>
            </a:r>
            <a:r>
              <a:rPr lang="en-US" sz="1800" dirty="0" err="1" smtClean="0">
                <a:solidFill>
                  <a:schemeClr val="bg1"/>
                </a:solidFill>
              </a:rPr>
              <a:t>Biaya</a:t>
            </a:r>
            <a:r>
              <a:rPr lang="en-US" sz="1800" dirty="0" smtClean="0">
                <a:solidFill>
                  <a:schemeClr val="bg1"/>
                </a:solidFill>
              </a:rPr>
              <a:t> </a:t>
            </a:r>
            <a:r>
              <a:rPr lang="en-US" sz="1800" dirty="0" err="1" smtClean="0">
                <a:solidFill>
                  <a:schemeClr val="bg1"/>
                </a:solidFill>
              </a:rPr>
              <a:t>rapat</a:t>
            </a:r>
            <a:r>
              <a:rPr lang="en-US" sz="1800" dirty="0" smtClean="0">
                <a:solidFill>
                  <a:schemeClr val="bg1"/>
                </a:solidFill>
              </a:rPr>
              <a:t> </a:t>
            </a:r>
            <a:r>
              <a:rPr lang="en-US" sz="1800" dirty="0" err="1" smtClean="0">
                <a:solidFill>
                  <a:schemeClr val="bg1"/>
                </a:solidFill>
              </a:rPr>
              <a:t>dan</a:t>
            </a:r>
            <a:r>
              <a:rPr lang="en-US" sz="1800" dirty="0" smtClean="0">
                <a:solidFill>
                  <a:schemeClr val="bg1"/>
                </a:solidFill>
              </a:rPr>
              <a:t> </a:t>
            </a:r>
            <a:r>
              <a:rPr lang="en-US" sz="1800" dirty="0" err="1" smtClean="0">
                <a:solidFill>
                  <a:schemeClr val="bg1"/>
                </a:solidFill>
              </a:rPr>
              <a:t>pertemuan</a:t>
            </a:r>
            <a:r>
              <a:rPr lang="en-US" sz="1800" dirty="0" smtClean="0">
                <a:solidFill>
                  <a:schemeClr val="bg1"/>
                </a:solidFill>
              </a:rPr>
              <a:t> </a:t>
            </a:r>
            <a:r>
              <a:rPr lang="en-US" sz="1800" dirty="0" err="1" smtClean="0">
                <a:solidFill>
                  <a:schemeClr val="bg1"/>
                </a:solidFill>
              </a:rPr>
              <a:t>Rp</a:t>
            </a:r>
            <a:r>
              <a:rPr lang="en-US" sz="1800" dirty="0" smtClean="0">
                <a:solidFill>
                  <a:schemeClr val="bg1"/>
                </a:solidFill>
              </a:rPr>
              <a:t>. 31.250</a:t>
            </a:r>
          </a:p>
          <a:p>
            <a:pPr algn="just" eaLnBrk="1" hangingPunct="1"/>
            <a:r>
              <a:rPr lang="en-US" sz="1800" dirty="0" smtClean="0">
                <a:solidFill>
                  <a:schemeClr val="bg1"/>
                </a:solidFill>
              </a:rPr>
              <a:t>19 </a:t>
            </a:r>
            <a:r>
              <a:rPr lang="en-US" sz="1800" dirty="0" err="1" smtClean="0">
                <a:solidFill>
                  <a:schemeClr val="bg1"/>
                </a:solidFill>
              </a:rPr>
              <a:t>Desember</a:t>
            </a:r>
            <a:r>
              <a:rPr lang="en-US" sz="1800" dirty="0" smtClean="0">
                <a:solidFill>
                  <a:schemeClr val="bg1"/>
                </a:solidFill>
              </a:rPr>
              <a:t> </a:t>
            </a:r>
            <a:r>
              <a:rPr lang="en-US" sz="1800" dirty="0" err="1" smtClean="0">
                <a:solidFill>
                  <a:schemeClr val="bg1"/>
                </a:solidFill>
              </a:rPr>
              <a:t>dibayar</a:t>
            </a:r>
            <a:r>
              <a:rPr lang="en-US" sz="1800" dirty="0" smtClean="0">
                <a:solidFill>
                  <a:schemeClr val="bg1"/>
                </a:solidFill>
              </a:rPr>
              <a:t> </a:t>
            </a:r>
            <a:r>
              <a:rPr lang="en-US" sz="1800" dirty="0" err="1" smtClean="0">
                <a:solidFill>
                  <a:schemeClr val="bg1"/>
                </a:solidFill>
              </a:rPr>
              <a:t>biaya</a:t>
            </a:r>
            <a:r>
              <a:rPr lang="en-US" sz="1800" dirty="0" smtClean="0">
                <a:solidFill>
                  <a:schemeClr val="bg1"/>
                </a:solidFill>
              </a:rPr>
              <a:t> </a:t>
            </a:r>
            <a:r>
              <a:rPr lang="en-US" sz="1800" dirty="0" err="1" smtClean="0">
                <a:solidFill>
                  <a:schemeClr val="bg1"/>
                </a:solidFill>
              </a:rPr>
              <a:t>makan</a:t>
            </a:r>
            <a:r>
              <a:rPr lang="en-US" sz="1800" dirty="0" smtClean="0">
                <a:solidFill>
                  <a:schemeClr val="bg1"/>
                </a:solidFill>
              </a:rPr>
              <a:t>/</a:t>
            </a:r>
            <a:r>
              <a:rPr lang="en-US" sz="1800" dirty="0" err="1" smtClean="0">
                <a:solidFill>
                  <a:schemeClr val="bg1"/>
                </a:solidFill>
              </a:rPr>
              <a:t>minum</a:t>
            </a:r>
            <a:r>
              <a:rPr lang="en-US" sz="1800" dirty="0" smtClean="0">
                <a:solidFill>
                  <a:schemeClr val="bg1"/>
                </a:solidFill>
              </a:rPr>
              <a:t> </a:t>
            </a:r>
            <a:r>
              <a:rPr lang="en-US" sz="1800" dirty="0" err="1" smtClean="0">
                <a:solidFill>
                  <a:schemeClr val="bg1"/>
                </a:solidFill>
              </a:rPr>
              <a:t>karyawan</a:t>
            </a:r>
            <a:r>
              <a:rPr lang="en-US" sz="1800" dirty="0" smtClean="0">
                <a:solidFill>
                  <a:schemeClr val="bg1"/>
                </a:solidFill>
              </a:rPr>
              <a:t> </a:t>
            </a:r>
            <a:r>
              <a:rPr lang="en-US" sz="1800" dirty="0" err="1" smtClean="0">
                <a:solidFill>
                  <a:schemeClr val="bg1"/>
                </a:solidFill>
              </a:rPr>
              <a:t>Rp</a:t>
            </a:r>
            <a:r>
              <a:rPr lang="en-US" sz="1800" dirty="0" smtClean="0">
                <a:solidFill>
                  <a:schemeClr val="bg1"/>
                </a:solidFill>
              </a:rPr>
              <a:t>. 25.000</a:t>
            </a:r>
          </a:p>
          <a:p>
            <a:pPr algn="just" eaLnBrk="1" hangingPunct="1"/>
            <a:r>
              <a:rPr lang="en-US" sz="1800" dirty="0" smtClean="0">
                <a:solidFill>
                  <a:schemeClr val="bg1"/>
                </a:solidFill>
              </a:rPr>
              <a:t>20 </a:t>
            </a:r>
            <a:r>
              <a:rPr lang="en-US" sz="1800" dirty="0" err="1" smtClean="0">
                <a:solidFill>
                  <a:schemeClr val="bg1"/>
                </a:solidFill>
              </a:rPr>
              <a:t>Desember</a:t>
            </a:r>
            <a:r>
              <a:rPr lang="en-US" sz="1800" dirty="0" smtClean="0">
                <a:solidFill>
                  <a:schemeClr val="bg1"/>
                </a:solidFill>
              </a:rPr>
              <a:t> </a:t>
            </a:r>
            <a:r>
              <a:rPr lang="en-US" sz="1800" dirty="0" err="1" smtClean="0">
                <a:solidFill>
                  <a:schemeClr val="bg1"/>
                </a:solidFill>
              </a:rPr>
              <a:t>pengisian</a:t>
            </a:r>
            <a:r>
              <a:rPr lang="en-US" sz="1800" dirty="0" smtClean="0">
                <a:solidFill>
                  <a:schemeClr val="bg1"/>
                </a:solidFill>
              </a:rPr>
              <a:t> </a:t>
            </a:r>
            <a:r>
              <a:rPr lang="en-US" sz="1800" dirty="0" err="1" smtClean="0">
                <a:solidFill>
                  <a:schemeClr val="bg1"/>
                </a:solidFill>
              </a:rPr>
              <a:t>kembali</a:t>
            </a:r>
            <a:r>
              <a:rPr lang="en-US" sz="1800" dirty="0" smtClean="0">
                <a:solidFill>
                  <a:schemeClr val="bg1"/>
                </a:solidFill>
              </a:rPr>
              <a:t> </a:t>
            </a:r>
            <a:r>
              <a:rPr lang="en-US" sz="1800" dirty="0" err="1" smtClean="0">
                <a:solidFill>
                  <a:schemeClr val="bg1"/>
                </a:solidFill>
              </a:rPr>
              <a:t>dana</a:t>
            </a:r>
            <a:r>
              <a:rPr lang="en-US" sz="1800" dirty="0" smtClean="0">
                <a:solidFill>
                  <a:schemeClr val="bg1"/>
                </a:solidFill>
              </a:rPr>
              <a:t> </a:t>
            </a:r>
            <a:r>
              <a:rPr lang="en-US" sz="1800" dirty="0" err="1" smtClean="0">
                <a:solidFill>
                  <a:schemeClr val="bg1"/>
                </a:solidFill>
              </a:rPr>
              <a:t>kas</a:t>
            </a:r>
            <a:r>
              <a:rPr lang="en-US" sz="1800" dirty="0" smtClean="0">
                <a:solidFill>
                  <a:schemeClr val="bg1"/>
                </a:solidFill>
              </a:rPr>
              <a:t> </a:t>
            </a:r>
            <a:r>
              <a:rPr lang="en-US" sz="1800" dirty="0" err="1" smtClean="0">
                <a:solidFill>
                  <a:schemeClr val="bg1"/>
                </a:solidFill>
              </a:rPr>
              <a:t>kecil</a:t>
            </a:r>
            <a:r>
              <a:rPr lang="en-US" sz="1800" dirty="0" smtClean="0">
                <a:solidFill>
                  <a:schemeClr val="bg1"/>
                </a:solidFill>
              </a:rPr>
              <a:t>, </a:t>
            </a:r>
            <a:r>
              <a:rPr lang="en-US" sz="1800" dirty="0" err="1" smtClean="0">
                <a:solidFill>
                  <a:schemeClr val="bg1"/>
                </a:solidFill>
              </a:rPr>
              <a:t>cek</a:t>
            </a:r>
            <a:r>
              <a:rPr lang="en-US" sz="1800" dirty="0" smtClean="0">
                <a:solidFill>
                  <a:schemeClr val="bg1"/>
                </a:solidFill>
              </a:rPr>
              <a:t> </a:t>
            </a:r>
            <a:r>
              <a:rPr lang="en-US" sz="1800" dirty="0" err="1" smtClean="0">
                <a:solidFill>
                  <a:schemeClr val="bg1"/>
                </a:solidFill>
              </a:rPr>
              <a:t>sebesar</a:t>
            </a:r>
            <a:r>
              <a:rPr lang="en-US" sz="1800" dirty="0" smtClean="0">
                <a:solidFill>
                  <a:schemeClr val="bg1"/>
                </a:solidFill>
              </a:rPr>
              <a:t> </a:t>
            </a:r>
            <a:r>
              <a:rPr lang="en-US" sz="1800" dirty="0" err="1" smtClean="0">
                <a:solidFill>
                  <a:schemeClr val="bg1"/>
                </a:solidFill>
              </a:rPr>
              <a:t>Rp</a:t>
            </a:r>
            <a:r>
              <a:rPr lang="en-US" sz="1800" dirty="0" smtClean="0">
                <a:solidFill>
                  <a:schemeClr val="bg1"/>
                </a:solidFill>
              </a:rPr>
              <a:t>. 196.500 </a:t>
            </a:r>
            <a:r>
              <a:rPr lang="en-US" sz="1800" dirty="0" err="1" smtClean="0">
                <a:solidFill>
                  <a:schemeClr val="bg1"/>
                </a:solidFill>
              </a:rPr>
              <a:t>diserahkan</a:t>
            </a:r>
            <a:r>
              <a:rPr lang="en-US" sz="1800" dirty="0" smtClean="0">
                <a:solidFill>
                  <a:schemeClr val="bg1"/>
                </a:solidFill>
              </a:rPr>
              <a:t> </a:t>
            </a:r>
            <a:r>
              <a:rPr lang="en-US" sz="1800" dirty="0" err="1" smtClean="0">
                <a:solidFill>
                  <a:schemeClr val="bg1"/>
                </a:solidFill>
              </a:rPr>
              <a:t>kepada</a:t>
            </a:r>
            <a:r>
              <a:rPr lang="en-US" sz="1800" dirty="0" smtClean="0">
                <a:solidFill>
                  <a:schemeClr val="bg1"/>
                </a:solidFill>
              </a:rPr>
              <a:t> </a:t>
            </a:r>
            <a:r>
              <a:rPr lang="en-US" sz="1800" dirty="0" err="1" smtClean="0">
                <a:solidFill>
                  <a:schemeClr val="bg1"/>
                </a:solidFill>
              </a:rPr>
              <a:t>kasir</a:t>
            </a:r>
            <a:r>
              <a:rPr lang="en-US" sz="1800" dirty="0" smtClean="0">
                <a:solidFill>
                  <a:schemeClr val="bg1"/>
                </a:solidFill>
              </a:rPr>
              <a:t> </a:t>
            </a:r>
            <a:r>
              <a:rPr lang="en-US" sz="1800" dirty="0" err="1" smtClean="0">
                <a:solidFill>
                  <a:schemeClr val="bg1"/>
                </a:solidFill>
              </a:rPr>
              <a:t>kas</a:t>
            </a:r>
            <a:r>
              <a:rPr lang="en-US" sz="1800" dirty="0" smtClean="0">
                <a:solidFill>
                  <a:schemeClr val="bg1"/>
                </a:solidFill>
              </a:rPr>
              <a:t> </a:t>
            </a:r>
            <a:r>
              <a:rPr lang="en-US" sz="1800" dirty="0" err="1" smtClean="0">
                <a:solidFill>
                  <a:schemeClr val="bg1"/>
                </a:solidFill>
              </a:rPr>
              <a:t>kecil</a:t>
            </a:r>
            <a:endParaRPr lang="en-US" sz="1800" dirty="0" smtClean="0">
              <a:solidFill>
                <a:schemeClr val="bg1"/>
              </a:solidFill>
            </a:endParaRPr>
          </a:p>
          <a:p>
            <a:pPr algn="just" eaLnBrk="1" hangingPunct="1"/>
            <a:r>
              <a:rPr lang="en-US" sz="1800" dirty="0" smtClean="0">
                <a:solidFill>
                  <a:schemeClr val="bg1"/>
                </a:solidFill>
              </a:rPr>
              <a:t>23 </a:t>
            </a:r>
            <a:r>
              <a:rPr lang="en-US" sz="1800" dirty="0" err="1" smtClean="0">
                <a:solidFill>
                  <a:schemeClr val="bg1"/>
                </a:solidFill>
              </a:rPr>
              <a:t>Desember</a:t>
            </a:r>
            <a:r>
              <a:rPr lang="en-US" sz="1800" dirty="0" smtClean="0">
                <a:solidFill>
                  <a:schemeClr val="bg1"/>
                </a:solidFill>
              </a:rPr>
              <a:t> </a:t>
            </a:r>
            <a:r>
              <a:rPr lang="en-US" sz="1800" dirty="0" err="1" smtClean="0">
                <a:solidFill>
                  <a:schemeClr val="bg1"/>
                </a:solidFill>
              </a:rPr>
              <a:t>Dibayar</a:t>
            </a:r>
            <a:r>
              <a:rPr lang="en-US" sz="1800" dirty="0" smtClean="0">
                <a:solidFill>
                  <a:schemeClr val="bg1"/>
                </a:solidFill>
              </a:rPr>
              <a:t> </a:t>
            </a:r>
            <a:r>
              <a:rPr lang="en-US" sz="1800" dirty="0" err="1" smtClean="0">
                <a:solidFill>
                  <a:schemeClr val="bg1"/>
                </a:solidFill>
              </a:rPr>
              <a:t>biaya</a:t>
            </a:r>
            <a:r>
              <a:rPr lang="en-US" sz="1800" dirty="0" smtClean="0">
                <a:solidFill>
                  <a:schemeClr val="bg1"/>
                </a:solidFill>
              </a:rPr>
              <a:t> </a:t>
            </a:r>
            <a:r>
              <a:rPr lang="en-US" sz="1800" dirty="0" err="1" smtClean="0">
                <a:solidFill>
                  <a:schemeClr val="bg1"/>
                </a:solidFill>
              </a:rPr>
              <a:t>langganan</a:t>
            </a:r>
            <a:r>
              <a:rPr lang="en-US" sz="1800" dirty="0" smtClean="0">
                <a:solidFill>
                  <a:schemeClr val="bg1"/>
                </a:solidFill>
              </a:rPr>
              <a:t> </a:t>
            </a:r>
            <a:r>
              <a:rPr lang="en-US" sz="1800" dirty="0" err="1" smtClean="0">
                <a:solidFill>
                  <a:schemeClr val="bg1"/>
                </a:solidFill>
              </a:rPr>
              <a:t>koran</a:t>
            </a:r>
            <a:r>
              <a:rPr lang="en-US" sz="1800" dirty="0" smtClean="0">
                <a:solidFill>
                  <a:schemeClr val="bg1"/>
                </a:solidFill>
              </a:rPr>
              <a:t> </a:t>
            </a:r>
            <a:r>
              <a:rPr lang="en-US" sz="1800" dirty="0" err="1" smtClean="0">
                <a:solidFill>
                  <a:schemeClr val="bg1"/>
                </a:solidFill>
              </a:rPr>
              <a:t>Rp</a:t>
            </a:r>
            <a:r>
              <a:rPr lang="en-US" sz="1800" dirty="0" smtClean="0">
                <a:solidFill>
                  <a:schemeClr val="bg1"/>
                </a:solidFill>
              </a:rPr>
              <a:t>. 12.500</a:t>
            </a:r>
          </a:p>
          <a:p>
            <a:pPr algn="just" eaLnBrk="1" hangingPunct="1"/>
            <a:r>
              <a:rPr lang="en-US" sz="1800" dirty="0" smtClean="0">
                <a:solidFill>
                  <a:schemeClr val="bg1"/>
                </a:solidFill>
              </a:rPr>
              <a:t>27 </a:t>
            </a:r>
            <a:r>
              <a:rPr lang="en-US" sz="1800" dirty="0" err="1" smtClean="0">
                <a:solidFill>
                  <a:schemeClr val="bg1"/>
                </a:solidFill>
              </a:rPr>
              <a:t>Desember</a:t>
            </a:r>
            <a:r>
              <a:rPr lang="en-US" sz="1800" dirty="0" smtClean="0">
                <a:solidFill>
                  <a:schemeClr val="bg1"/>
                </a:solidFill>
              </a:rPr>
              <a:t> </a:t>
            </a:r>
            <a:r>
              <a:rPr lang="en-US" sz="1800" dirty="0" err="1" smtClean="0">
                <a:solidFill>
                  <a:schemeClr val="bg1"/>
                </a:solidFill>
              </a:rPr>
              <a:t>dibeli</a:t>
            </a:r>
            <a:r>
              <a:rPr lang="en-US" sz="1800" dirty="0" smtClean="0">
                <a:solidFill>
                  <a:schemeClr val="bg1"/>
                </a:solidFill>
              </a:rPr>
              <a:t> </a:t>
            </a:r>
            <a:r>
              <a:rPr lang="en-US" sz="1800" dirty="0" err="1" smtClean="0">
                <a:solidFill>
                  <a:schemeClr val="bg1"/>
                </a:solidFill>
              </a:rPr>
              <a:t>Perangko</a:t>
            </a:r>
            <a:r>
              <a:rPr lang="en-US" sz="1800" dirty="0" smtClean="0">
                <a:solidFill>
                  <a:schemeClr val="bg1"/>
                </a:solidFill>
              </a:rPr>
              <a:t> </a:t>
            </a:r>
            <a:r>
              <a:rPr lang="en-US" sz="1800" dirty="0" err="1" smtClean="0">
                <a:solidFill>
                  <a:schemeClr val="bg1"/>
                </a:solidFill>
              </a:rPr>
              <a:t>sebesar</a:t>
            </a:r>
            <a:r>
              <a:rPr lang="en-US" sz="1800" dirty="0" smtClean="0">
                <a:solidFill>
                  <a:schemeClr val="bg1"/>
                </a:solidFill>
              </a:rPr>
              <a:t> </a:t>
            </a:r>
            <a:r>
              <a:rPr lang="en-US" sz="1800" dirty="0" err="1" smtClean="0">
                <a:solidFill>
                  <a:schemeClr val="bg1"/>
                </a:solidFill>
              </a:rPr>
              <a:t>Rp</a:t>
            </a:r>
            <a:r>
              <a:rPr lang="en-US" sz="1800" dirty="0" smtClean="0">
                <a:solidFill>
                  <a:schemeClr val="bg1"/>
                </a:solidFill>
              </a:rPr>
              <a:t>. 5.000</a:t>
            </a:r>
          </a:p>
        </p:txBody>
      </p:sp>
      <p:pic>
        <p:nvPicPr>
          <p:cNvPr id="18436" name="Picture 6"/>
          <p:cNvPicPr>
            <a:picLocks noChangeAspect="1" noChangeArrowheads="1"/>
          </p:cNvPicPr>
          <p:nvPr/>
        </p:nvPicPr>
        <p:blipFill>
          <a:blip r:embed="rId2" cstate="print"/>
          <a:srcRect/>
          <a:stretch>
            <a:fillRect/>
          </a:stretch>
        </p:blipFill>
        <p:spPr bwMode="auto">
          <a:xfrm>
            <a:off x="6764338" y="4841875"/>
            <a:ext cx="1871662" cy="1825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ctrTitle"/>
          </p:nvPr>
        </p:nvSpPr>
        <p:spPr>
          <a:xfrm>
            <a:off x="611188" y="333375"/>
            <a:ext cx="7772400" cy="422275"/>
          </a:xfrm>
        </p:spPr>
        <p:txBody>
          <a:bodyPr/>
          <a:lstStyle/>
          <a:p>
            <a:pPr eaLnBrk="1" hangingPunct="1"/>
            <a:r>
              <a:rPr lang="en-US" sz="2000" smtClean="0"/>
              <a:t>Jurnal yang dibuat:</a:t>
            </a:r>
          </a:p>
        </p:txBody>
      </p:sp>
      <p:graphicFrame>
        <p:nvGraphicFramePr>
          <p:cNvPr id="63180" name="Group 716"/>
          <p:cNvGraphicFramePr>
            <a:graphicFrameLocks noGrp="1"/>
          </p:cNvGraphicFramePr>
          <p:nvPr/>
        </p:nvGraphicFramePr>
        <p:xfrm>
          <a:off x="611188" y="836613"/>
          <a:ext cx="7920037" cy="4598996"/>
        </p:xfrm>
        <a:graphic>
          <a:graphicData uri="http://schemas.openxmlformats.org/drawingml/2006/table">
            <a:tbl>
              <a:tblPr/>
              <a:tblGrid>
                <a:gridCol w="728662"/>
                <a:gridCol w="4137025"/>
                <a:gridCol w="1528763"/>
                <a:gridCol w="1525587"/>
              </a:tblGrid>
              <a:tr h="239713">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Tgl</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Rincian</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Debit</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0" marR="0" lvl="0" indent="0" algn="ctr" defTabSz="914400" rtl="0" eaLnBrk="1" fontAlgn="base" latinLnBrk="0" hangingPunct="1">
                        <a:lnSpc>
                          <a:spcPct val="5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Kredit</a:t>
                      </a:r>
                      <a:endParaRPr kumimoji="0" lang="en-US" sz="18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3F3"/>
                    </a:solidFill>
                  </a:tcPr>
                </a:tc>
              </a:tr>
              <a:tr h="239713">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1/12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Kas Kecil</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Rp. 250.000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239713">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     Kas (Bank)</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Rp. 250.000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239713">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5/12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Biaya Air &amp; Listrik</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Rp.   47.500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239713">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     Kas Kecil</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Rp.   47.500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241300">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7/12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Biaya Telp &amp; Fax</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Rp.  125.250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239713">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     Kas Kecil</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Rp. 125.250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239713">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9/12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Supplies Kantor</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Rp.    17.500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239713">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     Kas Kecil</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Rp.   17.500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239713">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12/12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Biaya Rapat &amp; Pertemuan</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Rp.    31.250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239713">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     Kas Kecil</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Rp.   31.250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239713">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19/12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Biaya Makan &amp; Minum Karyawan</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Rp.    25.000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239713">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     Kas Kecil</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Rp.   25.000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282575">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20/12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Kas Kecil</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Rp. 196.500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239713">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     Kas (Bank)</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Rp. 196.500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239713">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23/12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Biaya langganan Koran</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Rp.   12.500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239713">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     Kas Kecil</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Rp.   12.500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239713">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27/12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Biaya Pos (Perangko)</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Rp      5.000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239713">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     Kas Kecil</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Rp      5.000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19552" name="Picture 713" descr="j0301252"/>
          <p:cNvPicPr>
            <a:picLocks noChangeAspect="1" noChangeArrowheads="1"/>
          </p:cNvPicPr>
          <p:nvPr/>
        </p:nvPicPr>
        <p:blipFill>
          <a:blip r:embed="rId2" cstate="print"/>
          <a:srcRect/>
          <a:stretch>
            <a:fillRect/>
          </a:stretch>
        </p:blipFill>
        <p:spPr bwMode="auto">
          <a:xfrm>
            <a:off x="6877050" y="5473700"/>
            <a:ext cx="1619250" cy="1384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Tujuan (Lanjutan)</a:t>
            </a:r>
          </a:p>
        </p:txBody>
      </p:sp>
      <p:sp>
        <p:nvSpPr>
          <p:cNvPr id="14339" name="Rectangle 3"/>
          <p:cNvSpPr>
            <a:spLocks noGrp="1" noChangeArrowheads="1"/>
          </p:cNvSpPr>
          <p:nvPr>
            <p:ph type="body" idx="1"/>
          </p:nvPr>
        </p:nvSpPr>
        <p:spPr/>
        <p:txBody>
          <a:bodyPr/>
          <a:lstStyle/>
          <a:p>
            <a:pPr marL="609600" indent="-609600" eaLnBrk="1" hangingPunct="1">
              <a:buClr>
                <a:schemeClr val="tx1"/>
              </a:buClr>
              <a:buFontTx/>
              <a:buAutoNum type="arabicPeriod" startAt="6"/>
            </a:pPr>
            <a:r>
              <a:rPr lang="en-US" sz="2500" smtClean="0"/>
              <a:t>Membukukan transaksi yang melibatkan kas dalam jumlah kecil dengan menggunakan dana kas kecil.</a:t>
            </a:r>
          </a:p>
          <a:p>
            <a:pPr marL="609600" indent="-609600" eaLnBrk="1" hangingPunct="1">
              <a:buClr>
                <a:schemeClr val="tx1"/>
              </a:buClr>
              <a:buFontTx/>
              <a:buAutoNum type="arabicPeriod" startAt="6"/>
            </a:pPr>
            <a:r>
              <a:rPr lang="en-US" sz="2500" smtClean="0"/>
              <a:t>Mengikhtisarkan cara penyajian kas di neraca.</a:t>
            </a:r>
          </a:p>
          <a:p>
            <a:pPr marL="609600" indent="-609600" eaLnBrk="1" hangingPunct="1">
              <a:buClr>
                <a:schemeClr val="tx1"/>
              </a:buClr>
              <a:buFontTx/>
              <a:buAutoNum type="arabicPeriod" startAt="6"/>
            </a:pPr>
            <a:r>
              <a:rPr lang="en-US" sz="2500" smtClean="0"/>
              <a:t>Menghitung dan menginterpretasikan rasio kas terhadap kewajiban lancar.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74675" y="304800"/>
            <a:ext cx="8001000" cy="820738"/>
          </a:xfrm>
        </p:spPr>
        <p:txBody>
          <a:bodyPr/>
          <a:lstStyle/>
          <a:p>
            <a:pPr algn="ctr" eaLnBrk="1" hangingPunct="1"/>
            <a:r>
              <a:rPr lang="en-US" sz="2000" smtClean="0"/>
              <a:t>Kas kecil</a:t>
            </a:r>
          </a:p>
        </p:txBody>
      </p:sp>
      <p:graphicFrame>
        <p:nvGraphicFramePr>
          <p:cNvPr id="64846" name="Group 334"/>
          <p:cNvGraphicFramePr>
            <a:graphicFrameLocks noGrp="1"/>
          </p:cNvGraphicFramePr>
          <p:nvPr>
            <p:ph idx="1"/>
          </p:nvPr>
        </p:nvGraphicFramePr>
        <p:xfrm>
          <a:off x="539750" y="1484313"/>
          <a:ext cx="8001000" cy="3657600"/>
        </p:xfrm>
        <a:graphic>
          <a:graphicData uri="http://schemas.openxmlformats.org/drawingml/2006/table">
            <a:tbl>
              <a:tblPr/>
              <a:tblGrid>
                <a:gridCol w="747713"/>
                <a:gridCol w="2452687"/>
                <a:gridCol w="1600200"/>
                <a:gridCol w="1598613"/>
                <a:gridCol w="1601787"/>
              </a:tblGrid>
              <a:tr h="250825">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Tgl</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Rincian</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Debit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Kredit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Saldo</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r>
              <a:tr h="274638">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1/12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Pembentukan Kas Kecil</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Rp. 250.000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Rp.250.000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5/12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Air &amp; Listrik</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47.500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202.500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7/12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Telepon &amp; Fax</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125.250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77.250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9/12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Supplies Kantor</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17.500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59.750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12/12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Rapat &amp; Pertemuan</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31.250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28.500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19/12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Makan/Minum kary.</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25.000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3.500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20/12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Pengisian kas kecil</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196.500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200.000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23/12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Langganan Koran</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12.500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187.500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27/12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Pos (Perangko)</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5.000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182.500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551" name="Text Box 335"/>
          <p:cNvSpPr txBox="1">
            <a:spLocks noChangeArrowheads="1"/>
          </p:cNvSpPr>
          <p:nvPr/>
        </p:nvSpPr>
        <p:spPr bwMode="auto">
          <a:xfrm>
            <a:off x="4859338" y="5516563"/>
            <a:ext cx="2017712" cy="366712"/>
          </a:xfrm>
          <a:prstGeom prst="rect">
            <a:avLst/>
          </a:prstGeom>
          <a:noFill/>
          <a:ln w="9525">
            <a:noFill/>
            <a:miter lim="800000"/>
            <a:headEnd/>
            <a:tailEnd/>
          </a:ln>
        </p:spPr>
        <p:txBody>
          <a:bodyPr>
            <a:spAutoFit/>
          </a:bodyPr>
          <a:lstStyle/>
          <a:p>
            <a:pPr>
              <a:spcBef>
                <a:spcPct val="50000"/>
              </a:spcBef>
            </a:pPr>
            <a:r>
              <a:rPr lang="en-US"/>
              <a:t>Saldo kas kecil</a:t>
            </a:r>
          </a:p>
        </p:txBody>
      </p:sp>
      <p:sp>
        <p:nvSpPr>
          <p:cNvPr id="20552" name="AutoShape 337"/>
          <p:cNvSpPr>
            <a:spLocks noChangeArrowheads="1"/>
          </p:cNvSpPr>
          <p:nvPr/>
        </p:nvSpPr>
        <p:spPr bwMode="auto">
          <a:xfrm rot="-1294672">
            <a:off x="6948488" y="5373688"/>
            <a:ext cx="1439862" cy="360362"/>
          </a:xfrm>
          <a:prstGeom prst="curvedUpArrow">
            <a:avLst>
              <a:gd name="adj1" fmla="val 79912"/>
              <a:gd name="adj2" fmla="val 159824"/>
              <a:gd name="adj3" fmla="val 33333"/>
            </a:avLst>
          </a:prstGeom>
          <a:solidFill>
            <a:srgbClr val="FFC5C5"/>
          </a:solidFill>
          <a:ln w="9525">
            <a:solidFill>
              <a:schemeClr val="tx1"/>
            </a:solidFill>
            <a:miter lim="800000"/>
            <a:headEnd/>
            <a:tailEnd/>
          </a:ln>
        </p:spPr>
        <p:txBody>
          <a:bodyPr wrap="none" anchor="ctr"/>
          <a:lstStyle/>
          <a:p>
            <a:endParaRPr lang="id-ID"/>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
          <p:cNvSpPr>
            <a:spLocks noChangeArrowheads="1"/>
          </p:cNvSpPr>
          <p:nvPr/>
        </p:nvSpPr>
        <p:spPr bwMode="auto">
          <a:xfrm>
            <a:off x="5724525" y="3860800"/>
            <a:ext cx="2303463" cy="360363"/>
          </a:xfrm>
          <a:prstGeom prst="rect">
            <a:avLst/>
          </a:prstGeom>
          <a:solidFill>
            <a:srgbClr val="FFC5C5"/>
          </a:solidFill>
          <a:ln w="9525">
            <a:solidFill>
              <a:srgbClr val="F462F4"/>
            </a:solidFill>
            <a:miter lim="800000"/>
            <a:headEnd/>
            <a:tailEnd/>
          </a:ln>
        </p:spPr>
        <p:txBody>
          <a:bodyPr wrap="none" anchor="ctr"/>
          <a:lstStyle/>
          <a:p>
            <a:endParaRPr lang="id-ID"/>
          </a:p>
        </p:txBody>
      </p:sp>
      <p:sp>
        <p:nvSpPr>
          <p:cNvPr id="21507" name="Rectangle 2"/>
          <p:cNvSpPr>
            <a:spLocks noGrp="1" noChangeArrowheads="1"/>
          </p:cNvSpPr>
          <p:nvPr>
            <p:ph type="ctrTitle"/>
          </p:nvPr>
        </p:nvSpPr>
        <p:spPr>
          <a:xfrm>
            <a:off x="611188" y="549275"/>
            <a:ext cx="7772400" cy="566738"/>
          </a:xfrm>
          <a:solidFill>
            <a:srgbClr val="C00000"/>
          </a:solidFill>
        </p:spPr>
        <p:txBody>
          <a:bodyPr>
            <a:normAutofit fontScale="90000"/>
          </a:bodyPr>
          <a:lstStyle/>
          <a:p>
            <a:pPr eaLnBrk="1" hangingPunct="1"/>
            <a:r>
              <a:rPr lang="en-US" sz="1900" dirty="0" err="1" smtClean="0">
                <a:solidFill>
                  <a:schemeClr val="accent6">
                    <a:lumMod val="20000"/>
                    <a:lumOff val="80000"/>
                  </a:schemeClr>
                </a:solidFill>
              </a:rPr>
              <a:t>Pada</a:t>
            </a:r>
            <a:r>
              <a:rPr lang="en-US" sz="1900" dirty="0" smtClean="0">
                <a:solidFill>
                  <a:schemeClr val="accent6">
                    <a:lumMod val="20000"/>
                    <a:lumOff val="80000"/>
                  </a:schemeClr>
                </a:solidFill>
              </a:rPr>
              <a:t> </a:t>
            </a:r>
            <a:r>
              <a:rPr lang="en-US" sz="1900" dirty="0" err="1" smtClean="0">
                <a:solidFill>
                  <a:schemeClr val="accent6">
                    <a:lumMod val="20000"/>
                    <a:lumOff val="80000"/>
                  </a:schemeClr>
                </a:solidFill>
              </a:rPr>
              <a:t>sistem</a:t>
            </a:r>
            <a:r>
              <a:rPr lang="en-US" sz="1900" dirty="0" smtClean="0">
                <a:solidFill>
                  <a:schemeClr val="accent6">
                    <a:lumMod val="20000"/>
                    <a:lumOff val="80000"/>
                  </a:schemeClr>
                </a:solidFill>
              </a:rPr>
              <a:t> </a:t>
            </a:r>
            <a:r>
              <a:rPr lang="en-US" sz="1900" dirty="0" err="1" smtClean="0">
                <a:solidFill>
                  <a:schemeClr val="accent6">
                    <a:lumMod val="20000"/>
                    <a:lumOff val="80000"/>
                  </a:schemeClr>
                </a:solidFill>
              </a:rPr>
              <a:t>dana</a:t>
            </a:r>
            <a:r>
              <a:rPr lang="en-US" sz="1900" dirty="0" smtClean="0">
                <a:solidFill>
                  <a:schemeClr val="accent6">
                    <a:lumMod val="20000"/>
                    <a:lumOff val="80000"/>
                  </a:schemeClr>
                </a:solidFill>
              </a:rPr>
              <a:t> </a:t>
            </a:r>
            <a:r>
              <a:rPr lang="en-US" sz="1900" dirty="0" err="1" smtClean="0">
                <a:solidFill>
                  <a:schemeClr val="accent6">
                    <a:lumMod val="20000"/>
                    <a:lumOff val="80000"/>
                  </a:schemeClr>
                </a:solidFill>
              </a:rPr>
              <a:t>berfluktuasi</a:t>
            </a:r>
            <a:r>
              <a:rPr lang="en-US" sz="1900" dirty="0" smtClean="0">
                <a:solidFill>
                  <a:schemeClr val="accent6">
                    <a:lumMod val="20000"/>
                    <a:lumOff val="80000"/>
                  </a:schemeClr>
                </a:solidFill>
              </a:rPr>
              <a:t> </a:t>
            </a:r>
            <a:r>
              <a:rPr lang="en-US" sz="1900" dirty="0" err="1" smtClean="0">
                <a:solidFill>
                  <a:schemeClr val="accent6">
                    <a:lumMod val="20000"/>
                    <a:lumOff val="80000"/>
                  </a:schemeClr>
                </a:solidFill>
              </a:rPr>
              <a:t>ini</a:t>
            </a:r>
            <a:r>
              <a:rPr lang="en-US" sz="1900" dirty="0" smtClean="0">
                <a:solidFill>
                  <a:schemeClr val="accent6">
                    <a:lumMod val="20000"/>
                    <a:lumOff val="80000"/>
                  </a:schemeClr>
                </a:solidFill>
              </a:rPr>
              <a:t>, </a:t>
            </a:r>
            <a:r>
              <a:rPr lang="en-US" sz="1900" dirty="0" err="1" smtClean="0">
                <a:solidFill>
                  <a:schemeClr val="accent6">
                    <a:lumMod val="20000"/>
                    <a:lumOff val="80000"/>
                  </a:schemeClr>
                </a:solidFill>
              </a:rPr>
              <a:t>pada</a:t>
            </a:r>
            <a:r>
              <a:rPr lang="en-US" sz="1900" dirty="0" smtClean="0">
                <a:solidFill>
                  <a:schemeClr val="accent6">
                    <a:lumMod val="20000"/>
                    <a:lumOff val="80000"/>
                  </a:schemeClr>
                </a:solidFill>
              </a:rPr>
              <a:t> </a:t>
            </a:r>
            <a:r>
              <a:rPr lang="en-US" sz="1900" dirty="0" err="1" smtClean="0">
                <a:solidFill>
                  <a:schemeClr val="accent6">
                    <a:lumMod val="20000"/>
                    <a:lumOff val="80000"/>
                  </a:schemeClr>
                </a:solidFill>
              </a:rPr>
              <a:t>akhir</a:t>
            </a:r>
            <a:r>
              <a:rPr lang="en-US" sz="1900" dirty="0" smtClean="0">
                <a:solidFill>
                  <a:schemeClr val="accent6">
                    <a:lumMod val="20000"/>
                    <a:lumOff val="80000"/>
                  </a:schemeClr>
                </a:solidFill>
              </a:rPr>
              <a:t> </a:t>
            </a:r>
            <a:r>
              <a:rPr lang="en-US" sz="1900" dirty="0" err="1" smtClean="0">
                <a:solidFill>
                  <a:schemeClr val="accent6">
                    <a:lumMod val="20000"/>
                    <a:lumOff val="80000"/>
                  </a:schemeClr>
                </a:solidFill>
              </a:rPr>
              <a:t>periode</a:t>
            </a:r>
            <a:r>
              <a:rPr lang="en-US" sz="1900" dirty="0" smtClean="0">
                <a:solidFill>
                  <a:schemeClr val="accent6">
                    <a:lumMod val="20000"/>
                    <a:lumOff val="80000"/>
                  </a:schemeClr>
                </a:solidFill>
              </a:rPr>
              <a:t> </a:t>
            </a:r>
            <a:r>
              <a:rPr lang="en-US" sz="1900" dirty="0" err="1" smtClean="0">
                <a:solidFill>
                  <a:schemeClr val="accent6">
                    <a:lumMod val="20000"/>
                    <a:lumOff val="80000"/>
                  </a:schemeClr>
                </a:solidFill>
              </a:rPr>
              <a:t>tetap</a:t>
            </a:r>
            <a:r>
              <a:rPr lang="en-US" sz="1900" dirty="0" smtClean="0">
                <a:solidFill>
                  <a:schemeClr val="accent6">
                    <a:lumMod val="20000"/>
                    <a:lumOff val="80000"/>
                  </a:schemeClr>
                </a:solidFill>
              </a:rPr>
              <a:t> </a:t>
            </a:r>
            <a:r>
              <a:rPr lang="en-US" sz="1900" dirty="0" err="1" smtClean="0">
                <a:solidFill>
                  <a:schemeClr val="accent6">
                    <a:lumMod val="20000"/>
                    <a:lumOff val="80000"/>
                  </a:schemeClr>
                </a:solidFill>
              </a:rPr>
              <a:t>harus</a:t>
            </a:r>
            <a:r>
              <a:rPr lang="en-US" sz="1900" dirty="0" smtClean="0">
                <a:solidFill>
                  <a:schemeClr val="accent6">
                    <a:lumMod val="20000"/>
                    <a:lumOff val="80000"/>
                  </a:schemeClr>
                </a:solidFill>
              </a:rPr>
              <a:t> </a:t>
            </a:r>
            <a:r>
              <a:rPr lang="en-US" sz="1900" dirty="0" err="1" smtClean="0">
                <a:solidFill>
                  <a:schemeClr val="accent6">
                    <a:lumMod val="20000"/>
                    <a:lumOff val="80000"/>
                  </a:schemeClr>
                </a:solidFill>
              </a:rPr>
              <a:t>dilakukan</a:t>
            </a:r>
            <a:r>
              <a:rPr lang="en-US" sz="1900" dirty="0" smtClean="0">
                <a:solidFill>
                  <a:schemeClr val="accent6">
                    <a:lumMod val="20000"/>
                    <a:lumOff val="80000"/>
                  </a:schemeClr>
                </a:solidFill>
              </a:rPr>
              <a:t> </a:t>
            </a:r>
            <a:r>
              <a:rPr lang="en-US" sz="1900" dirty="0" err="1" smtClean="0">
                <a:solidFill>
                  <a:schemeClr val="accent6">
                    <a:lumMod val="20000"/>
                    <a:lumOff val="80000"/>
                  </a:schemeClr>
                </a:solidFill>
              </a:rPr>
              <a:t>kas</a:t>
            </a:r>
            <a:r>
              <a:rPr lang="en-US" sz="1900" dirty="0" smtClean="0">
                <a:solidFill>
                  <a:schemeClr val="accent6">
                    <a:lumMod val="20000"/>
                    <a:lumOff val="80000"/>
                  </a:schemeClr>
                </a:solidFill>
              </a:rPr>
              <a:t> </a:t>
            </a:r>
            <a:r>
              <a:rPr lang="en-US" sz="1900" dirty="0" err="1" smtClean="0">
                <a:solidFill>
                  <a:schemeClr val="accent6">
                    <a:lumMod val="20000"/>
                    <a:lumOff val="80000"/>
                  </a:schemeClr>
                </a:solidFill>
              </a:rPr>
              <a:t>opname</a:t>
            </a:r>
            <a:r>
              <a:rPr lang="en-US" sz="1900" dirty="0" smtClean="0">
                <a:solidFill>
                  <a:schemeClr val="accent6">
                    <a:lumMod val="20000"/>
                    <a:lumOff val="80000"/>
                  </a:schemeClr>
                </a:solidFill>
              </a:rPr>
              <a:t>.</a:t>
            </a:r>
          </a:p>
        </p:txBody>
      </p:sp>
      <p:sp>
        <p:nvSpPr>
          <p:cNvPr id="21508" name="Rectangle 4"/>
          <p:cNvSpPr>
            <a:spLocks noGrp="1" noChangeArrowheads="1"/>
          </p:cNvSpPr>
          <p:nvPr>
            <p:ph type="subTitle" idx="1"/>
          </p:nvPr>
        </p:nvSpPr>
        <p:spPr>
          <a:xfrm>
            <a:off x="684213" y="1341438"/>
            <a:ext cx="7773987" cy="4751387"/>
          </a:xfrm>
          <a:solidFill>
            <a:srgbClr val="FFC000"/>
          </a:solidFill>
        </p:spPr>
        <p:txBody>
          <a:bodyPr/>
          <a:lstStyle/>
          <a:p>
            <a:pPr marL="533400" indent="-533400" eaLnBrk="1" hangingPunct="1"/>
            <a:r>
              <a:rPr lang="en-US" sz="1800" dirty="0" err="1" smtClean="0">
                <a:solidFill>
                  <a:schemeClr val="tx1"/>
                </a:solidFill>
              </a:rPr>
              <a:t>Apabila</a:t>
            </a:r>
            <a:r>
              <a:rPr lang="en-US" sz="1800" dirty="0" smtClean="0">
                <a:solidFill>
                  <a:schemeClr val="tx1"/>
                </a:solidFill>
              </a:rPr>
              <a:t> </a:t>
            </a:r>
            <a:r>
              <a:rPr lang="en-US" sz="1800" dirty="0" err="1" smtClean="0">
                <a:solidFill>
                  <a:schemeClr val="tx1"/>
                </a:solidFill>
              </a:rPr>
              <a:t>dari</a:t>
            </a:r>
            <a:r>
              <a:rPr lang="en-US" sz="1800" dirty="0" smtClean="0">
                <a:solidFill>
                  <a:schemeClr val="tx1"/>
                </a:solidFill>
              </a:rPr>
              <a:t> </a:t>
            </a:r>
            <a:r>
              <a:rPr lang="en-US" sz="1800" dirty="0" err="1" smtClean="0">
                <a:solidFill>
                  <a:schemeClr val="tx1"/>
                </a:solidFill>
              </a:rPr>
              <a:t>hasil</a:t>
            </a:r>
            <a:r>
              <a:rPr lang="en-US" sz="1800" dirty="0" smtClean="0">
                <a:solidFill>
                  <a:schemeClr val="tx1"/>
                </a:solidFill>
              </a:rPr>
              <a:t> </a:t>
            </a:r>
            <a:r>
              <a:rPr lang="en-US" sz="1800" dirty="0" err="1" smtClean="0">
                <a:solidFill>
                  <a:schemeClr val="tx1"/>
                </a:solidFill>
              </a:rPr>
              <a:t>kas</a:t>
            </a:r>
            <a:r>
              <a:rPr lang="en-US" sz="1800" dirty="0" smtClean="0">
                <a:solidFill>
                  <a:schemeClr val="tx1"/>
                </a:solidFill>
              </a:rPr>
              <a:t> </a:t>
            </a:r>
            <a:r>
              <a:rPr lang="en-US" sz="1800" dirty="0" err="1" smtClean="0">
                <a:solidFill>
                  <a:schemeClr val="tx1"/>
                </a:solidFill>
              </a:rPr>
              <a:t>opname</a:t>
            </a:r>
            <a:r>
              <a:rPr lang="en-US" sz="1800" dirty="0" smtClean="0">
                <a:solidFill>
                  <a:schemeClr val="tx1"/>
                </a:solidFill>
              </a:rPr>
              <a:t> </a:t>
            </a:r>
            <a:r>
              <a:rPr lang="en-US" sz="1800" dirty="0" err="1" smtClean="0">
                <a:solidFill>
                  <a:schemeClr val="tx1"/>
                </a:solidFill>
              </a:rPr>
              <a:t>ternyata</a:t>
            </a:r>
            <a:r>
              <a:rPr lang="en-US" sz="1800" dirty="0" smtClean="0">
                <a:solidFill>
                  <a:schemeClr val="tx1"/>
                </a:solidFill>
              </a:rPr>
              <a:t> </a:t>
            </a:r>
            <a:r>
              <a:rPr lang="en-US" sz="1800" dirty="0" err="1" smtClean="0">
                <a:solidFill>
                  <a:schemeClr val="tx1"/>
                </a:solidFill>
              </a:rPr>
              <a:t>jumlah</a:t>
            </a:r>
            <a:r>
              <a:rPr lang="en-US" sz="1800" dirty="0" smtClean="0">
                <a:solidFill>
                  <a:schemeClr val="tx1"/>
                </a:solidFill>
              </a:rPr>
              <a:t> </a:t>
            </a:r>
            <a:r>
              <a:rPr lang="en-US" sz="1800" dirty="0" err="1" smtClean="0">
                <a:solidFill>
                  <a:schemeClr val="tx1"/>
                </a:solidFill>
              </a:rPr>
              <a:t>dana</a:t>
            </a:r>
            <a:r>
              <a:rPr lang="en-US" sz="1800" dirty="0" smtClean="0">
                <a:solidFill>
                  <a:schemeClr val="tx1"/>
                </a:solidFill>
              </a:rPr>
              <a:t> </a:t>
            </a:r>
            <a:r>
              <a:rPr lang="en-US" sz="1800" dirty="0" err="1" smtClean="0">
                <a:solidFill>
                  <a:schemeClr val="tx1"/>
                </a:solidFill>
              </a:rPr>
              <a:t>kas</a:t>
            </a:r>
            <a:r>
              <a:rPr lang="en-US" sz="1800" dirty="0" smtClean="0">
                <a:solidFill>
                  <a:schemeClr val="tx1"/>
                </a:solidFill>
              </a:rPr>
              <a:t> </a:t>
            </a:r>
            <a:r>
              <a:rPr lang="en-US" sz="1800" dirty="0" err="1" smtClean="0">
                <a:solidFill>
                  <a:schemeClr val="tx1"/>
                </a:solidFill>
              </a:rPr>
              <a:t>kecil</a:t>
            </a:r>
            <a:r>
              <a:rPr lang="en-US" sz="1800" dirty="0" smtClean="0">
                <a:solidFill>
                  <a:schemeClr val="tx1"/>
                </a:solidFill>
              </a:rPr>
              <a:t> </a:t>
            </a:r>
            <a:r>
              <a:rPr lang="en-US" sz="1800" dirty="0" err="1" smtClean="0">
                <a:solidFill>
                  <a:schemeClr val="tx1"/>
                </a:solidFill>
              </a:rPr>
              <a:t>berbeda</a:t>
            </a:r>
            <a:r>
              <a:rPr lang="en-US" sz="1800" dirty="0" smtClean="0">
                <a:solidFill>
                  <a:schemeClr val="tx1"/>
                </a:solidFill>
              </a:rPr>
              <a:t> </a:t>
            </a:r>
            <a:r>
              <a:rPr lang="en-US" sz="1800" dirty="0" err="1" smtClean="0">
                <a:solidFill>
                  <a:schemeClr val="tx1"/>
                </a:solidFill>
              </a:rPr>
              <a:t>dengan</a:t>
            </a:r>
            <a:r>
              <a:rPr lang="en-US" sz="1800" dirty="0" smtClean="0">
                <a:solidFill>
                  <a:schemeClr val="tx1"/>
                </a:solidFill>
              </a:rPr>
              <a:t> </a:t>
            </a:r>
            <a:r>
              <a:rPr lang="en-US" sz="1800" dirty="0" err="1" smtClean="0">
                <a:solidFill>
                  <a:schemeClr val="tx1"/>
                </a:solidFill>
              </a:rPr>
              <a:t>saldo</a:t>
            </a:r>
            <a:r>
              <a:rPr lang="en-US" sz="1800" dirty="0" smtClean="0">
                <a:solidFill>
                  <a:schemeClr val="tx1"/>
                </a:solidFill>
              </a:rPr>
              <a:t> </a:t>
            </a:r>
            <a:r>
              <a:rPr lang="en-US" sz="1800" dirty="0" err="1" smtClean="0">
                <a:solidFill>
                  <a:schemeClr val="tx1"/>
                </a:solidFill>
              </a:rPr>
              <a:t>menurut</a:t>
            </a:r>
            <a:r>
              <a:rPr lang="en-US" sz="1800" dirty="0" smtClean="0">
                <a:solidFill>
                  <a:schemeClr val="tx1"/>
                </a:solidFill>
              </a:rPr>
              <a:t> </a:t>
            </a:r>
            <a:r>
              <a:rPr lang="en-US" sz="1800" dirty="0" err="1" smtClean="0">
                <a:solidFill>
                  <a:schemeClr val="tx1"/>
                </a:solidFill>
              </a:rPr>
              <a:t>pembukuan</a:t>
            </a:r>
            <a:r>
              <a:rPr lang="en-US" sz="1800" dirty="0" smtClean="0">
                <a:solidFill>
                  <a:schemeClr val="tx1"/>
                </a:solidFill>
              </a:rPr>
              <a:t>, </a:t>
            </a:r>
            <a:r>
              <a:rPr lang="en-US" sz="1800" dirty="0" err="1" smtClean="0">
                <a:solidFill>
                  <a:schemeClr val="tx1"/>
                </a:solidFill>
              </a:rPr>
              <a:t>maka</a:t>
            </a:r>
            <a:r>
              <a:rPr lang="en-US" sz="1800" dirty="0" smtClean="0">
                <a:solidFill>
                  <a:schemeClr val="tx1"/>
                </a:solidFill>
              </a:rPr>
              <a:t> </a:t>
            </a:r>
            <a:r>
              <a:rPr lang="en-US" sz="1800" dirty="0" err="1" smtClean="0">
                <a:solidFill>
                  <a:schemeClr val="tx1"/>
                </a:solidFill>
              </a:rPr>
              <a:t>perlu</a:t>
            </a:r>
            <a:r>
              <a:rPr lang="en-US" sz="1800" dirty="0" smtClean="0">
                <a:solidFill>
                  <a:schemeClr val="tx1"/>
                </a:solidFill>
              </a:rPr>
              <a:t> </a:t>
            </a:r>
            <a:r>
              <a:rPr lang="en-US" sz="1800" dirty="0" err="1" smtClean="0">
                <a:solidFill>
                  <a:schemeClr val="tx1"/>
                </a:solidFill>
              </a:rPr>
              <a:t>dibuat</a:t>
            </a:r>
            <a:r>
              <a:rPr lang="en-US" sz="1800" dirty="0" smtClean="0">
                <a:solidFill>
                  <a:schemeClr val="tx1"/>
                </a:solidFill>
              </a:rPr>
              <a:t> </a:t>
            </a:r>
            <a:r>
              <a:rPr lang="en-US" sz="1800" dirty="0" err="1" smtClean="0">
                <a:solidFill>
                  <a:schemeClr val="tx1"/>
                </a:solidFill>
              </a:rPr>
              <a:t>jurnal</a:t>
            </a:r>
            <a:r>
              <a:rPr lang="en-US" sz="1800" dirty="0" smtClean="0">
                <a:solidFill>
                  <a:schemeClr val="tx1"/>
                </a:solidFill>
              </a:rPr>
              <a:t> </a:t>
            </a:r>
            <a:r>
              <a:rPr lang="en-US" sz="1800" dirty="0" err="1" smtClean="0">
                <a:solidFill>
                  <a:schemeClr val="tx1"/>
                </a:solidFill>
              </a:rPr>
              <a:t>penyesuaian</a:t>
            </a:r>
            <a:r>
              <a:rPr lang="en-US" sz="1800" dirty="0" smtClean="0">
                <a:solidFill>
                  <a:schemeClr val="tx1"/>
                </a:solidFill>
              </a:rPr>
              <a:t> (</a:t>
            </a:r>
            <a:r>
              <a:rPr lang="en-US" sz="1800" i="1" dirty="0" smtClean="0">
                <a:solidFill>
                  <a:schemeClr val="tx1"/>
                </a:solidFill>
              </a:rPr>
              <a:t>adjustment</a:t>
            </a:r>
            <a:r>
              <a:rPr lang="en-US" sz="1800" dirty="0" smtClean="0">
                <a:solidFill>
                  <a:schemeClr val="tx1"/>
                </a:solidFill>
              </a:rPr>
              <a:t>).</a:t>
            </a:r>
          </a:p>
          <a:p>
            <a:pPr marL="533400" indent="-533400" eaLnBrk="1" hangingPunct="1"/>
            <a:endParaRPr lang="en-US" sz="1800" dirty="0" smtClean="0">
              <a:solidFill>
                <a:schemeClr val="tx1"/>
              </a:solidFill>
            </a:endParaRPr>
          </a:p>
          <a:p>
            <a:pPr marL="533400" indent="-533400" eaLnBrk="1" hangingPunct="1"/>
            <a:r>
              <a:rPr lang="en-US" sz="1800" dirty="0" err="1" smtClean="0">
                <a:solidFill>
                  <a:schemeClr val="tx1"/>
                </a:solidFill>
              </a:rPr>
              <a:t>Contoh</a:t>
            </a:r>
            <a:r>
              <a:rPr lang="en-US" sz="1800" dirty="0" smtClean="0">
                <a:solidFill>
                  <a:schemeClr val="tx1"/>
                </a:solidFill>
              </a:rPr>
              <a:t>:</a:t>
            </a:r>
          </a:p>
          <a:p>
            <a:pPr marL="533400" indent="-533400" eaLnBrk="1" hangingPunct="1"/>
            <a:r>
              <a:rPr lang="en-US" sz="1800" dirty="0" err="1" smtClean="0">
                <a:solidFill>
                  <a:schemeClr val="tx1"/>
                </a:solidFill>
              </a:rPr>
              <a:t>Pada</a:t>
            </a:r>
            <a:r>
              <a:rPr lang="en-US" sz="1800" dirty="0" smtClean="0">
                <a:solidFill>
                  <a:schemeClr val="tx1"/>
                </a:solidFill>
              </a:rPr>
              <a:t> </a:t>
            </a:r>
            <a:r>
              <a:rPr lang="en-US" sz="1800" dirty="0" err="1" smtClean="0">
                <a:solidFill>
                  <a:schemeClr val="tx1"/>
                </a:solidFill>
              </a:rPr>
              <a:t>tgl</a:t>
            </a:r>
            <a:r>
              <a:rPr lang="en-US" sz="1800" dirty="0" smtClean="0">
                <a:solidFill>
                  <a:schemeClr val="tx1"/>
                </a:solidFill>
              </a:rPr>
              <a:t>. 31/12 </a:t>
            </a:r>
            <a:r>
              <a:rPr lang="en-US" sz="1800" dirty="0" err="1" smtClean="0">
                <a:solidFill>
                  <a:schemeClr val="tx1"/>
                </a:solidFill>
              </a:rPr>
              <a:t>dilakukan</a:t>
            </a:r>
            <a:r>
              <a:rPr lang="en-US" sz="1800" dirty="0" smtClean="0">
                <a:solidFill>
                  <a:schemeClr val="tx1"/>
                </a:solidFill>
              </a:rPr>
              <a:t> </a:t>
            </a:r>
            <a:r>
              <a:rPr lang="en-US" sz="1800" dirty="0" err="1" smtClean="0">
                <a:solidFill>
                  <a:schemeClr val="tx1"/>
                </a:solidFill>
              </a:rPr>
              <a:t>kas</a:t>
            </a:r>
            <a:r>
              <a:rPr lang="en-US" sz="1800" dirty="0" smtClean="0">
                <a:solidFill>
                  <a:schemeClr val="tx1"/>
                </a:solidFill>
              </a:rPr>
              <a:t> </a:t>
            </a:r>
            <a:r>
              <a:rPr lang="en-US" sz="1800" dirty="0" err="1" smtClean="0">
                <a:solidFill>
                  <a:schemeClr val="tx1"/>
                </a:solidFill>
              </a:rPr>
              <a:t>opname</a:t>
            </a:r>
            <a:r>
              <a:rPr lang="en-US" sz="1800" dirty="0" smtClean="0">
                <a:solidFill>
                  <a:schemeClr val="tx1"/>
                </a:solidFill>
              </a:rPr>
              <a:t> </a:t>
            </a:r>
            <a:r>
              <a:rPr lang="en-US" sz="1800" dirty="0" err="1" smtClean="0">
                <a:solidFill>
                  <a:schemeClr val="tx1"/>
                </a:solidFill>
              </a:rPr>
              <a:t>dan</a:t>
            </a:r>
            <a:r>
              <a:rPr lang="en-US" sz="1800" dirty="0" smtClean="0">
                <a:solidFill>
                  <a:schemeClr val="tx1"/>
                </a:solidFill>
              </a:rPr>
              <a:t> </a:t>
            </a:r>
            <a:r>
              <a:rPr lang="en-US" sz="1800" dirty="0" err="1" smtClean="0">
                <a:solidFill>
                  <a:schemeClr val="tx1"/>
                </a:solidFill>
              </a:rPr>
              <a:t>ditemukan</a:t>
            </a:r>
            <a:r>
              <a:rPr lang="en-US" sz="1800" dirty="0" smtClean="0">
                <a:solidFill>
                  <a:schemeClr val="tx1"/>
                </a:solidFill>
              </a:rPr>
              <a:t>:</a:t>
            </a:r>
          </a:p>
          <a:p>
            <a:pPr marL="533400" indent="-533400" eaLnBrk="1" hangingPunct="1">
              <a:buFont typeface="Wingdings" pitchFamily="2" charset="2"/>
              <a:buAutoNum type="arabicPeriod"/>
            </a:pPr>
            <a:r>
              <a:rPr lang="en-US" sz="1800" dirty="0" err="1" smtClean="0">
                <a:solidFill>
                  <a:schemeClr val="tx1"/>
                </a:solidFill>
              </a:rPr>
              <a:t>kas</a:t>
            </a:r>
            <a:r>
              <a:rPr lang="en-US" sz="1800" dirty="0" smtClean="0">
                <a:solidFill>
                  <a:schemeClr val="tx1"/>
                </a:solidFill>
              </a:rPr>
              <a:t> bon </a:t>
            </a:r>
            <a:r>
              <a:rPr lang="en-US" sz="1800" dirty="0" err="1" smtClean="0">
                <a:solidFill>
                  <a:schemeClr val="tx1"/>
                </a:solidFill>
              </a:rPr>
              <a:t>perjalanan</a:t>
            </a:r>
            <a:r>
              <a:rPr lang="en-US" sz="1800" dirty="0" smtClean="0">
                <a:solidFill>
                  <a:schemeClr val="tx1"/>
                </a:solidFill>
              </a:rPr>
              <a:t> </a:t>
            </a:r>
            <a:r>
              <a:rPr lang="en-US" sz="1800" dirty="0" err="1" smtClean="0">
                <a:solidFill>
                  <a:schemeClr val="tx1"/>
                </a:solidFill>
              </a:rPr>
              <a:t>dinas</a:t>
            </a:r>
            <a:r>
              <a:rPr lang="en-US" sz="1800" dirty="0" smtClean="0">
                <a:solidFill>
                  <a:schemeClr val="tx1"/>
                </a:solidFill>
              </a:rPr>
              <a:t> </a:t>
            </a:r>
            <a:r>
              <a:rPr lang="en-US" sz="1800" dirty="0" err="1" smtClean="0">
                <a:solidFill>
                  <a:schemeClr val="tx1"/>
                </a:solidFill>
              </a:rPr>
              <a:t>Direktur</a:t>
            </a:r>
            <a:r>
              <a:rPr lang="en-US" sz="1800" dirty="0" smtClean="0">
                <a:solidFill>
                  <a:schemeClr val="tx1"/>
                </a:solidFill>
              </a:rPr>
              <a:t> </a:t>
            </a:r>
            <a:r>
              <a:rPr lang="en-US" sz="1800" dirty="0" err="1" smtClean="0">
                <a:solidFill>
                  <a:schemeClr val="tx1"/>
                </a:solidFill>
              </a:rPr>
              <a:t>Utama</a:t>
            </a:r>
            <a:r>
              <a:rPr lang="en-US" sz="1800" dirty="0" smtClean="0">
                <a:solidFill>
                  <a:schemeClr val="tx1"/>
                </a:solidFill>
              </a:rPr>
              <a:t> </a:t>
            </a:r>
            <a:r>
              <a:rPr lang="en-US" sz="1800" dirty="0" err="1" smtClean="0">
                <a:solidFill>
                  <a:schemeClr val="tx1"/>
                </a:solidFill>
              </a:rPr>
              <a:t>Rp</a:t>
            </a:r>
            <a:r>
              <a:rPr lang="en-US" sz="1800" dirty="0" smtClean="0">
                <a:solidFill>
                  <a:schemeClr val="tx1"/>
                </a:solidFill>
              </a:rPr>
              <a:t>. 150.000 </a:t>
            </a:r>
            <a:r>
              <a:rPr lang="en-US" sz="1800" dirty="0" err="1" smtClean="0">
                <a:solidFill>
                  <a:schemeClr val="tx1"/>
                </a:solidFill>
              </a:rPr>
              <a:t>tertgl</a:t>
            </a:r>
            <a:r>
              <a:rPr lang="en-US" sz="1800" dirty="0" smtClean="0">
                <a:solidFill>
                  <a:schemeClr val="tx1"/>
                </a:solidFill>
              </a:rPr>
              <a:t>. 29/12</a:t>
            </a:r>
          </a:p>
          <a:p>
            <a:pPr marL="533400" indent="-533400" eaLnBrk="1" hangingPunct="1">
              <a:buFont typeface="Wingdings" pitchFamily="2" charset="2"/>
              <a:buAutoNum type="arabicPeriod"/>
            </a:pPr>
            <a:r>
              <a:rPr lang="en-US" sz="1800" dirty="0" err="1" smtClean="0">
                <a:solidFill>
                  <a:schemeClr val="tx1"/>
                </a:solidFill>
              </a:rPr>
              <a:t>Uang</a:t>
            </a:r>
            <a:r>
              <a:rPr lang="en-US" sz="1800" dirty="0" smtClean="0">
                <a:solidFill>
                  <a:schemeClr val="tx1"/>
                </a:solidFill>
              </a:rPr>
              <a:t> </a:t>
            </a:r>
            <a:r>
              <a:rPr lang="en-US" sz="1800" dirty="0" err="1" smtClean="0">
                <a:solidFill>
                  <a:schemeClr val="tx1"/>
                </a:solidFill>
              </a:rPr>
              <a:t>kertas</a:t>
            </a:r>
            <a:r>
              <a:rPr lang="en-US" sz="1800" dirty="0" smtClean="0">
                <a:solidFill>
                  <a:schemeClr val="tx1"/>
                </a:solidFill>
              </a:rPr>
              <a:t> </a:t>
            </a:r>
            <a:r>
              <a:rPr lang="en-US" sz="1800" dirty="0" err="1" smtClean="0">
                <a:solidFill>
                  <a:schemeClr val="tx1"/>
                </a:solidFill>
              </a:rPr>
              <a:t>Rp</a:t>
            </a:r>
            <a:r>
              <a:rPr lang="en-US" sz="1800" dirty="0" smtClean="0">
                <a:solidFill>
                  <a:schemeClr val="tx1"/>
                </a:solidFill>
              </a:rPr>
              <a:t>. 24.750</a:t>
            </a:r>
          </a:p>
          <a:p>
            <a:pPr marL="533400" indent="-533400" eaLnBrk="1" hangingPunct="1">
              <a:buFont typeface="Wingdings" pitchFamily="2" charset="2"/>
              <a:buAutoNum type="arabicPeriod"/>
            </a:pPr>
            <a:r>
              <a:rPr lang="en-US" sz="1800" dirty="0" err="1" smtClean="0">
                <a:solidFill>
                  <a:schemeClr val="tx1"/>
                </a:solidFill>
              </a:rPr>
              <a:t>Uang</a:t>
            </a:r>
            <a:r>
              <a:rPr lang="en-US" sz="1800" dirty="0" smtClean="0">
                <a:solidFill>
                  <a:schemeClr val="tx1"/>
                </a:solidFill>
              </a:rPr>
              <a:t> </a:t>
            </a:r>
            <a:r>
              <a:rPr lang="en-US" sz="1800" dirty="0" err="1" smtClean="0">
                <a:solidFill>
                  <a:schemeClr val="tx1"/>
                </a:solidFill>
              </a:rPr>
              <a:t>logam</a:t>
            </a:r>
            <a:r>
              <a:rPr lang="en-US" sz="1800" dirty="0" smtClean="0">
                <a:solidFill>
                  <a:schemeClr val="tx1"/>
                </a:solidFill>
              </a:rPr>
              <a:t> </a:t>
            </a:r>
            <a:r>
              <a:rPr lang="en-US" sz="1800" dirty="0" err="1" smtClean="0">
                <a:solidFill>
                  <a:schemeClr val="tx1"/>
                </a:solidFill>
              </a:rPr>
              <a:t>Rp</a:t>
            </a:r>
            <a:r>
              <a:rPr lang="en-US" sz="1800" dirty="0" smtClean="0">
                <a:solidFill>
                  <a:schemeClr val="tx1"/>
                </a:solidFill>
              </a:rPr>
              <a:t>.   6.250</a:t>
            </a:r>
          </a:p>
          <a:p>
            <a:pPr marL="533400" indent="-533400" eaLnBrk="1" hangingPunct="1">
              <a:buFont typeface="Wingdings" pitchFamily="2" charset="2"/>
              <a:buAutoNum type="arabicPeriod"/>
            </a:pPr>
            <a:r>
              <a:rPr lang="en-US" sz="1800" dirty="0" err="1" smtClean="0">
                <a:solidFill>
                  <a:schemeClr val="tx1"/>
                </a:solidFill>
              </a:rPr>
              <a:t>Perangko</a:t>
            </a:r>
            <a:r>
              <a:rPr lang="en-US" sz="1800" dirty="0" smtClean="0">
                <a:solidFill>
                  <a:schemeClr val="tx1"/>
                </a:solidFill>
              </a:rPr>
              <a:t> yang </a:t>
            </a:r>
            <a:r>
              <a:rPr lang="en-US" sz="1800" dirty="0" err="1" smtClean="0">
                <a:solidFill>
                  <a:schemeClr val="tx1"/>
                </a:solidFill>
              </a:rPr>
              <a:t>belum</a:t>
            </a:r>
            <a:r>
              <a:rPr lang="en-US" sz="1800" dirty="0" smtClean="0">
                <a:solidFill>
                  <a:schemeClr val="tx1"/>
                </a:solidFill>
              </a:rPr>
              <a:t> </a:t>
            </a:r>
            <a:r>
              <a:rPr lang="en-US" sz="1800" dirty="0" err="1" smtClean="0">
                <a:solidFill>
                  <a:schemeClr val="tx1"/>
                </a:solidFill>
              </a:rPr>
              <a:t>terpakai</a:t>
            </a:r>
            <a:r>
              <a:rPr lang="en-US" sz="1800" dirty="0" smtClean="0">
                <a:solidFill>
                  <a:schemeClr val="tx1"/>
                </a:solidFill>
              </a:rPr>
              <a:t> </a:t>
            </a:r>
            <a:r>
              <a:rPr lang="en-US" sz="1800" dirty="0" err="1" smtClean="0">
                <a:solidFill>
                  <a:schemeClr val="tx1"/>
                </a:solidFill>
              </a:rPr>
              <a:t>Rp</a:t>
            </a:r>
            <a:r>
              <a:rPr lang="en-US" sz="1800" dirty="0" smtClean="0">
                <a:solidFill>
                  <a:schemeClr val="tx1"/>
                </a:solidFill>
              </a:rPr>
              <a:t>. 3.750</a:t>
            </a:r>
          </a:p>
          <a:p>
            <a:pPr marL="533400" indent="-533400" eaLnBrk="1" hangingPunct="1"/>
            <a:r>
              <a:rPr lang="en-US" sz="1800" dirty="0" smtClean="0">
                <a:solidFill>
                  <a:schemeClr val="tx1"/>
                </a:solidFill>
              </a:rPr>
              <a:t>                                   </a:t>
            </a:r>
          </a:p>
          <a:p>
            <a:pPr marL="533400" indent="-533400" eaLnBrk="1" hangingPunct="1"/>
            <a:r>
              <a:rPr lang="en-US" sz="1800" dirty="0" err="1" smtClean="0">
                <a:solidFill>
                  <a:schemeClr val="tx1"/>
                </a:solidFill>
              </a:rPr>
              <a:t>Karena</a:t>
            </a:r>
            <a:r>
              <a:rPr lang="en-US" sz="1800" dirty="0" smtClean="0">
                <a:solidFill>
                  <a:schemeClr val="tx1"/>
                </a:solidFill>
              </a:rPr>
              <a:t> </a:t>
            </a:r>
            <a:r>
              <a:rPr lang="en-US" sz="1800" dirty="0" err="1" smtClean="0">
                <a:solidFill>
                  <a:schemeClr val="tx1"/>
                </a:solidFill>
              </a:rPr>
              <a:t>dalam</a:t>
            </a:r>
            <a:r>
              <a:rPr lang="en-US" sz="1800" dirty="0" smtClean="0">
                <a:solidFill>
                  <a:schemeClr val="tx1"/>
                </a:solidFill>
              </a:rPr>
              <a:t> </a:t>
            </a:r>
            <a:r>
              <a:rPr lang="en-US" sz="1800" dirty="0" err="1" smtClean="0">
                <a:solidFill>
                  <a:schemeClr val="tx1"/>
                </a:solidFill>
              </a:rPr>
              <a:t>neraca</a:t>
            </a:r>
            <a:r>
              <a:rPr lang="en-US" sz="1800" dirty="0" smtClean="0">
                <a:solidFill>
                  <a:schemeClr val="tx1"/>
                </a:solidFill>
              </a:rPr>
              <a:t>, </a:t>
            </a:r>
            <a:r>
              <a:rPr lang="en-US" sz="1800" dirty="0" err="1" smtClean="0">
                <a:solidFill>
                  <a:schemeClr val="tx1"/>
                </a:solidFill>
              </a:rPr>
              <a:t>kas</a:t>
            </a:r>
            <a:r>
              <a:rPr lang="en-US" sz="1800" dirty="0" smtClean="0">
                <a:solidFill>
                  <a:schemeClr val="tx1"/>
                </a:solidFill>
              </a:rPr>
              <a:t> (</a:t>
            </a:r>
            <a:r>
              <a:rPr lang="en-US" sz="1800" dirty="0" err="1" smtClean="0">
                <a:solidFill>
                  <a:schemeClr val="tx1"/>
                </a:solidFill>
              </a:rPr>
              <a:t>termasuk</a:t>
            </a:r>
            <a:r>
              <a:rPr lang="en-US" sz="1800" dirty="0" smtClean="0">
                <a:solidFill>
                  <a:schemeClr val="tx1"/>
                </a:solidFill>
              </a:rPr>
              <a:t> </a:t>
            </a:r>
            <a:r>
              <a:rPr lang="en-US" sz="1800" dirty="0" err="1" smtClean="0">
                <a:solidFill>
                  <a:schemeClr val="tx1"/>
                </a:solidFill>
              </a:rPr>
              <a:t>kas</a:t>
            </a:r>
            <a:r>
              <a:rPr lang="en-US" sz="1800" dirty="0" smtClean="0">
                <a:solidFill>
                  <a:schemeClr val="tx1"/>
                </a:solidFill>
              </a:rPr>
              <a:t> </a:t>
            </a:r>
            <a:r>
              <a:rPr lang="en-US" sz="1800" dirty="0" err="1" smtClean="0">
                <a:solidFill>
                  <a:schemeClr val="tx1"/>
                </a:solidFill>
              </a:rPr>
              <a:t>kecil</a:t>
            </a:r>
            <a:r>
              <a:rPr lang="en-US" sz="1800" dirty="0" smtClean="0">
                <a:solidFill>
                  <a:schemeClr val="tx1"/>
                </a:solidFill>
              </a:rPr>
              <a:t>) </a:t>
            </a:r>
            <a:r>
              <a:rPr lang="en-US" sz="1800" dirty="0" err="1" smtClean="0">
                <a:solidFill>
                  <a:schemeClr val="tx1"/>
                </a:solidFill>
              </a:rPr>
              <a:t>harus</a:t>
            </a:r>
            <a:r>
              <a:rPr lang="en-US" sz="1800" dirty="0" smtClean="0">
                <a:solidFill>
                  <a:schemeClr val="tx1"/>
                </a:solidFill>
              </a:rPr>
              <a:t> </a:t>
            </a:r>
            <a:r>
              <a:rPr lang="en-US" sz="1800" dirty="0" err="1" smtClean="0">
                <a:solidFill>
                  <a:schemeClr val="tx1"/>
                </a:solidFill>
              </a:rPr>
              <a:t>disajikan</a:t>
            </a:r>
            <a:r>
              <a:rPr lang="en-US" sz="1800" dirty="0" smtClean="0">
                <a:solidFill>
                  <a:schemeClr val="tx1"/>
                </a:solidFill>
              </a:rPr>
              <a:t> </a:t>
            </a:r>
            <a:r>
              <a:rPr lang="en-US" sz="1800" dirty="0" err="1" smtClean="0">
                <a:solidFill>
                  <a:schemeClr val="tx1"/>
                </a:solidFill>
              </a:rPr>
              <a:t>sebesar</a:t>
            </a:r>
            <a:r>
              <a:rPr lang="en-US" sz="1800" dirty="0" smtClean="0">
                <a:solidFill>
                  <a:schemeClr val="tx1"/>
                </a:solidFill>
              </a:rPr>
              <a:t> </a:t>
            </a:r>
            <a:r>
              <a:rPr lang="en-US" sz="1800" dirty="0" err="1" smtClean="0">
                <a:solidFill>
                  <a:schemeClr val="tx1"/>
                </a:solidFill>
              </a:rPr>
              <a:t>jumlah</a:t>
            </a:r>
            <a:r>
              <a:rPr lang="en-US" sz="1800" dirty="0" smtClean="0">
                <a:solidFill>
                  <a:schemeClr val="tx1"/>
                </a:solidFill>
              </a:rPr>
              <a:t> </a:t>
            </a:r>
            <a:r>
              <a:rPr lang="en-US" sz="1800" dirty="0" err="1" smtClean="0">
                <a:solidFill>
                  <a:schemeClr val="tx1"/>
                </a:solidFill>
              </a:rPr>
              <a:t>uang</a:t>
            </a:r>
            <a:r>
              <a:rPr lang="en-US" sz="1800" dirty="0" smtClean="0">
                <a:solidFill>
                  <a:schemeClr val="tx1"/>
                </a:solidFill>
              </a:rPr>
              <a:t> yang </a:t>
            </a:r>
            <a:r>
              <a:rPr lang="en-US" sz="1800" dirty="0" err="1" smtClean="0">
                <a:solidFill>
                  <a:schemeClr val="tx1"/>
                </a:solidFill>
              </a:rPr>
              <a:t>benar-benar</a:t>
            </a:r>
            <a:r>
              <a:rPr lang="en-US" sz="1800" dirty="0" smtClean="0">
                <a:solidFill>
                  <a:schemeClr val="tx1"/>
                </a:solidFill>
              </a:rPr>
              <a:t> </a:t>
            </a:r>
            <a:r>
              <a:rPr lang="en-US" sz="1800" dirty="0" err="1" smtClean="0">
                <a:solidFill>
                  <a:schemeClr val="tx1"/>
                </a:solidFill>
              </a:rPr>
              <a:t>ada</a:t>
            </a:r>
            <a:r>
              <a:rPr lang="en-US" sz="1800" dirty="0" smtClean="0">
                <a:solidFill>
                  <a:schemeClr val="tx1"/>
                </a:solidFill>
              </a:rPr>
              <a:t>, </a:t>
            </a:r>
            <a:r>
              <a:rPr lang="en-US" sz="1800" dirty="0" err="1" smtClean="0">
                <a:solidFill>
                  <a:schemeClr val="tx1"/>
                </a:solidFill>
              </a:rPr>
              <a:t>maka</a:t>
            </a:r>
            <a:r>
              <a:rPr lang="en-US" sz="1800" dirty="0" smtClean="0">
                <a:solidFill>
                  <a:schemeClr val="tx1"/>
                </a:solidFill>
              </a:rPr>
              <a:t> </a:t>
            </a:r>
            <a:r>
              <a:rPr lang="en-US" sz="1800" dirty="0" err="1" smtClean="0">
                <a:solidFill>
                  <a:schemeClr val="tx1"/>
                </a:solidFill>
              </a:rPr>
              <a:t>berdasar</a:t>
            </a:r>
            <a:r>
              <a:rPr lang="en-US" sz="1800" dirty="0" smtClean="0">
                <a:solidFill>
                  <a:schemeClr val="tx1"/>
                </a:solidFill>
              </a:rPr>
              <a:t> </a:t>
            </a:r>
            <a:r>
              <a:rPr lang="en-US" sz="1800" dirty="0" err="1" smtClean="0">
                <a:solidFill>
                  <a:schemeClr val="tx1"/>
                </a:solidFill>
              </a:rPr>
              <a:t>kas</a:t>
            </a:r>
            <a:r>
              <a:rPr lang="en-US" sz="1800" dirty="0" smtClean="0">
                <a:solidFill>
                  <a:schemeClr val="tx1"/>
                </a:solidFill>
              </a:rPr>
              <a:t> </a:t>
            </a:r>
            <a:r>
              <a:rPr lang="en-US" sz="1800" dirty="0" err="1" smtClean="0">
                <a:solidFill>
                  <a:schemeClr val="tx1"/>
                </a:solidFill>
              </a:rPr>
              <a:t>opname</a:t>
            </a:r>
            <a:r>
              <a:rPr lang="en-US" sz="1800" dirty="0" smtClean="0">
                <a:solidFill>
                  <a:schemeClr val="tx1"/>
                </a:solidFill>
              </a:rPr>
              <a:t> </a:t>
            </a:r>
            <a:r>
              <a:rPr lang="en-US" sz="1800" dirty="0" err="1" smtClean="0">
                <a:solidFill>
                  <a:schemeClr val="tx1"/>
                </a:solidFill>
              </a:rPr>
              <a:t>tadi</a:t>
            </a:r>
            <a:r>
              <a:rPr lang="en-US" sz="1800" dirty="0" smtClean="0">
                <a:solidFill>
                  <a:schemeClr val="tx1"/>
                </a:solidFill>
              </a:rPr>
              <a:t> </a:t>
            </a:r>
            <a:r>
              <a:rPr lang="en-US" sz="1800" dirty="0" err="1" smtClean="0">
                <a:solidFill>
                  <a:schemeClr val="tx1"/>
                </a:solidFill>
              </a:rPr>
              <a:t>perlu</a:t>
            </a:r>
            <a:r>
              <a:rPr lang="en-US" sz="1800" dirty="0" smtClean="0">
                <a:solidFill>
                  <a:schemeClr val="tx1"/>
                </a:solidFill>
              </a:rPr>
              <a:t> </a:t>
            </a:r>
            <a:r>
              <a:rPr lang="en-US" sz="1800" dirty="0" err="1" smtClean="0">
                <a:solidFill>
                  <a:schemeClr val="tx1"/>
                </a:solidFill>
              </a:rPr>
              <a:t>dibuat</a:t>
            </a:r>
            <a:r>
              <a:rPr lang="en-US" sz="1800" dirty="0" smtClean="0">
                <a:solidFill>
                  <a:schemeClr val="tx1"/>
                </a:solidFill>
              </a:rPr>
              <a:t> </a:t>
            </a:r>
            <a:r>
              <a:rPr lang="en-US" sz="1800" dirty="0" err="1" smtClean="0">
                <a:solidFill>
                  <a:schemeClr val="tx1"/>
                </a:solidFill>
              </a:rPr>
              <a:t>jurnal</a:t>
            </a:r>
            <a:r>
              <a:rPr lang="en-US" sz="1800" dirty="0" smtClean="0">
                <a:solidFill>
                  <a:schemeClr val="tx1"/>
                </a:solidFill>
              </a:rPr>
              <a:t> </a:t>
            </a:r>
            <a:r>
              <a:rPr lang="en-US" sz="1800" dirty="0" err="1" smtClean="0">
                <a:solidFill>
                  <a:schemeClr val="tx1"/>
                </a:solidFill>
              </a:rPr>
              <a:t>penyesuaian</a:t>
            </a:r>
            <a:r>
              <a:rPr lang="en-US" sz="1800" dirty="0" smtClean="0">
                <a:solidFill>
                  <a:schemeClr val="tx1"/>
                </a:solidFill>
              </a:rPr>
              <a:t> </a:t>
            </a:r>
            <a:r>
              <a:rPr lang="en-US" sz="1800" dirty="0" err="1" smtClean="0">
                <a:solidFill>
                  <a:schemeClr val="tx1"/>
                </a:solidFill>
              </a:rPr>
              <a:t>sbb</a:t>
            </a:r>
            <a:r>
              <a:rPr lang="en-US" sz="1800" dirty="0" smtClean="0">
                <a:solidFill>
                  <a:schemeClr val="tx1"/>
                </a:solidFill>
              </a:rPr>
              <a:t>:</a:t>
            </a:r>
          </a:p>
        </p:txBody>
      </p:sp>
      <p:sp>
        <p:nvSpPr>
          <p:cNvPr id="21509" name="Text Box 7"/>
          <p:cNvSpPr txBox="1">
            <a:spLocks noChangeArrowheads="1"/>
          </p:cNvSpPr>
          <p:nvPr/>
        </p:nvSpPr>
        <p:spPr bwMode="auto">
          <a:xfrm>
            <a:off x="6084888" y="3860800"/>
            <a:ext cx="2374900" cy="366713"/>
          </a:xfrm>
          <a:prstGeom prst="rect">
            <a:avLst/>
          </a:prstGeom>
          <a:noFill/>
          <a:ln w="9525">
            <a:noFill/>
            <a:miter lim="800000"/>
            <a:headEnd/>
            <a:tailEnd/>
          </a:ln>
        </p:spPr>
        <p:txBody>
          <a:bodyPr>
            <a:spAutoFit/>
          </a:bodyPr>
          <a:lstStyle/>
          <a:p>
            <a:endParaRPr lang="id-ID"/>
          </a:p>
        </p:txBody>
      </p:sp>
      <p:sp>
        <p:nvSpPr>
          <p:cNvPr id="21510" name="Text Box 8"/>
          <p:cNvSpPr txBox="1">
            <a:spLocks noChangeArrowheads="1"/>
          </p:cNvSpPr>
          <p:nvPr/>
        </p:nvSpPr>
        <p:spPr bwMode="auto">
          <a:xfrm>
            <a:off x="6011863" y="3933825"/>
            <a:ext cx="2232025" cy="366713"/>
          </a:xfrm>
          <a:prstGeom prst="rect">
            <a:avLst/>
          </a:prstGeom>
          <a:noFill/>
          <a:ln w="9525">
            <a:noFill/>
            <a:miter lim="800000"/>
            <a:headEnd/>
            <a:tailEnd/>
          </a:ln>
        </p:spPr>
        <p:txBody>
          <a:bodyPr>
            <a:spAutoFit/>
          </a:bodyPr>
          <a:lstStyle/>
          <a:p>
            <a:endParaRPr lang="id-ID"/>
          </a:p>
        </p:txBody>
      </p:sp>
      <p:sp>
        <p:nvSpPr>
          <p:cNvPr id="21511" name="Text Box 9"/>
          <p:cNvSpPr txBox="1">
            <a:spLocks noChangeArrowheads="1"/>
          </p:cNvSpPr>
          <p:nvPr/>
        </p:nvSpPr>
        <p:spPr bwMode="auto">
          <a:xfrm>
            <a:off x="5715008" y="4572008"/>
            <a:ext cx="2214578" cy="369332"/>
          </a:xfrm>
          <a:prstGeom prst="rect">
            <a:avLst/>
          </a:prstGeom>
          <a:noFill/>
          <a:ln w="9525">
            <a:noFill/>
            <a:miter lim="800000"/>
            <a:headEnd/>
            <a:tailEnd/>
          </a:ln>
        </p:spPr>
        <p:txBody>
          <a:bodyPr wrap="square">
            <a:spAutoFit/>
          </a:bodyPr>
          <a:lstStyle/>
          <a:p>
            <a:pPr>
              <a:spcBef>
                <a:spcPct val="50000"/>
              </a:spcBef>
            </a:pPr>
            <a:r>
              <a:rPr lang="en-US" dirty="0"/>
              <a:t>Total </a:t>
            </a:r>
            <a:r>
              <a:rPr lang="en-US" dirty="0" err="1"/>
              <a:t>Rp</a:t>
            </a:r>
            <a:r>
              <a:rPr lang="en-US" dirty="0"/>
              <a:t>. 184.750</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52"/>
          <p:cNvSpPr>
            <a:spLocks noChangeArrowheads="1"/>
          </p:cNvSpPr>
          <p:nvPr/>
        </p:nvSpPr>
        <p:spPr bwMode="auto">
          <a:xfrm>
            <a:off x="611188" y="3644900"/>
            <a:ext cx="7705725" cy="1223963"/>
          </a:xfrm>
          <a:prstGeom prst="rect">
            <a:avLst/>
          </a:prstGeom>
          <a:solidFill>
            <a:srgbClr val="FFC5C5"/>
          </a:solidFill>
          <a:ln w="9525">
            <a:solidFill>
              <a:schemeClr val="tx1"/>
            </a:solidFill>
            <a:miter lim="800000"/>
            <a:headEnd/>
            <a:tailEnd/>
          </a:ln>
        </p:spPr>
        <p:txBody>
          <a:bodyPr wrap="none" anchor="ctr"/>
          <a:lstStyle/>
          <a:p>
            <a:endParaRPr lang="id-ID"/>
          </a:p>
        </p:txBody>
      </p:sp>
      <p:sp>
        <p:nvSpPr>
          <p:cNvPr id="22531" name="Rectangle 159"/>
          <p:cNvSpPr>
            <a:spLocks noGrp="1" noChangeArrowheads="1"/>
          </p:cNvSpPr>
          <p:nvPr>
            <p:ph type="title"/>
          </p:nvPr>
        </p:nvSpPr>
        <p:spPr>
          <a:xfrm>
            <a:off x="574675" y="304800"/>
            <a:ext cx="8001000" cy="387350"/>
          </a:xfrm>
        </p:spPr>
        <p:txBody>
          <a:bodyPr>
            <a:normAutofit fontScale="90000"/>
          </a:bodyPr>
          <a:lstStyle/>
          <a:p>
            <a:pPr eaLnBrk="1" hangingPunct="1"/>
            <a:r>
              <a:rPr lang="en-US" sz="2000" smtClean="0"/>
              <a:t>Jurnal penyesuaian:</a:t>
            </a:r>
          </a:p>
        </p:txBody>
      </p:sp>
      <p:graphicFrame>
        <p:nvGraphicFramePr>
          <p:cNvPr id="68858" name="Group 250"/>
          <p:cNvGraphicFramePr>
            <a:graphicFrameLocks noGrp="1"/>
          </p:cNvGraphicFramePr>
          <p:nvPr>
            <p:ph idx="1"/>
          </p:nvPr>
        </p:nvGraphicFramePr>
        <p:xfrm>
          <a:off x="539750" y="908050"/>
          <a:ext cx="8001000" cy="1735138"/>
        </p:xfrm>
        <a:graphic>
          <a:graphicData uri="http://schemas.openxmlformats.org/drawingml/2006/table">
            <a:tbl>
              <a:tblPr/>
              <a:tblGrid>
                <a:gridCol w="792163"/>
                <a:gridCol w="4146550"/>
                <a:gridCol w="1530350"/>
                <a:gridCol w="1531937"/>
              </a:tblGrid>
              <a:tr h="169863">
                <a:tc>
                  <a:txBody>
                    <a:bodyPr/>
                    <a:lstStyle/>
                    <a:p>
                      <a:pPr marL="469900" marR="0" lvl="0" indent="-469900" algn="ctr"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Tgl</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469900" marR="0" lvl="0" indent="-469900" algn="ctr"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Rincian</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469900" marR="0" lvl="0" indent="-469900" algn="ctr"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Debit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469900" marR="0" lvl="0" indent="-469900" algn="ctr"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Kredit</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3F3F3"/>
                    </a:solidFill>
                  </a:tcPr>
                </a:tc>
              </a:tr>
              <a:tr h="301625">
                <a:tc>
                  <a:txBody>
                    <a:bodyPr/>
                    <a:lstStyle/>
                    <a:p>
                      <a:pPr marL="469900" marR="0" lvl="0" indent="-46990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31/12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469900" marR="0" lvl="0" indent="-46990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Persediaan Perangko</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469900" marR="0" lvl="0" indent="-469900" algn="r"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Rp.     3.750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301625">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469900" marR="0" lvl="0" indent="-46990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Uang muka perjalanan dinas</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469900" marR="0" lvl="0" indent="-469900" algn="r"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150.000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00038">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469900" marR="0" lvl="0" indent="-46990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Selisih kas*)</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469900" marR="0" lvl="0" indent="-469900" algn="r"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1.500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01625">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469900" marR="0" lvl="0" indent="-46990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         Biaya Pos</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469900" marR="0" lvl="0" indent="-469900" algn="r"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Rp.     3.750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r>
              <a:tr h="301625">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         Kas Kecil</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50000"/>
                        </a:lnSpc>
                        <a:spcBef>
                          <a:spcPct val="20000"/>
                        </a:spcBef>
                        <a:spcAft>
                          <a:spcPct val="0"/>
                        </a:spcAft>
                        <a:buClr>
                          <a:schemeClr val="accent2"/>
                        </a:buClr>
                        <a:buSzTx/>
                        <a:buFont typeface="Wingdings" pitchFamily="2" charset="2"/>
                        <a:buNone/>
                        <a:tabLst/>
                      </a:pPr>
                      <a:endParaRPr kumimoji="0" lang="id-ID" sz="18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5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151.500</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2565" name="Text Box 251"/>
          <p:cNvSpPr txBox="1">
            <a:spLocks noChangeArrowheads="1"/>
          </p:cNvSpPr>
          <p:nvPr/>
        </p:nvSpPr>
        <p:spPr bwMode="auto">
          <a:xfrm>
            <a:off x="611188" y="2852738"/>
            <a:ext cx="7921625" cy="2016125"/>
          </a:xfrm>
          <a:prstGeom prst="rect">
            <a:avLst/>
          </a:prstGeom>
          <a:noFill/>
          <a:ln w="9525">
            <a:noFill/>
            <a:miter lim="800000"/>
            <a:headEnd/>
            <a:tailEnd/>
          </a:ln>
        </p:spPr>
        <p:txBody>
          <a:bodyPr>
            <a:spAutoFit/>
          </a:bodyPr>
          <a:lstStyle/>
          <a:p>
            <a:pPr>
              <a:spcBef>
                <a:spcPct val="50000"/>
              </a:spcBef>
            </a:pPr>
            <a:r>
              <a:rPr lang="en-US" u="none"/>
              <a:t>*) selisih kas: 182.500 – (150.000+31.000)</a:t>
            </a:r>
          </a:p>
          <a:p>
            <a:pPr>
              <a:spcBef>
                <a:spcPct val="50000"/>
              </a:spcBef>
            </a:pPr>
            <a:endParaRPr lang="en-US" u="none"/>
          </a:p>
          <a:p>
            <a:pPr>
              <a:spcBef>
                <a:spcPct val="50000"/>
              </a:spcBef>
            </a:pPr>
            <a:r>
              <a:rPr lang="en-US" u="none"/>
              <a:t>Dengan adanya jurnal ini, maka saldo akun kas kecil yang harus disajikan di neraca per 31 Desember 2005 adalah sebesar Rp. 31.000, sesuai dengan dana kas kecil yang ada (uang logam + uang kertas)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sz="2800" b="1" smtClean="0"/>
              <a:t>REKONSILASI BANK </a:t>
            </a:r>
            <a:br>
              <a:rPr lang="en-US" sz="2800" b="1" smtClean="0"/>
            </a:br>
            <a:r>
              <a:rPr lang="en-US" sz="2800" b="1" smtClean="0"/>
              <a:t>(BANK RECONCILIATION)</a:t>
            </a:r>
          </a:p>
        </p:txBody>
      </p:sp>
      <p:sp>
        <p:nvSpPr>
          <p:cNvPr id="7171" name="AutoShape 3"/>
          <p:cNvSpPr>
            <a:spLocks noGrp="1" noChangeArrowheads="1"/>
          </p:cNvSpPr>
          <p:nvPr>
            <p:ph type="body" idx="1"/>
          </p:nvPr>
        </p:nvSpPr>
        <p:spPr>
          <a:xfrm>
            <a:off x="1371600" y="2286000"/>
            <a:ext cx="6629400" cy="3352800"/>
          </a:xfrm>
          <a:prstGeom prst="verticalScroll">
            <a:avLst>
              <a:gd name="adj" fmla="val 12500"/>
            </a:avLst>
          </a:prstGeom>
          <a:solidFill>
            <a:schemeClr val="accent2">
              <a:lumMod val="75000"/>
            </a:schemeClr>
          </a:solidFill>
          <a:ln w="38100">
            <a:solidFill>
              <a:schemeClr val="tx1"/>
            </a:solidFill>
            <a:round/>
            <a:headEnd type="none" w="med" len="med"/>
            <a:tailEnd type="none" w="med" len="med"/>
          </a:ln>
          <a:effectLst>
            <a:outerShdw dist="107763" dir="8100000" algn="ctr" rotWithShape="0">
              <a:schemeClr val="bg2">
                <a:alpha val="50000"/>
              </a:schemeClr>
            </a:outerShdw>
          </a:effectLst>
        </p:spPr>
        <p:txBody>
          <a:bodyPr/>
          <a:lstStyle/>
          <a:p>
            <a:pPr algn="ctr" eaLnBrk="1" hangingPunct="1">
              <a:buFont typeface="Wingdings" pitchFamily="2" charset="2"/>
              <a:buNone/>
              <a:defRPr/>
            </a:pPr>
            <a:r>
              <a:rPr lang="ms-MY" sz="2800" dirty="0" smtClean="0">
                <a:solidFill>
                  <a:schemeClr val="bg2">
                    <a:lumMod val="75000"/>
                  </a:schemeClr>
                </a:solidFill>
              </a:rPr>
              <a:t>Rekonsiliasi Bank adalah suatu daftar yang berisi penyebab perbedaan selisih saldo antara catatan perusahaan dan menurut catatan bank. </a:t>
            </a:r>
            <a:endParaRPr lang="en-US" sz="2800" dirty="0" smtClean="0">
              <a:solidFill>
                <a:schemeClr val="bg2">
                  <a:lumMod val="75000"/>
                </a:schemeClr>
              </a:solidFill>
            </a:endParaRPr>
          </a:p>
        </p:txBody>
      </p:sp>
    </p:spTree>
  </p:cSld>
  <p:clrMapOvr>
    <a:masterClrMapping/>
  </p:clrMapOvr>
  <p:transition spd="med">
    <p:pull dir="l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684213" y="692150"/>
            <a:ext cx="7858125" cy="315913"/>
          </a:xfrm>
        </p:spPr>
        <p:txBody>
          <a:bodyPr>
            <a:normAutofit fontScale="90000"/>
          </a:bodyPr>
          <a:lstStyle/>
          <a:p>
            <a:pPr eaLnBrk="1" hangingPunct="1"/>
            <a:r>
              <a:rPr lang="en-US" sz="1800" b="1" smtClean="0"/>
              <a:t>Rekonsiliasi Bank</a:t>
            </a:r>
          </a:p>
        </p:txBody>
      </p:sp>
      <p:sp>
        <p:nvSpPr>
          <p:cNvPr id="23555" name="Text Box 5"/>
          <p:cNvSpPr txBox="1">
            <a:spLocks noChangeArrowheads="1"/>
          </p:cNvSpPr>
          <p:nvPr/>
        </p:nvSpPr>
        <p:spPr bwMode="auto">
          <a:xfrm>
            <a:off x="684213" y="1196975"/>
            <a:ext cx="7705725" cy="3663950"/>
          </a:xfrm>
          <a:prstGeom prst="rect">
            <a:avLst/>
          </a:prstGeom>
          <a:noFill/>
          <a:ln w="9525">
            <a:noFill/>
            <a:miter lim="800000"/>
            <a:headEnd/>
            <a:tailEnd/>
          </a:ln>
        </p:spPr>
        <p:txBody>
          <a:bodyPr>
            <a:spAutoFit/>
          </a:bodyPr>
          <a:lstStyle/>
          <a:p>
            <a:pPr algn="just">
              <a:spcBef>
                <a:spcPct val="50000"/>
              </a:spcBef>
            </a:pPr>
            <a:r>
              <a:rPr lang="en-US" u="none"/>
              <a:t>Dalam pengelolaan kas perusahaan, setiap penerimaan perusahaan sebaiknya harus disetorkan ke bank dan sebaliknya pengeluaran perusahaan harus menggunakan cek. Praktek tersebut sering menyebabkan timbulnya perbedaan antara: saldo kas menurut catatan perusahaan dan saldo kas menurut catatan bank. Pada waktu akan menyusun laporan keuangan, perusahaan harus tahu saldo kas (termasuk kas kecil) yang tepat untuk dilaporkan di Neraca.</a:t>
            </a:r>
          </a:p>
          <a:p>
            <a:pPr algn="just">
              <a:spcBef>
                <a:spcPct val="50000"/>
              </a:spcBef>
            </a:pPr>
            <a:r>
              <a:rPr lang="en-US" u="none"/>
              <a:t>Apabila terjadi perbedaan saldo kas menurut catatan perusahan dengan bank maka harus diadakan </a:t>
            </a:r>
            <a:r>
              <a:rPr lang="en-US" b="1" i="1" u="none"/>
              <a:t>rekonsiliasi bank.</a:t>
            </a:r>
          </a:p>
          <a:p>
            <a:pPr algn="just">
              <a:spcBef>
                <a:spcPct val="50000"/>
              </a:spcBef>
            </a:pPr>
            <a:r>
              <a:rPr lang="en-US" u="none"/>
              <a:t>Berikut di bawah ini ikhtisar yang menyebabkan adanya perbedaan saldo menurut catatan perusahaan dan bank:</a:t>
            </a:r>
          </a:p>
        </p:txBody>
      </p:sp>
      <p:pic>
        <p:nvPicPr>
          <p:cNvPr id="23556" name="Picture 235" descr="j0195384"/>
          <p:cNvPicPr>
            <a:picLocks noChangeAspect="1" noChangeArrowheads="1"/>
          </p:cNvPicPr>
          <p:nvPr/>
        </p:nvPicPr>
        <p:blipFill>
          <a:blip r:embed="rId2" cstate="print"/>
          <a:srcRect/>
          <a:stretch>
            <a:fillRect/>
          </a:stretch>
        </p:blipFill>
        <p:spPr bwMode="auto">
          <a:xfrm>
            <a:off x="7019925" y="4868863"/>
            <a:ext cx="1795463" cy="1833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sz="2800" b="1" smtClean="0"/>
              <a:t>Penyebab Perbedaan</a:t>
            </a:r>
            <a:br>
              <a:rPr lang="en-US" sz="2800" b="1" smtClean="0"/>
            </a:br>
            <a:r>
              <a:rPr lang="en-US" sz="2800" b="1" smtClean="0"/>
              <a:t>Saldo Kas di Bank dan di Perusahaan</a:t>
            </a:r>
          </a:p>
        </p:txBody>
      </p:sp>
      <p:sp>
        <p:nvSpPr>
          <p:cNvPr id="8195" name="Rectangle 3"/>
          <p:cNvSpPr>
            <a:spLocks noGrp="1" noChangeArrowheads="1"/>
          </p:cNvSpPr>
          <p:nvPr>
            <p:ph type="body" idx="1"/>
          </p:nvPr>
        </p:nvSpPr>
        <p:spPr>
          <a:xfrm>
            <a:off x="457200" y="2057400"/>
            <a:ext cx="8229600" cy="4076700"/>
          </a:xfrm>
        </p:spPr>
        <p:txBody>
          <a:bodyPr/>
          <a:lstStyle/>
          <a:p>
            <a:pPr eaLnBrk="1" hangingPunct="1">
              <a:lnSpc>
                <a:spcPct val="80000"/>
              </a:lnSpc>
              <a:defRPr/>
            </a:pPr>
            <a:endParaRPr lang="ms-MY" sz="2800" b="1" smtClean="0"/>
          </a:p>
          <a:p>
            <a:pPr eaLnBrk="1" hangingPunct="1">
              <a:lnSpc>
                <a:spcPct val="80000"/>
              </a:lnSpc>
              <a:defRPr/>
            </a:pPr>
            <a:r>
              <a:rPr lang="ms-MY" sz="2800" b="1" smtClean="0"/>
              <a:t>Setoran Dalam Perjalanan </a:t>
            </a:r>
            <a:r>
              <a:rPr lang="ms-MY" sz="2800" b="1" i="1" smtClean="0"/>
              <a:t>(Cash in Transit )</a:t>
            </a:r>
            <a:endParaRPr lang="ms-MY" sz="2800" b="1" smtClean="0"/>
          </a:p>
          <a:p>
            <a:pPr eaLnBrk="1" hangingPunct="1">
              <a:lnSpc>
                <a:spcPct val="80000"/>
              </a:lnSpc>
              <a:defRPr/>
            </a:pPr>
            <a:r>
              <a:rPr lang="ms-MY" sz="2800" b="1" smtClean="0"/>
              <a:t>Cek beredar </a:t>
            </a:r>
            <a:r>
              <a:rPr lang="ms-MY" sz="2800" b="1" i="1" smtClean="0"/>
              <a:t>(Outstanding Checks)</a:t>
            </a:r>
            <a:r>
              <a:rPr lang="ms-MY" sz="2800" smtClean="0"/>
              <a:t> </a:t>
            </a:r>
            <a:endParaRPr lang="ms-MY" sz="2800" b="1" smtClean="0"/>
          </a:p>
          <a:p>
            <a:pPr eaLnBrk="1" hangingPunct="1">
              <a:lnSpc>
                <a:spcPct val="80000"/>
              </a:lnSpc>
              <a:defRPr/>
            </a:pPr>
            <a:r>
              <a:rPr lang="ms-MY" sz="2800" b="1" smtClean="0"/>
              <a:t>Cek Kosong </a:t>
            </a:r>
            <a:r>
              <a:rPr lang="ms-MY" sz="2800" b="1" i="1" smtClean="0"/>
              <a:t>(Blank Check)</a:t>
            </a:r>
            <a:endParaRPr lang="ms-MY" sz="2800" b="1" smtClean="0"/>
          </a:p>
          <a:p>
            <a:pPr eaLnBrk="1" hangingPunct="1">
              <a:lnSpc>
                <a:spcPct val="80000"/>
              </a:lnSpc>
              <a:defRPr/>
            </a:pPr>
            <a:r>
              <a:rPr lang="ms-MY" sz="2800" b="1" smtClean="0"/>
              <a:t>Penagihan Oleh Bank</a:t>
            </a:r>
          </a:p>
          <a:p>
            <a:pPr eaLnBrk="1" hangingPunct="1">
              <a:lnSpc>
                <a:spcPct val="80000"/>
              </a:lnSpc>
              <a:defRPr/>
            </a:pPr>
            <a:r>
              <a:rPr lang="ms-MY" sz="2800" b="1" smtClean="0"/>
              <a:t>Jasa Giro</a:t>
            </a:r>
          </a:p>
          <a:p>
            <a:pPr eaLnBrk="1" hangingPunct="1">
              <a:lnSpc>
                <a:spcPct val="80000"/>
              </a:lnSpc>
              <a:defRPr/>
            </a:pPr>
            <a:r>
              <a:rPr lang="ms-MY" sz="2800" b="1" smtClean="0"/>
              <a:t>Beban Bunga dan Administrasi</a:t>
            </a:r>
          </a:p>
          <a:p>
            <a:pPr eaLnBrk="1" hangingPunct="1">
              <a:lnSpc>
                <a:spcPct val="80000"/>
              </a:lnSpc>
              <a:defRPr/>
            </a:pPr>
            <a:r>
              <a:rPr lang="ms-MY" sz="2800" b="1" smtClean="0"/>
              <a:t>Kesalahan-kesalahan</a:t>
            </a:r>
            <a:endParaRPr lang="en-US" sz="2800" b="1" smtClean="0"/>
          </a:p>
        </p:txBody>
      </p:sp>
    </p:spTree>
  </p:cSld>
  <p:clrMapOvr>
    <a:masterClrMapping/>
  </p:clrMapOvr>
  <p:transition spd="med">
    <p:pull dir="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4046" name="Group 78"/>
          <p:cNvGraphicFramePr>
            <a:graphicFrameLocks noGrp="1"/>
          </p:cNvGraphicFramePr>
          <p:nvPr>
            <p:ph idx="1"/>
          </p:nvPr>
        </p:nvGraphicFramePr>
        <p:xfrm>
          <a:off x="611188" y="476250"/>
          <a:ext cx="8074025" cy="5423219"/>
        </p:xfrm>
        <a:graphic>
          <a:graphicData uri="http://schemas.openxmlformats.org/drawingml/2006/table">
            <a:tbl>
              <a:tblPr/>
              <a:tblGrid>
                <a:gridCol w="504825"/>
                <a:gridCol w="2782887"/>
                <a:gridCol w="2400300"/>
                <a:gridCol w="2386013"/>
              </a:tblGrid>
              <a:tr h="4953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cs typeface="Times New Roman" pitchFamily="18" charset="0"/>
                        </a:rPr>
                        <a:t>No</a:t>
                      </a:r>
                      <a:endParaRPr kumimoji="0" lang="en-US" sz="14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cs typeface="Times New Roman" pitchFamily="18" charset="0"/>
                        </a:rPr>
                        <a:t>Keterangan</a:t>
                      </a:r>
                      <a:endParaRPr kumimoji="0" lang="en-US" sz="14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cs typeface="Times New Roman" pitchFamily="18" charset="0"/>
                        </a:rPr>
                        <a:t>Buku Perusahaan</a:t>
                      </a:r>
                      <a:endParaRPr kumimoji="0" lang="en-US" sz="14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cs typeface="Times New Roman" pitchFamily="18" charset="0"/>
                        </a:rPr>
                        <a:t>Buku Bank</a:t>
                      </a:r>
                      <a:endParaRPr kumimoji="0" lang="en-US" sz="14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r>
              <a:tr h="560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1.</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Verdana" pitchFamily="34" charset="0"/>
                          <a:cs typeface="Times New Roman" pitchFamily="18" charset="0"/>
                        </a:rPr>
                        <a:t>Deposit in transit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(Setoran dalam perjalanan)</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Sudah menambah saldo Kas</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Belum menambah saldo Kas</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28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2.</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Verdana" pitchFamily="34" charset="0"/>
                          <a:cs typeface="Times New Roman" pitchFamily="18" charset="0"/>
                        </a:rPr>
                        <a:t>Out standing check</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(Cek yang sudah dikeluarkan oleh perusahaan tetapi belum dicairkan)</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Sudah mengurangi saldo Kas</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Belum mengurangi saldo Kas</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6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3.</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Kesalahan pencatatan </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Pengaruhnya tergantung jenis kesalahan pencatatannya</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r>
              <a:tr h="560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4.</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Tagihan wesel &amp; Bunga langsung ditagihkan bank</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Belum menambah saldo Kas</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Sudah menambah saldo Kas</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0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5.</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Bunga giro bank</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Belum menambah saldo Kas</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Sudah menambah saldo Kas</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95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6.</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Biaya administrasi bank</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Belum mengurangi saldo Kas</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Sudah mengurangi saldo Kas</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76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7.</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Verdana" pitchFamily="34" charset="0"/>
                          <a:cs typeface="Times New Roman" pitchFamily="18" charset="0"/>
                        </a:rPr>
                        <a:t>Not Sufficient Fund (NSF Check);</a:t>
                      </a:r>
                      <a:r>
                        <a:rPr kumimoji="0" lang="en-US" sz="1400" b="0" i="0" u="none" strike="noStrike" cap="none" normalizeH="0" baseline="0" smtClean="0">
                          <a:ln>
                            <a:noFill/>
                          </a:ln>
                          <a:solidFill>
                            <a:schemeClr val="tx1"/>
                          </a:solidFill>
                          <a:effectLst/>
                          <a:latin typeface="Verdana" pitchFamily="34" charset="0"/>
                          <a:cs typeface="Times New Roman" pitchFamily="18" charset="0"/>
                        </a:rPr>
                        <a:t> Cek kosong</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Sudah menambah saldo kas, harus dikurangi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rPr>
                        <a:t>Tidak mempengaruhi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93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8.</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Kekeliruan memasukkan setoran rekening giro  oleh bank</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Sudah menambah saldo kas</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Belum menambah saldo kas</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p:cNvSpPr txBox="1">
            <a:spLocks noChangeArrowheads="1"/>
          </p:cNvSpPr>
          <p:nvPr/>
        </p:nvSpPr>
        <p:spPr bwMode="auto">
          <a:xfrm>
            <a:off x="611188" y="1052513"/>
            <a:ext cx="7848600" cy="366712"/>
          </a:xfrm>
          <a:prstGeom prst="rect">
            <a:avLst/>
          </a:prstGeom>
          <a:noFill/>
          <a:ln w="9525">
            <a:noFill/>
            <a:miter lim="800000"/>
            <a:headEnd/>
            <a:tailEnd/>
          </a:ln>
        </p:spPr>
        <p:txBody>
          <a:bodyPr>
            <a:spAutoFit/>
          </a:bodyPr>
          <a:lstStyle/>
          <a:p>
            <a:pPr>
              <a:spcBef>
                <a:spcPct val="50000"/>
              </a:spcBef>
            </a:pPr>
            <a:r>
              <a:rPr lang="en-US" b="1" u="none"/>
              <a:t>Jenis dan tujuan rekonsiliasi bank</a:t>
            </a:r>
          </a:p>
        </p:txBody>
      </p:sp>
      <p:graphicFrame>
        <p:nvGraphicFramePr>
          <p:cNvPr id="86076" name="Group 60"/>
          <p:cNvGraphicFramePr>
            <a:graphicFrameLocks noGrp="1"/>
          </p:cNvGraphicFramePr>
          <p:nvPr/>
        </p:nvGraphicFramePr>
        <p:xfrm>
          <a:off x="684213" y="1989138"/>
          <a:ext cx="7775575" cy="2316480"/>
        </p:xfrm>
        <a:graphic>
          <a:graphicData uri="http://schemas.openxmlformats.org/drawingml/2006/table">
            <a:tbl>
              <a:tblPr/>
              <a:tblGrid>
                <a:gridCol w="2874962"/>
                <a:gridCol w="4900613"/>
              </a:tblGrid>
              <a:tr h="265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cs typeface="Times New Roman" pitchFamily="18" charset="0"/>
                        </a:rPr>
                        <a:t>Jenis Rekonsiliasi</a:t>
                      </a:r>
                      <a:endParaRPr kumimoji="0" lang="en-US" sz="1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cs typeface="Times New Roman" pitchFamily="18" charset="0"/>
                        </a:rPr>
                        <a:t>Tujuan</a:t>
                      </a:r>
                      <a:endParaRPr kumimoji="0" lang="en-US" sz="1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2651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cs typeface="Times New Roman" pitchFamily="18" charset="0"/>
                        </a:rPr>
                        <a:t>Rekonsiliasi dua kolom</a:t>
                      </a:r>
                      <a:endParaRPr kumimoji="0" lang="en-US" sz="1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cs typeface="Times New Roman" pitchFamily="18" charset="0"/>
                        </a:rPr>
                        <a:t>Mencari </a:t>
                      </a:r>
                      <a:r>
                        <a:rPr kumimoji="0" lang="en-US" sz="1600" b="0" i="1" u="none" strike="noStrike" cap="none" normalizeH="0" baseline="0" smtClean="0">
                          <a:ln>
                            <a:noFill/>
                          </a:ln>
                          <a:solidFill>
                            <a:schemeClr val="tx1"/>
                          </a:solidFill>
                          <a:effectLst/>
                          <a:latin typeface="Verdana" pitchFamily="34" charset="0"/>
                          <a:cs typeface="Times New Roman" pitchFamily="18" charset="0"/>
                        </a:rPr>
                        <a:t>saldo yang tepat/benar</a:t>
                      </a:r>
                      <a:endParaRPr kumimoji="0" lang="en-US" sz="1600" b="0" i="1"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4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cs typeface="Times New Roman" pitchFamily="18" charset="0"/>
                        </a:rPr>
                        <a:t>Rekonsiliasi empat kolom</a:t>
                      </a:r>
                      <a:endParaRPr kumimoji="0" lang="en-US" sz="1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cs typeface="Times New Roman" pitchFamily="18" charset="0"/>
                        </a:rPr>
                        <a:t>Mencari saldo awal, penerimaan satu periode, pengeluaran satu periode &amp; saldo akhir yang </a:t>
                      </a:r>
                      <a:r>
                        <a:rPr kumimoji="0" lang="en-US" sz="1600" b="0" i="1" u="none" strike="noStrike" cap="none" normalizeH="0" baseline="0" smtClean="0">
                          <a:ln>
                            <a:noFill/>
                          </a:ln>
                          <a:solidFill>
                            <a:schemeClr val="tx1"/>
                          </a:solidFill>
                          <a:effectLst/>
                          <a:latin typeface="Verdana" pitchFamily="34" charset="0"/>
                          <a:cs typeface="Times New Roman" pitchFamily="18" charset="0"/>
                        </a:rPr>
                        <a:t>sesuai dengan catatan perusahaan</a:t>
                      </a:r>
                      <a:endParaRPr kumimoji="0" lang="en-US" sz="1600" b="0" i="1"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9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cs typeface="Times New Roman" pitchFamily="18" charset="0"/>
                        </a:rPr>
                        <a:t>Rekonsiliasi Delapan kolom</a:t>
                      </a:r>
                      <a:endParaRPr kumimoji="0" lang="en-US" sz="1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Verdana" pitchFamily="34" charset="0"/>
                          <a:cs typeface="Times New Roman" pitchFamily="18" charset="0"/>
                        </a:rPr>
                        <a:t>Mencari saldo awal, penerimaan,  pengeluaran dan saldo akhir yang tepat/ benar</a:t>
                      </a:r>
                      <a:endParaRPr kumimoji="0" lang="en-US" sz="16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5620" name="Text Box 61"/>
          <p:cNvSpPr txBox="1">
            <a:spLocks noChangeArrowheads="1"/>
          </p:cNvSpPr>
          <p:nvPr/>
        </p:nvSpPr>
        <p:spPr bwMode="auto">
          <a:xfrm>
            <a:off x="684213" y="4652963"/>
            <a:ext cx="7775575" cy="915987"/>
          </a:xfrm>
          <a:prstGeom prst="rect">
            <a:avLst/>
          </a:prstGeom>
          <a:noFill/>
          <a:ln w="9525">
            <a:noFill/>
            <a:miter lim="800000"/>
            <a:headEnd/>
            <a:tailEnd/>
          </a:ln>
        </p:spPr>
        <p:txBody>
          <a:bodyPr>
            <a:spAutoFit/>
          </a:bodyPr>
          <a:lstStyle/>
          <a:p>
            <a:pPr>
              <a:spcBef>
                <a:spcPct val="50000"/>
              </a:spcBef>
            </a:pPr>
            <a:r>
              <a:rPr lang="en-US"/>
              <a:t>Catatan:</a:t>
            </a:r>
            <a:r>
              <a:rPr lang="en-US" u="none"/>
              <a:t> Rekonsiliasi dua kolom pada umumnya dibuat oleh perusahaan, sedangkan rekonsiliasi empat dan delapan kolom dibuat oleh akuntan pemeriksa </a:t>
            </a:r>
            <a:r>
              <a:rPr lang="en-US" i="1" u="none"/>
              <a:t>(auditor)</a:t>
            </a:r>
            <a:endParaRPr lang="en-US" i="1"/>
          </a:p>
        </p:txBody>
      </p:sp>
      <p:sp>
        <p:nvSpPr>
          <p:cNvPr id="25621" name="AutoShape 62"/>
          <p:cNvSpPr>
            <a:spLocks noChangeArrowheads="1"/>
          </p:cNvSpPr>
          <p:nvPr/>
        </p:nvSpPr>
        <p:spPr bwMode="auto">
          <a:xfrm rot="1895550">
            <a:off x="6084888" y="5589588"/>
            <a:ext cx="1727200" cy="792162"/>
          </a:xfrm>
          <a:prstGeom prst="leftArrow">
            <a:avLst>
              <a:gd name="adj1" fmla="val 50000"/>
              <a:gd name="adj2" fmla="val 54509"/>
            </a:avLst>
          </a:prstGeom>
          <a:solidFill>
            <a:schemeClr val="accent1"/>
          </a:solidFill>
          <a:ln w="9525">
            <a:solidFill>
              <a:schemeClr val="tx1"/>
            </a:solidFill>
            <a:miter lim="800000"/>
            <a:headEnd/>
            <a:tailEnd/>
          </a:ln>
        </p:spPr>
        <p:txBody>
          <a:bodyPr wrap="none" anchor="ctr"/>
          <a:lstStyle/>
          <a:p>
            <a:endParaRPr lang="id-ID"/>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ChangeArrowheads="1"/>
          </p:cNvSpPr>
          <p:nvPr/>
        </p:nvSpPr>
        <p:spPr bwMode="auto">
          <a:xfrm>
            <a:off x="688975" y="533400"/>
            <a:ext cx="7766050" cy="1143000"/>
          </a:xfrm>
          <a:prstGeom prst="roundRect">
            <a:avLst>
              <a:gd name="adj" fmla="val 12495"/>
            </a:avLst>
          </a:prstGeom>
          <a:solidFill>
            <a:srgbClr val="000099"/>
          </a:solidFill>
          <a:ln w="12700">
            <a:solidFill>
              <a:schemeClr val="tx1"/>
            </a:solidFill>
            <a:round/>
            <a:headEnd/>
            <a:tailEnd/>
          </a:ln>
          <a:effectLst>
            <a:outerShdw dist="107763" dir="2700000" algn="ctr" rotWithShape="0">
              <a:schemeClr val="tx2"/>
            </a:outerShdw>
          </a:effectLst>
        </p:spPr>
        <p:txBody>
          <a:bodyPr anchor="ctr"/>
          <a:lstStyle/>
          <a:p>
            <a:pPr algn="ctr">
              <a:spcBef>
                <a:spcPct val="50000"/>
              </a:spcBef>
              <a:defRPr/>
            </a:pPr>
            <a:r>
              <a:rPr lang="en-US" sz="4400" b="1">
                <a:solidFill>
                  <a:schemeClr val="bg1"/>
                </a:solidFill>
                <a:effectLst>
                  <a:outerShdw blurRad="38100" dist="38100" dir="2700000" algn="tl">
                    <a:srgbClr val="000000"/>
                  </a:outerShdw>
                </a:effectLst>
                <a:latin typeface="Times New Roman" pitchFamily="18" charset="0"/>
              </a:rPr>
              <a:t>Langkah-langkah Rekonsiliasi Bank</a:t>
            </a:r>
          </a:p>
        </p:txBody>
      </p:sp>
      <p:sp>
        <p:nvSpPr>
          <p:cNvPr id="25603" name="Text Box 3"/>
          <p:cNvSpPr txBox="1">
            <a:spLocks noChangeArrowheads="1"/>
          </p:cNvSpPr>
          <p:nvPr/>
        </p:nvSpPr>
        <p:spPr bwMode="auto">
          <a:xfrm>
            <a:off x="533400" y="1674813"/>
            <a:ext cx="8610600" cy="1800225"/>
          </a:xfrm>
          <a:prstGeom prst="rect">
            <a:avLst/>
          </a:prstGeom>
          <a:noFill/>
          <a:ln w="9525">
            <a:noFill/>
            <a:miter lim="800000"/>
            <a:headEnd/>
            <a:tailEnd/>
          </a:ln>
        </p:spPr>
        <p:txBody>
          <a:bodyPr>
            <a:spAutoFit/>
          </a:bodyPr>
          <a:lstStyle/>
          <a:p>
            <a:pPr marL="457200" indent="-457200">
              <a:spcBef>
                <a:spcPct val="20000"/>
              </a:spcBef>
            </a:pPr>
            <a:r>
              <a:rPr lang="en-US" sz="2800">
                <a:solidFill>
                  <a:srgbClr val="000099"/>
                </a:solidFill>
                <a:latin typeface="Times New Roman" pitchFamily="18" charset="0"/>
              </a:rPr>
              <a:t>1.	</a:t>
            </a:r>
            <a:r>
              <a:rPr lang="en-US" sz="2800">
                <a:latin typeface="Times New Roman" pitchFamily="18" charset="0"/>
              </a:rPr>
              <a:t>Bandingkan setiap setoran yang tercantum pada laporan bank dengan setoran yang belum tercatat yang termasuk dalam rekonsiliasi periode sebelumnya dan dengan bukti setoran atau catatan setoran lainnya.</a:t>
            </a:r>
          </a:p>
        </p:txBody>
      </p:sp>
      <p:sp>
        <p:nvSpPr>
          <p:cNvPr id="25605" name="Text Box 5"/>
          <p:cNvSpPr txBox="1">
            <a:spLocks noChangeArrowheads="1"/>
          </p:cNvSpPr>
          <p:nvPr/>
        </p:nvSpPr>
        <p:spPr bwMode="auto">
          <a:xfrm>
            <a:off x="609600" y="3571875"/>
            <a:ext cx="8153400" cy="1076325"/>
          </a:xfrm>
          <a:prstGeom prst="rect">
            <a:avLst/>
          </a:prstGeom>
          <a:solidFill>
            <a:srgbClr val="000099"/>
          </a:solidFill>
          <a:ln w="9525">
            <a:solidFill>
              <a:schemeClr val="tx1"/>
            </a:solidFill>
            <a:miter lim="800000"/>
            <a:headEnd/>
            <a:tailEnd/>
          </a:ln>
          <a:effectLst>
            <a:outerShdw dist="107763" dir="2700000" algn="ctr" rotWithShape="0">
              <a:schemeClr val="tx2"/>
            </a:outerShdw>
          </a:effectLst>
        </p:spPr>
        <p:txBody>
          <a:bodyPr>
            <a:spAutoFit/>
          </a:bodyPr>
          <a:lstStyle/>
          <a:p>
            <a:pPr algn="ctr">
              <a:spcBef>
                <a:spcPct val="50000"/>
              </a:spcBef>
              <a:defRPr/>
            </a:pPr>
            <a:r>
              <a:rPr lang="en-US" sz="3200">
                <a:solidFill>
                  <a:schemeClr val="bg1"/>
                </a:solidFill>
                <a:effectLst>
                  <a:outerShdw blurRad="38100" dist="38100" dir="2700000" algn="tl">
                    <a:srgbClr val="000000"/>
                  </a:outerShdw>
                </a:effectLst>
                <a:latin typeface="Times New Roman" pitchFamily="18" charset="0"/>
              </a:rPr>
              <a:t>Tambahkan setoran yang belum dicatat oleh bank ke saldo kas menurut laporan bank. </a:t>
            </a:r>
          </a:p>
        </p:txBody>
      </p:sp>
      <p:sp>
        <p:nvSpPr>
          <p:cNvPr id="25609" name="AutoShape 9"/>
          <p:cNvSpPr>
            <a:spLocks noChangeArrowheads="1"/>
          </p:cNvSpPr>
          <p:nvPr/>
        </p:nvSpPr>
        <p:spPr bwMode="auto">
          <a:xfrm>
            <a:off x="8763000" y="6477000"/>
            <a:ext cx="228600" cy="228600"/>
          </a:xfrm>
          <a:prstGeom prst="lightningBolt">
            <a:avLst/>
          </a:prstGeom>
          <a:gradFill rotWithShape="0">
            <a:gsLst>
              <a:gs pos="0">
                <a:srgbClr val="FDE111"/>
              </a:gs>
              <a:gs pos="100000">
                <a:srgbClr val="756808"/>
              </a:gs>
            </a:gsLst>
            <a:lin ang="5400000" scaled="1"/>
          </a:gradFill>
          <a:ln w="9525">
            <a:noFill/>
            <a:miter lim="800000"/>
            <a:headEnd/>
            <a:tailEnd/>
          </a:ln>
        </p:spPr>
        <p:txBody>
          <a:bodyPr wrap="none" anchor="ct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5603"/>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1000"/>
                                  </p:stCondLst>
                                  <p:childTnLst>
                                    <p:set>
                                      <p:cBhvr>
                                        <p:cTn id="9" dur="1" fill="hold">
                                          <p:stCondLst>
                                            <p:cond delay="499"/>
                                          </p:stCondLst>
                                        </p:cTn>
                                        <p:tgtEl>
                                          <p:spTgt spid="25609"/>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25605"/>
                                        </p:tgtEl>
                                        <p:attrNameLst>
                                          <p:attrName>style.visibility</p:attrName>
                                        </p:attrNameLst>
                                      </p:cBhvr>
                                      <p:to>
                                        <p:strVal val="visible"/>
                                      </p:to>
                                    </p:set>
                                  </p:childTnLst>
                                  <p:subTnLst>
                                    <p:set>
                                      <p:cBhvr override="childStyle">
                                        <p:cTn dur="1" fill="hold" display="0" masterRel="nextClick" afterEffect="1"/>
                                        <p:tgtEl>
                                          <p:spTgt spid="2560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autoUpdateAnimBg="0"/>
      <p:bldP spid="25605" grpId="0" animBg="1" autoUpdateAnimBg="0"/>
      <p:bldP spid="25609"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Text Box 6"/>
          <p:cNvSpPr txBox="1">
            <a:spLocks noChangeArrowheads="1"/>
          </p:cNvSpPr>
          <p:nvPr/>
        </p:nvSpPr>
        <p:spPr bwMode="auto">
          <a:xfrm>
            <a:off x="1447800" y="1752600"/>
            <a:ext cx="6096000" cy="366713"/>
          </a:xfrm>
          <a:prstGeom prst="rect">
            <a:avLst/>
          </a:prstGeom>
          <a:noFill/>
          <a:ln w="9525">
            <a:noFill/>
            <a:miter lim="800000"/>
            <a:headEnd/>
            <a:tailEnd/>
          </a:ln>
        </p:spPr>
        <p:txBody>
          <a:bodyPr>
            <a:spAutoFit/>
          </a:bodyPr>
          <a:lstStyle/>
          <a:p>
            <a:pPr eaLnBrk="1" hangingPunct="1"/>
            <a:endParaRPr lang="id-ID" sz="1800" b="0">
              <a:latin typeface="Arial" charset="0"/>
            </a:endParaRPr>
          </a:p>
        </p:txBody>
      </p:sp>
      <p:sp>
        <p:nvSpPr>
          <p:cNvPr id="14339" name="Text Box 7"/>
          <p:cNvSpPr txBox="1">
            <a:spLocks noChangeArrowheads="1"/>
          </p:cNvSpPr>
          <p:nvPr/>
        </p:nvSpPr>
        <p:spPr bwMode="auto">
          <a:xfrm>
            <a:off x="1524000" y="1941513"/>
            <a:ext cx="6477000" cy="366712"/>
          </a:xfrm>
          <a:prstGeom prst="rect">
            <a:avLst/>
          </a:prstGeom>
          <a:noFill/>
          <a:ln w="9525">
            <a:noFill/>
            <a:miter lim="800000"/>
            <a:headEnd/>
            <a:tailEnd/>
          </a:ln>
        </p:spPr>
        <p:txBody>
          <a:bodyPr>
            <a:spAutoFit/>
          </a:bodyPr>
          <a:lstStyle/>
          <a:p>
            <a:pPr eaLnBrk="1" hangingPunct="1"/>
            <a:endParaRPr lang="id-ID" sz="1800" b="0">
              <a:latin typeface="Arial" charset="0"/>
            </a:endParaRPr>
          </a:p>
        </p:txBody>
      </p:sp>
      <p:sp>
        <p:nvSpPr>
          <p:cNvPr id="2056" name="Text Box 8"/>
          <p:cNvSpPr txBox="1">
            <a:spLocks noChangeArrowheads="1"/>
          </p:cNvSpPr>
          <p:nvPr/>
        </p:nvSpPr>
        <p:spPr bwMode="auto">
          <a:xfrm>
            <a:off x="1143000" y="1941513"/>
            <a:ext cx="7162800" cy="1044575"/>
          </a:xfrm>
          <a:prstGeom prst="rect">
            <a:avLst/>
          </a:prstGeom>
          <a:solidFill>
            <a:srgbClr val="FFCC99"/>
          </a:solidFill>
          <a:ln w="38100">
            <a:solidFill>
              <a:srgbClr val="CC0000"/>
            </a:solidFill>
            <a:miter lim="800000"/>
            <a:headEnd/>
            <a:tailEnd/>
          </a:ln>
        </p:spPr>
        <p:txBody>
          <a:bodyPr>
            <a:spAutoFit/>
          </a:bodyPr>
          <a:lstStyle/>
          <a:p>
            <a:pPr eaLnBrk="1" hangingPunct="1"/>
            <a:r>
              <a:rPr lang="en-US" sz="2000" b="0" dirty="0">
                <a:solidFill>
                  <a:srgbClr val="002060"/>
                </a:solidFill>
                <a:latin typeface="Arial" charset="0"/>
              </a:rPr>
              <a:t>ALAT PEMBAYARAN YANG DAPAT TERSEDIA DENGAN SEGERA DAN BEBAS DIGUNAKAN UNTUK MEMBIAYAI KEGIATAN PERUSAHAAN</a:t>
            </a:r>
          </a:p>
        </p:txBody>
      </p:sp>
      <p:sp>
        <p:nvSpPr>
          <p:cNvPr id="2057" name="AutoShape 9"/>
          <p:cNvSpPr>
            <a:spLocks noChangeArrowheads="1"/>
          </p:cNvSpPr>
          <p:nvPr/>
        </p:nvSpPr>
        <p:spPr bwMode="auto">
          <a:xfrm>
            <a:off x="1143000" y="228600"/>
            <a:ext cx="2286000" cy="1219200"/>
          </a:xfrm>
          <a:prstGeom prst="wedgeRectCallout">
            <a:avLst>
              <a:gd name="adj1" fmla="val 95694"/>
              <a:gd name="adj2" fmla="val 86847"/>
            </a:avLst>
          </a:prstGeom>
          <a:solidFill>
            <a:srgbClr val="FFFF00"/>
          </a:solidFill>
          <a:ln w="9525">
            <a:solidFill>
              <a:schemeClr val="tx1"/>
            </a:solidFill>
            <a:miter lim="800000"/>
            <a:headEnd/>
            <a:tailEnd/>
          </a:ln>
        </p:spPr>
        <p:txBody>
          <a:bodyPr/>
          <a:lstStyle/>
          <a:p>
            <a:pPr algn="ctr" eaLnBrk="1" hangingPunct="1"/>
            <a:r>
              <a:rPr lang="en-US" sz="3200" dirty="0">
                <a:solidFill>
                  <a:schemeClr val="tx2"/>
                </a:solidFill>
                <a:latin typeface="Arial" charset="0"/>
              </a:rPr>
              <a:t>KAS </a:t>
            </a:r>
          </a:p>
          <a:p>
            <a:pPr algn="ctr" eaLnBrk="1" hangingPunct="1"/>
            <a:r>
              <a:rPr lang="en-US" sz="3200" dirty="0">
                <a:solidFill>
                  <a:schemeClr val="tx2"/>
                </a:solidFill>
                <a:latin typeface="Arial" charset="0"/>
              </a:rPr>
              <a:t>(CASH)</a:t>
            </a:r>
          </a:p>
        </p:txBody>
      </p:sp>
      <p:sp>
        <p:nvSpPr>
          <p:cNvPr id="2058" name="AutoShape 10"/>
          <p:cNvSpPr>
            <a:spLocks noChangeArrowheads="1"/>
          </p:cNvSpPr>
          <p:nvPr/>
        </p:nvSpPr>
        <p:spPr bwMode="auto">
          <a:xfrm>
            <a:off x="4343400" y="3124200"/>
            <a:ext cx="485775" cy="762000"/>
          </a:xfrm>
          <a:prstGeom prst="downArrow">
            <a:avLst>
              <a:gd name="adj1" fmla="val 50000"/>
              <a:gd name="adj2" fmla="val 39216"/>
            </a:avLst>
          </a:prstGeom>
          <a:solidFill>
            <a:schemeClr val="accent1"/>
          </a:solidFill>
          <a:ln w="9525">
            <a:solidFill>
              <a:schemeClr val="tx1"/>
            </a:solidFill>
            <a:miter lim="800000"/>
            <a:headEnd/>
            <a:tailEnd/>
          </a:ln>
        </p:spPr>
        <p:txBody>
          <a:bodyPr vert="eaVert" wrap="none" anchor="ctr"/>
          <a:lstStyle/>
          <a:p>
            <a:endParaRPr lang="id-ID"/>
          </a:p>
        </p:txBody>
      </p:sp>
      <p:sp>
        <p:nvSpPr>
          <p:cNvPr id="2059" name="Text Box 11"/>
          <p:cNvSpPr txBox="1">
            <a:spLocks noChangeArrowheads="1"/>
          </p:cNvSpPr>
          <p:nvPr/>
        </p:nvSpPr>
        <p:spPr bwMode="auto">
          <a:xfrm>
            <a:off x="1071538" y="4143380"/>
            <a:ext cx="7286676" cy="2062103"/>
          </a:xfrm>
          <a:prstGeom prst="rect">
            <a:avLst/>
          </a:prstGeom>
          <a:noFill/>
          <a:ln w="38100">
            <a:solidFill>
              <a:schemeClr val="hlink"/>
            </a:solidFill>
            <a:miter lim="800000"/>
            <a:headEnd/>
            <a:tailEnd/>
          </a:ln>
        </p:spPr>
        <p:txBody>
          <a:bodyPr wrap="square">
            <a:spAutoFit/>
          </a:bodyPr>
          <a:lstStyle/>
          <a:p>
            <a:r>
              <a:rPr lang="en-US" sz="1600" b="0" dirty="0">
                <a:latin typeface="Arial Black" pitchFamily="34" charset="0"/>
              </a:rPr>
              <a:t>TERDIRI :</a:t>
            </a:r>
          </a:p>
          <a:p>
            <a:r>
              <a:rPr lang="en-US" sz="1600" b="0" dirty="0" smtClean="0">
                <a:latin typeface="Arial Black" pitchFamily="34" charset="0"/>
              </a:rPr>
              <a:t>- UANG TUNAI</a:t>
            </a:r>
            <a:r>
              <a:rPr lang="id-ID" sz="1600" b="0" dirty="0" smtClean="0">
                <a:latin typeface="Arial Black" pitchFamily="34" charset="0"/>
              </a:rPr>
              <a:t> </a:t>
            </a:r>
            <a:r>
              <a:rPr lang="en-US" sz="1600" dirty="0" smtClean="0">
                <a:latin typeface="Arial Black" pitchFamily="34" charset="0"/>
              </a:rPr>
              <a:t>BAIK YANG ADA </a:t>
            </a:r>
            <a:r>
              <a:rPr lang="id-ID" sz="1600" dirty="0" smtClean="0">
                <a:latin typeface="Arial Black" pitchFamily="34" charset="0"/>
              </a:rPr>
              <a:t> </a:t>
            </a:r>
            <a:r>
              <a:rPr lang="en-US" sz="1600" dirty="0" smtClean="0">
                <a:latin typeface="Arial Black" pitchFamily="34" charset="0"/>
              </a:rPr>
              <a:t>DITANGAN PERUSAHAAN (CASH IN HAND) ATAU ADA DI BANK</a:t>
            </a:r>
            <a:r>
              <a:rPr lang="id-ID" sz="1600" dirty="0" smtClean="0">
                <a:latin typeface="Arial Black" pitchFamily="34" charset="0"/>
              </a:rPr>
              <a:t> (BANK)</a:t>
            </a:r>
            <a:endParaRPr lang="en-US" sz="1600" b="0" dirty="0" smtClean="0">
              <a:latin typeface="Arial Black" pitchFamily="34" charset="0"/>
            </a:endParaRPr>
          </a:p>
          <a:p>
            <a:pPr>
              <a:buFontTx/>
              <a:buChar char="-"/>
            </a:pPr>
            <a:r>
              <a:rPr lang="en-US" sz="1600" b="0" dirty="0" smtClean="0">
                <a:latin typeface="Arial Black" pitchFamily="34" charset="0"/>
              </a:rPr>
              <a:t> DEMAND DEPOSIT</a:t>
            </a:r>
          </a:p>
          <a:p>
            <a:pPr>
              <a:buFontTx/>
              <a:buChar char="-"/>
            </a:pPr>
            <a:r>
              <a:rPr lang="en-US" sz="1600" b="0" dirty="0" smtClean="0">
                <a:latin typeface="Arial Black" pitchFamily="34" charset="0"/>
              </a:rPr>
              <a:t> CEK / BG YG JATUH TEMPO</a:t>
            </a:r>
          </a:p>
          <a:p>
            <a:pPr>
              <a:buFontTx/>
              <a:buChar char="-"/>
            </a:pPr>
            <a:r>
              <a:rPr lang="en-US" sz="1600" b="0" dirty="0" smtClean="0">
                <a:latin typeface="Arial Black" pitchFamily="34" charset="0"/>
              </a:rPr>
              <a:t> INSTRUMEN LAIN YANG  </a:t>
            </a:r>
          </a:p>
          <a:p>
            <a:r>
              <a:rPr lang="en-US" sz="1600" b="0" dirty="0" smtClean="0">
                <a:latin typeface="Arial Black" pitchFamily="34" charset="0"/>
              </a:rPr>
              <a:t>  DITERIMA SEBAGAI ALAT BAYAR</a:t>
            </a:r>
            <a:r>
              <a:rPr lang="id-ID" sz="1600" b="0" dirty="0" smtClean="0">
                <a:latin typeface="Arial Black" pitchFamily="34" charset="0"/>
              </a:rPr>
              <a:t> CONTOH </a:t>
            </a:r>
            <a:r>
              <a:rPr lang="en-US" sz="1600" dirty="0" smtClean="0">
                <a:latin typeface="Arial Black" pitchFamily="34" charset="0"/>
              </a:rPr>
              <a:t>Money order</a:t>
            </a:r>
            <a:r>
              <a:rPr lang="id-ID" sz="1600" dirty="0" smtClean="0">
                <a:latin typeface="Arial Black" pitchFamily="34" charset="0"/>
              </a:rPr>
              <a:t> (kas bon)</a:t>
            </a:r>
            <a:r>
              <a:rPr lang="en-US" sz="1600" dirty="0" smtClean="0">
                <a:latin typeface="Arial Black" pitchFamily="34" charset="0"/>
              </a:rPr>
              <a:t> </a:t>
            </a:r>
            <a:r>
              <a:rPr lang="en-US" sz="1600" dirty="0" err="1" smtClean="0">
                <a:latin typeface="Arial Black" pitchFamily="34" charset="0"/>
              </a:rPr>
              <a:t>dll</a:t>
            </a:r>
            <a:r>
              <a:rPr lang="en-US" sz="1600" dirty="0" smtClean="0">
                <a:latin typeface="Arial Black" pitchFamily="34" charset="0"/>
              </a:rPr>
              <a:t>.</a:t>
            </a:r>
            <a:endParaRPr lang="en-US" sz="1600" b="0" dirty="0">
              <a:latin typeface="Arial Black" pitchFamily="34" charset="0"/>
            </a:endParaRPr>
          </a:p>
        </p:txBody>
      </p:sp>
      <p:pic>
        <p:nvPicPr>
          <p:cNvPr id="10" name="Picture 6" descr="cash">
            <a:hlinkClick r:id="rId3"/>
          </p:cNvPr>
          <p:cNvPicPr>
            <a:picLocks noChangeAspect="1" noChangeArrowheads="1"/>
          </p:cNvPicPr>
          <p:nvPr/>
        </p:nvPicPr>
        <p:blipFill>
          <a:blip r:embed="rId4" cstate="print"/>
          <a:srcRect/>
          <a:stretch>
            <a:fillRect/>
          </a:stretch>
        </p:blipFill>
        <p:spPr bwMode="auto">
          <a:xfrm>
            <a:off x="6477000" y="304800"/>
            <a:ext cx="1800225" cy="1190625"/>
          </a:xfrm>
          <a:prstGeom prst="rect">
            <a:avLst/>
          </a:prstGeom>
          <a:noFill/>
          <a:ln w="9525">
            <a:noFill/>
            <a:miter lim="800000"/>
            <a:headEnd/>
            <a:tailEnd/>
          </a:ln>
        </p:spPr>
      </p:pic>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057"/>
                                        </p:tgtEl>
                                        <p:attrNameLst>
                                          <p:attrName>style.visibility</p:attrName>
                                        </p:attrNameLst>
                                      </p:cBhvr>
                                      <p:to>
                                        <p:strVal val="visible"/>
                                      </p:to>
                                    </p:set>
                                    <p:animEffect transition="in" filter="wedge">
                                      <p:cBhvr>
                                        <p:cTn id="7" dur="1000"/>
                                        <p:tgtEl>
                                          <p:spTgt spid="205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056"/>
                                        </p:tgtEl>
                                        <p:attrNameLst>
                                          <p:attrName>style.visibility</p:attrName>
                                        </p:attrNameLst>
                                      </p:cBhvr>
                                      <p:to>
                                        <p:strVal val="visible"/>
                                      </p:to>
                                    </p:set>
                                    <p:anim calcmode="lin" valueType="num">
                                      <p:cBhvr additive="base">
                                        <p:cTn id="12" dur="500" fill="hold"/>
                                        <p:tgtEl>
                                          <p:spTgt spid="2056"/>
                                        </p:tgtEl>
                                        <p:attrNameLst>
                                          <p:attrName>ppt_x</p:attrName>
                                        </p:attrNameLst>
                                      </p:cBhvr>
                                      <p:tavLst>
                                        <p:tav tm="0">
                                          <p:val>
                                            <p:strVal val="0-#ppt_w/2"/>
                                          </p:val>
                                        </p:tav>
                                        <p:tav tm="100000">
                                          <p:val>
                                            <p:strVal val="#ppt_x"/>
                                          </p:val>
                                        </p:tav>
                                      </p:tavLst>
                                    </p:anim>
                                    <p:anim calcmode="lin" valueType="num">
                                      <p:cBhvr additive="base">
                                        <p:cTn id="13" dur="500" fill="hold"/>
                                        <p:tgtEl>
                                          <p:spTgt spid="2056"/>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1" fill="hold" grpId="0" nodeType="clickEffect">
                                  <p:stCondLst>
                                    <p:cond delay="0"/>
                                  </p:stCondLst>
                                  <p:childTnLst>
                                    <p:set>
                                      <p:cBhvr>
                                        <p:cTn id="17" dur="1" fill="hold">
                                          <p:stCondLst>
                                            <p:cond delay="0"/>
                                          </p:stCondLst>
                                        </p:cTn>
                                        <p:tgtEl>
                                          <p:spTgt spid="2058"/>
                                        </p:tgtEl>
                                        <p:attrNameLst>
                                          <p:attrName>style.visibility</p:attrName>
                                        </p:attrNameLst>
                                      </p:cBhvr>
                                      <p:to>
                                        <p:strVal val="visible"/>
                                      </p:to>
                                    </p:set>
                                    <p:anim calcmode="lin" valueType="num">
                                      <p:cBhvr additive="base">
                                        <p:cTn id="18" dur="500" fill="hold"/>
                                        <p:tgtEl>
                                          <p:spTgt spid="2058"/>
                                        </p:tgtEl>
                                        <p:attrNameLst>
                                          <p:attrName>ppt_x</p:attrName>
                                        </p:attrNameLst>
                                      </p:cBhvr>
                                      <p:tavLst>
                                        <p:tav tm="0">
                                          <p:val>
                                            <p:strVal val="#ppt_x"/>
                                          </p:val>
                                        </p:tav>
                                        <p:tav tm="100000">
                                          <p:val>
                                            <p:strVal val="#ppt_x"/>
                                          </p:val>
                                        </p:tav>
                                      </p:tavLst>
                                    </p:anim>
                                    <p:anim calcmode="lin" valueType="num">
                                      <p:cBhvr additive="base">
                                        <p:cTn id="19" dur="500" fill="hold"/>
                                        <p:tgtEl>
                                          <p:spTgt spid="2058"/>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6" fill="hold" grpId="0" nodeType="clickEffect">
                                  <p:stCondLst>
                                    <p:cond delay="0"/>
                                  </p:stCondLst>
                                  <p:childTnLst>
                                    <p:set>
                                      <p:cBhvr>
                                        <p:cTn id="23" dur="1" fill="hold">
                                          <p:stCondLst>
                                            <p:cond delay="0"/>
                                          </p:stCondLst>
                                        </p:cTn>
                                        <p:tgtEl>
                                          <p:spTgt spid="2059"/>
                                        </p:tgtEl>
                                        <p:attrNameLst>
                                          <p:attrName>style.visibility</p:attrName>
                                        </p:attrNameLst>
                                      </p:cBhvr>
                                      <p:to>
                                        <p:strVal val="visible"/>
                                      </p:to>
                                    </p:set>
                                    <p:animEffect transition="in" filter="barn(inHorizontal)">
                                      <p:cBhvr>
                                        <p:cTn id="24" dur="500"/>
                                        <p:tgtEl>
                                          <p:spTgt spid="2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6" grpId="0" animBg="1"/>
      <p:bldP spid="2057" grpId="0" animBg="1"/>
      <p:bldP spid="2058" grpId="0" animBg="1"/>
      <p:bldP spid="2059"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p:cNvSpPr>
            <a:spLocks noChangeArrowheads="1"/>
          </p:cNvSpPr>
          <p:nvPr/>
        </p:nvSpPr>
        <p:spPr bwMode="auto">
          <a:xfrm>
            <a:off x="688975" y="533400"/>
            <a:ext cx="7766050" cy="1143000"/>
          </a:xfrm>
          <a:prstGeom prst="roundRect">
            <a:avLst>
              <a:gd name="adj" fmla="val 12495"/>
            </a:avLst>
          </a:prstGeom>
          <a:solidFill>
            <a:srgbClr val="000099"/>
          </a:solidFill>
          <a:ln w="12700">
            <a:solidFill>
              <a:schemeClr val="tx1"/>
            </a:solidFill>
            <a:round/>
            <a:headEnd/>
            <a:tailEnd/>
          </a:ln>
          <a:effectLst>
            <a:outerShdw dist="107763" dir="2700000" algn="ctr" rotWithShape="0">
              <a:schemeClr val="tx2"/>
            </a:outerShdw>
          </a:effectLst>
        </p:spPr>
        <p:txBody>
          <a:bodyPr anchor="ctr"/>
          <a:lstStyle/>
          <a:p>
            <a:pPr algn="ctr">
              <a:spcBef>
                <a:spcPct val="50000"/>
              </a:spcBef>
              <a:defRPr/>
            </a:pPr>
            <a:r>
              <a:rPr lang="en-US" sz="4400" b="1">
                <a:solidFill>
                  <a:schemeClr val="bg1"/>
                </a:solidFill>
                <a:effectLst>
                  <a:outerShdw blurRad="38100" dist="38100" dir="2700000" algn="tl">
                    <a:srgbClr val="000000"/>
                  </a:outerShdw>
                </a:effectLst>
                <a:latin typeface="Times New Roman" pitchFamily="18" charset="0"/>
              </a:rPr>
              <a:t>Langkah-langkah Rekonsiliasi Bank</a:t>
            </a:r>
          </a:p>
        </p:txBody>
      </p:sp>
      <p:sp>
        <p:nvSpPr>
          <p:cNvPr id="55300" name="Text Box 4"/>
          <p:cNvSpPr txBox="1">
            <a:spLocks noChangeArrowheads="1"/>
          </p:cNvSpPr>
          <p:nvPr/>
        </p:nvSpPr>
        <p:spPr bwMode="auto">
          <a:xfrm>
            <a:off x="533400" y="1905000"/>
            <a:ext cx="8610600" cy="1373188"/>
          </a:xfrm>
          <a:prstGeom prst="rect">
            <a:avLst/>
          </a:prstGeom>
          <a:noFill/>
          <a:ln w="9525">
            <a:noFill/>
            <a:miter lim="800000"/>
            <a:headEnd/>
            <a:tailEnd/>
          </a:ln>
        </p:spPr>
        <p:txBody>
          <a:bodyPr>
            <a:spAutoFit/>
          </a:bodyPr>
          <a:lstStyle/>
          <a:p>
            <a:pPr marL="457200" indent="-457200">
              <a:spcBef>
                <a:spcPct val="20000"/>
              </a:spcBef>
            </a:pPr>
            <a:r>
              <a:rPr lang="en-US" sz="2800">
                <a:solidFill>
                  <a:srgbClr val="000099"/>
                </a:solidFill>
                <a:latin typeface="Times New Roman" pitchFamily="18" charset="0"/>
              </a:rPr>
              <a:t>2.	</a:t>
            </a:r>
            <a:r>
              <a:rPr lang="en-US" sz="2800">
                <a:latin typeface="Times New Roman" pitchFamily="18" charset="0"/>
              </a:rPr>
              <a:t>Bandingkan cek yang telah dibayar dengan cek yang masih beredar pada rekonsiliasi sebelumnya dan dengan cek yang dicatat dalam pembukuan.</a:t>
            </a:r>
          </a:p>
        </p:txBody>
      </p:sp>
      <p:sp>
        <p:nvSpPr>
          <p:cNvPr id="55302" name="Text Box 6"/>
          <p:cNvSpPr txBox="1">
            <a:spLocks noChangeArrowheads="1"/>
          </p:cNvSpPr>
          <p:nvPr/>
        </p:nvSpPr>
        <p:spPr bwMode="auto">
          <a:xfrm>
            <a:off x="609600" y="3505200"/>
            <a:ext cx="8153400" cy="1076325"/>
          </a:xfrm>
          <a:prstGeom prst="rect">
            <a:avLst/>
          </a:prstGeom>
          <a:solidFill>
            <a:srgbClr val="000099"/>
          </a:solidFill>
          <a:ln w="9525">
            <a:solidFill>
              <a:schemeClr val="tx1"/>
            </a:solidFill>
            <a:miter lim="800000"/>
            <a:headEnd/>
            <a:tailEnd/>
          </a:ln>
          <a:effectLst>
            <a:outerShdw dist="107763" dir="2700000" algn="ctr" rotWithShape="0">
              <a:schemeClr val="tx2"/>
            </a:outerShdw>
          </a:effectLst>
        </p:spPr>
        <p:txBody>
          <a:bodyPr>
            <a:spAutoFit/>
          </a:bodyPr>
          <a:lstStyle/>
          <a:p>
            <a:pPr algn="ctr">
              <a:spcBef>
                <a:spcPct val="50000"/>
              </a:spcBef>
              <a:defRPr/>
            </a:pPr>
            <a:r>
              <a:rPr lang="en-US" sz="3200">
                <a:solidFill>
                  <a:schemeClr val="bg1"/>
                </a:solidFill>
                <a:effectLst>
                  <a:outerShdw blurRad="38100" dist="38100" dir="2700000" algn="tl">
                    <a:srgbClr val="000000"/>
                  </a:outerShdw>
                </a:effectLst>
                <a:latin typeface="Times New Roman" pitchFamily="18" charset="0"/>
              </a:rPr>
              <a:t>Kurangkan cek beredar yang belum dibayar oleh bank dari saldo kas menurut laporan bank.</a:t>
            </a:r>
          </a:p>
        </p:txBody>
      </p:sp>
      <p:sp>
        <p:nvSpPr>
          <p:cNvPr id="55305" name="AutoShape 9"/>
          <p:cNvSpPr>
            <a:spLocks noChangeArrowheads="1"/>
          </p:cNvSpPr>
          <p:nvPr/>
        </p:nvSpPr>
        <p:spPr bwMode="auto">
          <a:xfrm>
            <a:off x="8763000" y="6477000"/>
            <a:ext cx="228600" cy="228600"/>
          </a:xfrm>
          <a:prstGeom prst="lightningBolt">
            <a:avLst/>
          </a:prstGeom>
          <a:gradFill rotWithShape="0">
            <a:gsLst>
              <a:gs pos="0">
                <a:srgbClr val="FDE111"/>
              </a:gs>
              <a:gs pos="100000">
                <a:srgbClr val="756808"/>
              </a:gs>
            </a:gsLst>
            <a:lin ang="5400000" scaled="1"/>
          </a:gradFill>
          <a:ln w="9525">
            <a:noFill/>
            <a:miter lim="800000"/>
            <a:headEnd/>
            <a:tailEnd/>
          </a:ln>
        </p:spPr>
        <p:txBody>
          <a:bodyPr wrap="none" anchor="ct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5530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53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5302"/>
                                        </p:tgtEl>
                                        <p:attrNameLst>
                                          <p:attrName>style.visibility</p:attrName>
                                        </p:attrNameLst>
                                      </p:cBhvr>
                                      <p:to>
                                        <p:strVal val="visible"/>
                                      </p:to>
                                    </p:set>
                                  </p:childTnLst>
                                  <p:subTnLst>
                                    <p:set>
                                      <p:cBhvr override="childStyle">
                                        <p:cTn dur="1" fill="hold" display="0" masterRel="nextClick" afterEffect="1"/>
                                        <p:tgtEl>
                                          <p:spTgt spid="5530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autoUpdateAnimBg="0"/>
      <p:bldP spid="55302" grpId="0" animBg="1" autoUpdateAnimBg="0"/>
      <p:bldP spid="5530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AutoShape 2"/>
          <p:cNvSpPr>
            <a:spLocks noChangeArrowheads="1"/>
          </p:cNvSpPr>
          <p:nvPr/>
        </p:nvSpPr>
        <p:spPr bwMode="auto">
          <a:xfrm>
            <a:off x="688975" y="533400"/>
            <a:ext cx="7766050" cy="1143000"/>
          </a:xfrm>
          <a:prstGeom prst="roundRect">
            <a:avLst>
              <a:gd name="adj" fmla="val 12495"/>
            </a:avLst>
          </a:prstGeom>
          <a:solidFill>
            <a:srgbClr val="000099"/>
          </a:solidFill>
          <a:ln w="12700">
            <a:solidFill>
              <a:schemeClr val="tx1"/>
            </a:solidFill>
            <a:round/>
            <a:headEnd/>
            <a:tailEnd/>
          </a:ln>
          <a:effectLst>
            <a:outerShdw dist="107763" dir="2700000" algn="ctr" rotWithShape="0">
              <a:schemeClr val="tx2"/>
            </a:outerShdw>
          </a:effectLst>
        </p:spPr>
        <p:txBody>
          <a:bodyPr anchor="ctr"/>
          <a:lstStyle/>
          <a:p>
            <a:pPr algn="ctr">
              <a:spcBef>
                <a:spcPct val="50000"/>
              </a:spcBef>
              <a:defRPr/>
            </a:pPr>
            <a:r>
              <a:rPr lang="en-US" sz="4400" b="1">
                <a:solidFill>
                  <a:schemeClr val="bg1"/>
                </a:solidFill>
                <a:effectLst>
                  <a:outerShdw blurRad="38100" dist="38100" dir="2700000" algn="tl">
                    <a:srgbClr val="000000"/>
                  </a:outerShdw>
                </a:effectLst>
                <a:latin typeface="Times New Roman" pitchFamily="18" charset="0"/>
              </a:rPr>
              <a:t>Langkah-langkah Rekonsiliasi Bank</a:t>
            </a:r>
          </a:p>
        </p:txBody>
      </p:sp>
      <p:sp>
        <p:nvSpPr>
          <p:cNvPr id="56327" name="Text Box 7"/>
          <p:cNvSpPr txBox="1">
            <a:spLocks noChangeArrowheads="1"/>
          </p:cNvSpPr>
          <p:nvPr/>
        </p:nvSpPr>
        <p:spPr bwMode="auto">
          <a:xfrm>
            <a:off x="609600" y="2057400"/>
            <a:ext cx="8610600" cy="946150"/>
          </a:xfrm>
          <a:prstGeom prst="rect">
            <a:avLst/>
          </a:prstGeom>
          <a:noFill/>
          <a:ln w="9525">
            <a:noFill/>
            <a:miter lim="800000"/>
            <a:headEnd/>
            <a:tailEnd/>
          </a:ln>
        </p:spPr>
        <p:txBody>
          <a:bodyPr>
            <a:spAutoFit/>
          </a:bodyPr>
          <a:lstStyle/>
          <a:p>
            <a:pPr marL="457200" indent="-457200">
              <a:spcBef>
                <a:spcPct val="20000"/>
              </a:spcBef>
            </a:pPr>
            <a:r>
              <a:rPr lang="en-US" sz="2800">
                <a:solidFill>
                  <a:srgbClr val="000099"/>
                </a:solidFill>
                <a:latin typeface="Times New Roman" pitchFamily="18" charset="0"/>
              </a:rPr>
              <a:t>3.	</a:t>
            </a:r>
            <a:r>
              <a:rPr lang="en-US" sz="2800">
                <a:latin typeface="Times New Roman" pitchFamily="18" charset="0"/>
              </a:rPr>
              <a:t>Bandingkan memorandum kredit bank dengan ayat-ayat yang terdapat pada jurnal.</a:t>
            </a:r>
          </a:p>
        </p:txBody>
      </p:sp>
      <p:sp>
        <p:nvSpPr>
          <p:cNvPr id="56328" name="Text Box 8"/>
          <p:cNvSpPr txBox="1">
            <a:spLocks noChangeArrowheads="1"/>
          </p:cNvSpPr>
          <p:nvPr/>
        </p:nvSpPr>
        <p:spPr bwMode="auto">
          <a:xfrm>
            <a:off x="609600" y="3429000"/>
            <a:ext cx="8153400" cy="1563688"/>
          </a:xfrm>
          <a:prstGeom prst="rect">
            <a:avLst/>
          </a:prstGeom>
          <a:solidFill>
            <a:srgbClr val="000099"/>
          </a:solidFill>
          <a:ln w="9525">
            <a:solidFill>
              <a:schemeClr val="tx1"/>
            </a:solidFill>
            <a:miter lim="800000"/>
            <a:headEnd/>
            <a:tailEnd/>
          </a:ln>
          <a:effectLst>
            <a:outerShdw dist="107763" dir="2700000" algn="ctr" rotWithShape="0">
              <a:schemeClr val="tx2"/>
            </a:outerShdw>
          </a:effectLst>
        </p:spPr>
        <p:txBody>
          <a:bodyPr>
            <a:spAutoFit/>
          </a:bodyPr>
          <a:lstStyle/>
          <a:p>
            <a:pPr algn="ctr">
              <a:spcBef>
                <a:spcPct val="50000"/>
              </a:spcBef>
              <a:defRPr/>
            </a:pPr>
            <a:r>
              <a:rPr lang="en-US" sz="3200">
                <a:solidFill>
                  <a:schemeClr val="bg1"/>
                </a:solidFill>
                <a:effectLst>
                  <a:outerShdw blurRad="38100" dist="38100" dir="2700000" algn="tl">
                    <a:srgbClr val="000000"/>
                  </a:outerShdw>
                </a:effectLst>
                <a:latin typeface="Times New Roman" pitchFamily="18" charset="0"/>
              </a:rPr>
              <a:t>Tambahkan memorandum kredit yang belum dicatat ke saldo kas menurut pembukuan deposan.</a:t>
            </a:r>
          </a:p>
        </p:txBody>
      </p:sp>
      <p:sp>
        <p:nvSpPr>
          <p:cNvPr id="56329" name="AutoShape 9"/>
          <p:cNvSpPr>
            <a:spLocks noChangeArrowheads="1"/>
          </p:cNvSpPr>
          <p:nvPr/>
        </p:nvSpPr>
        <p:spPr bwMode="auto">
          <a:xfrm>
            <a:off x="8763000" y="6477000"/>
            <a:ext cx="228600" cy="228600"/>
          </a:xfrm>
          <a:prstGeom prst="lightningBolt">
            <a:avLst/>
          </a:prstGeom>
          <a:gradFill rotWithShape="0">
            <a:gsLst>
              <a:gs pos="0">
                <a:srgbClr val="FDE111"/>
              </a:gs>
              <a:gs pos="100000">
                <a:srgbClr val="756808"/>
              </a:gs>
            </a:gsLst>
            <a:lin ang="5400000" scaled="1"/>
          </a:gradFill>
          <a:ln w="9525">
            <a:noFill/>
            <a:miter lim="800000"/>
            <a:headEnd/>
            <a:tailEnd/>
          </a:ln>
        </p:spPr>
        <p:txBody>
          <a:bodyPr wrap="none" anchor="ct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563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63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6328"/>
                                        </p:tgtEl>
                                        <p:attrNameLst>
                                          <p:attrName>style.visibility</p:attrName>
                                        </p:attrNameLst>
                                      </p:cBhvr>
                                      <p:to>
                                        <p:strVal val="visible"/>
                                      </p:to>
                                    </p:set>
                                  </p:childTnLst>
                                  <p:subTnLst>
                                    <p:set>
                                      <p:cBhvr override="childStyle">
                                        <p:cTn dur="1" fill="hold" display="0" masterRel="nextClick" afterEffect="1"/>
                                        <p:tgtEl>
                                          <p:spTgt spid="5632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7" grpId="0" autoUpdateAnimBg="0"/>
      <p:bldP spid="56328" grpId="0" animBg="1" autoUpdateAnimBg="0"/>
      <p:bldP spid="56329"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ChangeArrowheads="1"/>
          </p:cNvSpPr>
          <p:nvPr/>
        </p:nvSpPr>
        <p:spPr bwMode="auto">
          <a:xfrm>
            <a:off x="688975" y="304800"/>
            <a:ext cx="7766050" cy="1219200"/>
          </a:xfrm>
          <a:prstGeom prst="roundRect">
            <a:avLst>
              <a:gd name="adj" fmla="val 12495"/>
            </a:avLst>
          </a:prstGeom>
          <a:solidFill>
            <a:srgbClr val="000099"/>
          </a:solidFill>
          <a:ln w="12700">
            <a:solidFill>
              <a:schemeClr val="tx1"/>
            </a:solidFill>
            <a:round/>
            <a:headEnd/>
            <a:tailEnd/>
          </a:ln>
          <a:effectLst>
            <a:outerShdw dist="107763" dir="2700000" algn="ctr" rotWithShape="0">
              <a:schemeClr val="tx2"/>
            </a:outerShdw>
          </a:effectLst>
        </p:spPr>
        <p:txBody>
          <a:bodyPr anchor="ctr"/>
          <a:lstStyle/>
          <a:p>
            <a:pPr algn="ctr">
              <a:spcBef>
                <a:spcPct val="50000"/>
              </a:spcBef>
              <a:defRPr/>
            </a:pPr>
            <a:r>
              <a:rPr lang="en-US" sz="4400" b="1">
                <a:solidFill>
                  <a:schemeClr val="bg1"/>
                </a:solidFill>
                <a:effectLst>
                  <a:outerShdw blurRad="38100" dist="38100" dir="2700000" algn="tl">
                    <a:srgbClr val="000000"/>
                  </a:outerShdw>
                </a:effectLst>
                <a:latin typeface="Times New Roman" pitchFamily="18" charset="0"/>
              </a:rPr>
              <a:t>Langkah-langkah Rekonsiliasi Bank</a:t>
            </a:r>
          </a:p>
        </p:txBody>
      </p:sp>
      <p:sp>
        <p:nvSpPr>
          <p:cNvPr id="26627" name="Text Box 3"/>
          <p:cNvSpPr txBox="1">
            <a:spLocks noChangeArrowheads="1"/>
          </p:cNvSpPr>
          <p:nvPr/>
        </p:nvSpPr>
        <p:spPr bwMode="auto">
          <a:xfrm>
            <a:off x="457200" y="1674813"/>
            <a:ext cx="8610600" cy="946150"/>
          </a:xfrm>
          <a:prstGeom prst="rect">
            <a:avLst/>
          </a:prstGeom>
          <a:noFill/>
          <a:ln w="9525">
            <a:noFill/>
            <a:miter lim="800000"/>
            <a:headEnd/>
            <a:tailEnd/>
          </a:ln>
        </p:spPr>
        <p:txBody>
          <a:bodyPr>
            <a:spAutoFit/>
          </a:bodyPr>
          <a:lstStyle/>
          <a:p>
            <a:pPr marL="457200" indent="-457200">
              <a:spcBef>
                <a:spcPct val="20000"/>
              </a:spcBef>
            </a:pPr>
            <a:r>
              <a:rPr lang="en-US" sz="2800">
                <a:solidFill>
                  <a:srgbClr val="000099"/>
                </a:solidFill>
                <a:latin typeface="Times New Roman" pitchFamily="18" charset="0"/>
              </a:rPr>
              <a:t>4.	</a:t>
            </a:r>
            <a:r>
              <a:rPr lang="en-US" sz="2800">
                <a:latin typeface="Times New Roman" pitchFamily="18" charset="0"/>
              </a:rPr>
              <a:t>Bandingkan memorandum debit dengan ayat-ayat jurnal yang mencatat pengeluaran kas.</a:t>
            </a:r>
          </a:p>
        </p:txBody>
      </p:sp>
      <p:sp>
        <p:nvSpPr>
          <p:cNvPr id="26628" name="Text Box 4"/>
          <p:cNvSpPr txBox="1">
            <a:spLocks noChangeArrowheads="1"/>
          </p:cNvSpPr>
          <p:nvPr/>
        </p:nvSpPr>
        <p:spPr bwMode="auto">
          <a:xfrm>
            <a:off x="457200" y="4724400"/>
            <a:ext cx="8610600" cy="946150"/>
          </a:xfrm>
          <a:prstGeom prst="rect">
            <a:avLst/>
          </a:prstGeom>
          <a:noFill/>
          <a:ln w="9525">
            <a:noFill/>
            <a:miter lim="800000"/>
            <a:headEnd/>
            <a:tailEnd/>
          </a:ln>
        </p:spPr>
        <p:txBody>
          <a:bodyPr>
            <a:spAutoFit/>
          </a:bodyPr>
          <a:lstStyle/>
          <a:p>
            <a:pPr marL="457200" indent="-457200">
              <a:spcBef>
                <a:spcPct val="20000"/>
              </a:spcBef>
            </a:pPr>
            <a:r>
              <a:rPr lang="en-US" sz="2800">
                <a:solidFill>
                  <a:srgbClr val="000099"/>
                </a:solidFill>
                <a:latin typeface="Times New Roman" pitchFamily="18" charset="0"/>
              </a:rPr>
              <a:t>5.	</a:t>
            </a:r>
            <a:r>
              <a:rPr lang="en-US" sz="2800">
                <a:latin typeface="Times New Roman" pitchFamily="18" charset="0"/>
              </a:rPr>
              <a:t>Teliti kesalahan-kesalahan yang terdapat pada langkah-langkah di atas.</a:t>
            </a:r>
          </a:p>
        </p:txBody>
      </p:sp>
      <p:sp>
        <p:nvSpPr>
          <p:cNvPr id="26629" name="Text Box 5"/>
          <p:cNvSpPr txBox="1">
            <a:spLocks noChangeArrowheads="1"/>
          </p:cNvSpPr>
          <p:nvPr/>
        </p:nvSpPr>
        <p:spPr bwMode="auto">
          <a:xfrm>
            <a:off x="495300" y="2743200"/>
            <a:ext cx="8153400" cy="1563688"/>
          </a:xfrm>
          <a:prstGeom prst="rect">
            <a:avLst/>
          </a:prstGeom>
          <a:solidFill>
            <a:srgbClr val="000099"/>
          </a:solidFill>
          <a:ln w="9525">
            <a:solidFill>
              <a:schemeClr val="tx1"/>
            </a:solidFill>
            <a:miter lim="800000"/>
            <a:headEnd/>
            <a:tailEnd/>
          </a:ln>
          <a:effectLst>
            <a:outerShdw dist="107763" dir="2700000" algn="ctr" rotWithShape="0">
              <a:schemeClr val="tx2"/>
            </a:outerShdw>
          </a:effectLst>
        </p:spPr>
        <p:txBody>
          <a:bodyPr>
            <a:spAutoFit/>
          </a:bodyPr>
          <a:lstStyle/>
          <a:p>
            <a:pPr algn="ctr">
              <a:spcBef>
                <a:spcPct val="50000"/>
              </a:spcBef>
              <a:defRPr/>
            </a:pPr>
            <a:r>
              <a:rPr lang="en-US" sz="3200">
                <a:solidFill>
                  <a:schemeClr val="bg1"/>
                </a:solidFill>
                <a:effectLst>
                  <a:outerShdw blurRad="38100" dist="38100" dir="2700000" algn="tl">
                    <a:srgbClr val="000000"/>
                  </a:outerShdw>
                </a:effectLst>
                <a:latin typeface="Times New Roman" pitchFamily="18" charset="0"/>
              </a:rPr>
              <a:t>Kurangkan memorandum debit yang belum dicatat dari saldo kas menurut pembukuan deposan.</a:t>
            </a:r>
          </a:p>
        </p:txBody>
      </p:sp>
      <p:sp>
        <p:nvSpPr>
          <p:cNvPr id="26630" name="AutoShape 6"/>
          <p:cNvSpPr>
            <a:spLocks noChangeArrowheads="1"/>
          </p:cNvSpPr>
          <p:nvPr/>
        </p:nvSpPr>
        <p:spPr bwMode="auto">
          <a:xfrm>
            <a:off x="8763000" y="6477000"/>
            <a:ext cx="228600" cy="228600"/>
          </a:xfrm>
          <a:prstGeom prst="lightningBolt">
            <a:avLst/>
          </a:prstGeom>
          <a:gradFill rotWithShape="0">
            <a:gsLst>
              <a:gs pos="0">
                <a:srgbClr val="FDE111"/>
              </a:gs>
              <a:gs pos="100000">
                <a:srgbClr val="756808"/>
              </a:gs>
            </a:gsLst>
            <a:lin ang="5400000" scaled="1"/>
          </a:gradFill>
          <a:ln w="9525">
            <a:noFill/>
            <a:miter lim="800000"/>
            <a:headEnd/>
            <a:tailEnd/>
          </a:ln>
        </p:spPr>
        <p:txBody>
          <a:bodyPr wrap="none" anchor="ct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6627"/>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1000"/>
                                  </p:stCondLst>
                                  <p:childTnLst>
                                    <p:set>
                                      <p:cBhvr>
                                        <p:cTn id="9" dur="1" fill="hold">
                                          <p:stCondLst>
                                            <p:cond delay="499"/>
                                          </p:stCondLst>
                                        </p:cTn>
                                        <p:tgtEl>
                                          <p:spTgt spid="26630"/>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26629"/>
                                        </p:tgtEl>
                                        <p:attrNameLst>
                                          <p:attrName>style.visibility</p:attrName>
                                        </p:attrNameLst>
                                      </p:cBhvr>
                                      <p:to>
                                        <p:strVal val="visible"/>
                                      </p:to>
                                    </p:set>
                                  </p:childTnLst>
                                  <p:subTnLst>
                                    <p:set>
                                      <p:cBhvr override="childStyle">
                                        <p:cTn dur="1" fill="hold" display="0" masterRel="nextClick" afterEffect="1"/>
                                        <p:tgtEl>
                                          <p:spTgt spid="26629"/>
                                        </p:tgtEl>
                                        <p:attrNameLst>
                                          <p:attrName>style.visibility</p:attrName>
                                        </p:attrNameLst>
                                      </p:cBhvr>
                                      <p:to>
                                        <p:strVal val="hidden"/>
                                      </p:to>
                                    </p:set>
                                  </p:sub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266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utoUpdateAnimBg="0"/>
      <p:bldP spid="26628" grpId="0" autoUpdateAnimBg="0"/>
      <p:bldP spid="26629" grpId="0" animBg="1" autoUpdateAnimBg="0"/>
      <p:bldP spid="26630"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39750" y="0"/>
            <a:ext cx="8001000" cy="460375"/>
          </a:xfrm>
        </p:spPr>
        <p:txBody>
          <a:bodyPr/>
          <a:lstStyle/>
          <a:p>
            <a:pPr eaLnBrk="1" hangingPunct="1"/>
            <a:r>
              <a:rPr lang="en-US" sz="1600" smtClean="0"/>
              <a:t>Contoh kasus:</a:t>
            </a:r>
          </a:p>
        </p:txBody>
      </p:sp>
      <p:sp>
        <p:nvSpPr>
          <p:cNvPr id="26627" name="Text Box 4"/>
          <p:cNvSpPr txBox="1">
            <a:spLocks noChangeArrowheads="1"/>
          </p:cNvSpPr>
          <p:nvPr/>
        </p:nvSpPr>
        <p:spPr bwMode="auto">
          <a:xfrm>
            <a:off x="539750" y="981075"/>
            <a:ext cx="7993063" cy="366713"/>
          </a:xfrm>
          <a:prstGeom prst="rect">
            <a:avLst/>
          </a:prstGeom>
          <a:noFill/>
          <a:ln w="9525">
            <a:noFill/>
            <a:miter lim="800000"/>
            <a:headEnd/>
            <a:tailEnd/>
          </a:ln>
        </p:spPr>
        <p:txBody>
          <a:bodyPr>
            <a:spAutoFit/>
          </a:bodyPr>
          <a:lstStyle/>
          <a:p>
            <a:pPr>
              <a:spcBef>
                <a:spcPct val="50000"/>
              </a:spcBef>
            </a:pPr>
            <a:endParaRPr lang="id-ID"/>
          </a:p>
        </p:txBody>
      </p:sp>
      <p:sp>
        <p:nvSpPr>
          <p:cNvPr id="26628" name="Text Box 5"/>
          <p:cNvSpPr txBox="1">
            <a:spLocks noChangeArrowheads="1"/>
          </p:cNvSpPr>
          <p:nvPr/>
        </p:nvSpPr>
        <p:spPr bwMode="auto">
          <a:xfrm>
            <a:off x="539750" y="476250"/>
            <a:ext cx="8135938" cy="517525"/>
          </a:xfrm>
          <a:prstGeom prst="rect">
            <a:avLst/>
          </a:prstGeom>
          <a:noFill/>
          <a:ln w="9525">
            <a:noFill/>
            <a:miter lim="800000"/>
            <a:headEnd/>
            <a:tailEnd/>
          </a:ln>
        </p:spPr>
        <p:txBody>
          <a:bodyPr>
            <a:spAutoFit/>
          </a:bodyPr>
          <a:lstStyle/>
          <a:p>
            <a:pPr>
              <a:spcBef>
                <a:spcPct val="50000"/>
              </a:spcBef>
            </a:pPr>
            <a:r>
              <a:rPr lang="en-US" sz="1400" u="none"/>
              <a:t>PT. “VAN PERSIE” mempunyai kas dan menerima laporan bank untuk bulan Januari 2003 sebagai berikut:</a:t>
            </a:r>
          </a:p>
        </p:txBody>
      </p:sp>
      <p:sp>
        <p:nvSpPr>
          <p:cNvPr id="26629" name="Text Box 6"/>
          <p:cNvSpPr txBox="1">
            <a:spLocks noChangeArrowheads="1"/>
          </p:cNvSpPr>
          <p:nvPr/>
        </p:nvSpPr>
        <p:spPr bwMode="auto">
          <a:xfrm>
            <a:off x="611188" y="1196975"/>
            <a:ext cx="8064500" cy="2246769"/>
          </a:xfrm>
          <a:prstGeom prst="rect">
            <a:avLst/>
          </a:prstGeom>
          <a:noFill/>
          <a:ln w="9525">
            <a:noFill/>
            <a:miter lim="800000"/>
            <a:headEnd/>
            <a:tailEnd/>
          </a:ln>
        </p:spPr>
        <p:txBody>
          <a:bodyPr>
            <a:spAutoFit/>
          </a:bodyPr>
          <a:lstStyle/>
          <a:p>
            <a:pPr>
              <a:spcBef>
                <a:spcPct val="50000"/>
              </a:spcBef>
            </a:pPr>
            <a:r>
              <a:rPr lang="en-US" sz="1400" dirty="0" err="1"/>
              <a:t>Laporan</a:t>
            </a:r>
            <a:r>
              <a:rPr lang="en-US" sz="1400" dirty="0"/>
              <a:t> Bank:</a:t>
            </a:r>
            <a:endParaRPr lang="en-US" sz="1400" u="none" dirty="0"/>
          </a:p>
          <a:p>
            <a:pPr>
              <a:spcBef>
                <a:spcPct val="50000"/>
              </a:spcBef>
            </a:pPr>
            <a:r>
              <a:rPr lang="en-US" sz="1400" u="none" dirty="0" err="1"/>
              <a:t>Saldo</a:t>
            </a:r>
            <a:r>
              <a:rPr lang="en-US" sz="1400" u="none" dirty="0"/>
              <a:t> 1 </a:t>
            </a:r>
            <a:r>
              <a:rPr lang="en-US" sz="1400" u="none" dirty="0" err="1"/>
              <a:t>Januari</a:t>
            </a:r>
            <a:r>
              <a:rPr lang="en-US" sz="1400" u="none" dirty="0"/>
              <a:t> </a:t>
            </a:r>
            <a:r>
              <a:rPr lang="en-US" sz="1400" b="1" u="none" dirty="0" err="1"/>
              <a:t>Rp</a:t>
            </a:r>
            <a:r>
              <a:rPr lang="en-US" sz="1400" b="1" u="none" dirty="0"/>
              <a:t>. </a:t>
            </a:r>
            <a:r>
              <a:rPr lang="en-US" sz="1400" b="1" u="none" dirty="0" smtClean="0"/>
              <a:t>29.4</a:t>
            </a:r>
            <a:r>
              <a:rPr lang="id-ID" sz="1400" b="1" u="none" dirty="0" smtClean="0"/>
              <a:t>77.</a:t>
            </a:r>
            <a:r>
              <a:rPr lang="en-US" sz="1400" b="1" u="none" dirty="0" smtClean="0"/>
              <a:t>100</a:t>
            </a:r>
            <a:endParaRPr lang="en-US" sz="1400" b="1" u="none" dirty="0"/>
          </a:p>
          <a:p>
            <a:pPr>
              <a:spcBef>
                <a:spcPct val="50000"/>
              </a:spcBef>
            </a:pPr>
            <a:r>
              <a:rPr lang="en-US" sz="1400" u="none" dirty="0" err="1"/>
              <a:t>Penerimaan</a:t>
            </a:r>
            <a:r>
              <a:rPr lang="en-US" sz="1400" u="none" dirty="0"/>
              <a:t> </a:t>
            </a:r>
            <a:r>
              <a:rPr lang="en-US" sz="1400" u="none" dirty="0" err="1"/>
              <a:t>bulan</a:t>
            </a:r>
            <a:r>
              <a:rPr lang="en-US" sz="1400" u="none" dirty="0"/>
              <a:t> </a:t>
            </a:r>
            <a:r>
              <a:rPr lang="en-US" sz="1400" u="none" dirty="0" err="1"/>
              <a:t>Januari</a:t>
            </a:r>
            <a:r>
              <a:rPr lang="en-US" sz="1400" u="none" dirty="0"/>
              <a:t> </a:t>
            </a:r>
            <a:r>
              <a:rPr lang="en-US" sz="1400" u="none" dirty="0" err="1"/>
              <a:t>Rp</a:t>
            </a:r>
            <a:r>
              <a:rPr lang="en-US" sz="1400" u="none" dirty="0"/>
              <a:t>. 106.062.000 (</a:t>
            </a:r>
            <a:r>
              <a:rPr lang="en-US" sz="1400" u="none" dirty="0" err="1"/>
              <a:t>termasuk</a:t>
            </a:r>
            <a:r>
              <a:rPr lang="en-US" sz="1400" u="none" dirty="0"/>
              <a:t> </a:t>
            </a:r>
            <a:r>
              <a:rPr lang="en-US" sz="1400" u="none" dirty="0" err="1"/>
              <a:t>setoran</a:t>
            </a:r>
            <a:r>
              <a:rPr lang="en-US" sz="1400" u="none" dirty="0"/>
              <a:t> 30 </a:t>
            </a:r>
            <a:r>
              <a:rPr lang="en-US" sz="1400" u="none" dirty="0" err="1"/>
              <a:t>Desember</a:t>
            </a:r>
            <a:r>
              <a:rPr lang="en-US" sz="1400" u="none" dirty="0"/>
              <a:t> 2002 yang </a:t>
            </a:r>
            <a:r>
              <a:rPr lang="en-US" sz="1400" u="none" dirty="0" err="1"/>
              <a:t>diterima</a:t>
            </a:r>
            <a:r>
              <a:rPr lang="en-US" sz="1400" u="none" dirty="0"/>
              <a:t> </a:t>
            </a:r>
            <a:r>
              <a:rPr lang="en-US" sz="1400" u="none" dirty="0" err="1"/>
              <a:t>pada</a:t>
            </a:r>
            <a:r>
              <a:rPr lang="en-US" sz="1400" u="none" dirty="0"/>
              <a:t> 2 </a:t>
            </a:r>
            <a:r>
              <a:rPr lang="en-US" sz="1400" u="none" dirty="0" err="1"/>
              <a:t>Januari</a:t>
            </a:r>
            <a:r>
              <a:rPr lang="en-US" sz="1400" u="none" dirty="0"/>
              <a:t> 2003 </a:t>
            </a:r>
            <a:r>
              <a:rPr lang="en-US" sz="1400" u="none" dirty="0" err="1"/>
              <a:t>Rp</a:t>
            </a:r>
            <a:r>
              <a:rPr lang="en-US" sz="1400" u="none" dirty="0"/>
              <a:t>. 2.577.000 </a:t>
            </a:r>
            <a:r>
              <a:rPr lang="en-US" sz="1400" u="none" dirty="0" err="1"/>
              <a:t>dan</a:t>
            </a:r>
            <a:r>
              <a:rPr lang="en-US" sz="1400" u="none" dirty="0"/>
              <a:t> </a:t>
            </a:r>
            <a:r>
              <a:rPr lang="en-US" sz="1400" u="none" dirty="0" err="1"/>
              <a:t>wesel</a:t>
            </a:r>
            <a:r>
              <a:rPr lang="en-US" sz="1400" u="none" dirty="0"/>
              <a:t> </a:t>
            </a:r>
            <a:r>
              <a:rPr lang="en-US" sz="1400" u="none" dirty="0" err="1"/>
              <a:t>ditagihkan</a:t>
            </a:r>
            <a:r>
              <a:rPr lang="en-US" sz="1400" u="none" dirty="0"/>
              <a:t> </a:t>
            </a:r>
            <a:r>
              <a:rPr lang="en-US" sz="1400" u="none" dirty="0" err="1"/>
              <a:t>oleh</a:t>
            </a:r>
            <a:r>
              <a:rPr lang="en-US" sz="1400" u="none" dirty="0"/>
              <a:t> bank </a:t>
            </a:r>
            <a:r>
              <a:rPr lang="en-US" sz="1400" b="1" u="none" dirty="0" err="1"/>
              <a:t>Rp</a:t>
            </a:r>
            <a:r>
              <a:rPr lang="en-US" sz="1400" b="1" u="none" dirty="0"/>
              <a:t>. 2.492.500</a:t>
            </a:r>
            <a:r>
              <a:rPr lang="en-US" sz="1400" u="none" dirty="0"/>
              <a:t>)</a:t>
            </a:r>
          </a:p>
          <a:p>
            <a:pPr>
              <a:spcBef>
                <a:spcPct val="50000"/>
              </a:spcBef>
            </a:pPr>
            <a:r>
              <a:rPr lang="en-US" sz="1400" u="none" dirty="0" err="1"/>
              <a:t>Pengeluaran</a:t>
            </a:r>
            <a:r>
              <a:rPr lang="en-US" sz="1400" u="none" dirty="0"/>
              <a:t> </a:t>
            </a:r>
            <a:r>
              <a:rPr lang="en-US" sz="1400" u="none" dirty="0" err="1"/>
              <a:t>bulan</a:t>
            </a:r>
            <a:r>
              <a:rPr lang="en-US" sz="1400" u="none" dirty="0"/>
              <a:t> </a:t>
            </a:r>
            <a:r>
              <a:rPr lang="en-US" sz="1400" u="none" dirty="0" err="1"/>
              <a:t>Januari</a:t>
            </a:r>
            <a:r>
              <a:rPr lang="en-US" sz="1400" u="none" dirty="0"/>
              <a:t> </a:t>
            </a:r>
            <a:r>
              <a:rPr lang="en-US" sz="1400" u="none" dirty="0" err="1"/>
              <a:t>Rp</a:t>
            </a:r>
            <a:r>
              <a:rPr lang="en-US" sz="1400" u="none" dirty="0"/>
              <a:t>. 120.640.500 (</a:t>
            </a:r>
            <a:r>
              <a:rPr lang="en-US" sz="1400" u="none" dirty="0" err="1"/>
              <a:t>termasuk</a:t>
            </a:r>
            <a:r>
              <a:rPr lang="en-US" sz="1400" u="none" dirty="0"/>
              <a:t> </a:t>
            </a:r>
            <a:r>
              <a:rPr lang="en-US" sz="1400" u="none" dirty="0" err="1"/>
              <a:t>cek</a:t>
            </a:r>
            <a:r>
              <a:rPr lang="en-US" sz="1400" u="none" dirty="0"/>
              <a:t> </a:t>
            </a:r>
            <a:r>
              <a:rPr lang="en-US" sz="1400" u="none" dirty="0" err="1"/>
              <a:t>beredar</a:t>
            </a:r>
            <a:r>
              <a:rPr lang="en-US" sz="1400" u="none" dirty="0"/>
              <a:t> </a:t>
            </a:r>
            <a:r>
              <a:rPr lang="en-US" sz="1400" u="none" dirty="0" err="1"/>
              <a:t>bulan</a:t>
            </a:r>
            <a:r>
              <a:rPr lang="en-US" sz="1400" u="none" dirty="0"/>
              <a:t> </a:t>
            </a:r>
            <a:r>
              <a:rPr lang="en-US" sz="1400" u="none" dirty="0" err="1"/>
              <a:t>desember</a:t>
            </a:r>
            <a:r>
              <a:rPr lang="en-US" sz="1400" u="none" dirty="0"/>
              <a:t> 2002 yang </a:t>
            </a:r>
            <a:r>
              <a:rPr lang="en-US" sz="1400" u="none" dirty="0" err="1"/>
              <a:t>baru</a:t>
            </a:r>
            <a:r>
              <a:rPr lang="en-US" sz="1400" u="none" dirty="0"/>
              <a:t> </a:t>
            </a:r>
            <a:r>
              <a:rPr lang="en-US" sz="1400" u="none" dirty="0" err="1"/>
              <a:t>dicairkan</a:t>
            </a:r>
            <a:r>
              <a:rPr lang="en-US" sz="1400" u="none" dirty="0"/>
              <a:t> </a:t>
            </a:r>
            <a:r>
              <a:rPr lang="en-US" sz="1400" u="none" dirty="0" err="1"/>
              <a:t>pada</a:t>
            </a:r>
            <a:r>
              <a:rPr lang="en-US" sz="1400" u="none" dirty="0"/>
              <a:t> </a:t>
            </a:r>
            <a:r>
              <a:rPr lang="en-US" sz="1400" u="none" dirty="0" err="1"/>
              <a:t>bulan</a:t>
            </a:r>
            <a:r>
              <a:rPr lang="en-US" sz="1400" u="none" dirty="0"/>
              <a:t> </a:t>
            </a:r>
            <a:r>
              <a:rPr lang="en-US" sz="1400" u="none" dirty="0" err="1"/>
              <a:t>Januari</a:t>
            </a:r>
            <a:r>
              <a:rPr lang="en-US" sz="1400" u="none" dirty="0"/>
              <a:t> 2003 </a:t>
            </a:r>
            <a:r>
              <a:rPr lang="en-US" sz="1400" u="none" dirty="0" err="1"/>
              <a:t>Rp</a:t>
            </a:r>
            <a:r>
              <a:rPr lang="en-US" sz="1400" u="none" dirty="0"/>
              <a:t>. 4.052.500, </a:t>
            </a:r>
            <a:r>
              <a:rPr lang="en-US" sz="1400" u="none" dirty="0" err="1"/>
              <a:t>Biaya</a:t>
            </a:r>
            <a:r>
              <a:rPr lang="en-US" sz="1400" u="none" dirty="0"/>
              <a:t> bank </a:t>
            </a:r>
            <a:r>
              <a:rPr lang="en-US" sz="1400" b="1" u="none" dirty="0" err="1"/>
              <a:t>Rp</a:t>
            </a:r>
            <a:r>
              <a:rPr lang="en-US" sz="1400" b="1" u="none" dirty="0"/>
              <a:t>. 15.800</a:t>
            </a:r>
            <a:r>
              <a:rPr lang="en-US" sz="1400" u="none" dirty="0"/>
              <a:t> </a:t>
            </a:r>
            <a:r>
              <a:rPr lang="en-US" sz="1400" u="none" dirty="0" err="1"/>
              <a:t>dan</a:t>
            </a:r>
            <a:r>
              <a:rPr lang="en-US" sz="1400" u="none" dirty="0"/>
              <a:t> </a:t>
            </a:r>
            <a:r>
              <a:rPr lang="en-US" sz="1400" u="none" dirty="0" err="1"/>
              <a:t>biaya</a:t>
            </a:r>
            <a:r>
              <a:rPr lang="en-US" sz="1400" u="none" dirty="0"/>
              <a:t> </a:t>
            </a:r>
            <a:r>
              <a:rPr lang="en-US" sz="1400" u="none" dirty="0" err="1"/>
              <a:t>penagihan</a:t>
            </a:r>
            <a:r>
              <a:rPr lang="en-US" sz="1400" u="none" dirty="0"/>
              <a:t> </a:t>
            </a:r>
            <a:r>
              <a:rPr lang="en-US" sz="1400" u="none" dirty="0" err="1"/>
              <a:t>wesel</a:t>
            </a:r>
            <a:r>
              <a:rPr lang="en-US" sz="1400" u="none" dirty="0"/>
              <a:t> </a:t>
            </a:r>
            <a:r>
              <a:rPr lang="en-US" sz="1400" b="1" u="none" dirty="0" err="1"/>
              <a:t>Rp</a:t>
            </a:r>
            <a:r>
              <a:rPr lang="en-US" sz="1400" b="1" u="none" dirty="0"/>
              <a:t>. 62.500</a:t>
            </a:r>
            <a:r>
              <a:rPr lang="en-US" sz="1400" u="none" dirty="0"/>
              <a:t>, Serta </a:t>
            </a:r>
            <a:r>
              <a:rPr lang="en-US" sz="1400" u="none" dirty="0" err="1"/>
              <a:t>Cek</a:t>
            </a:r>
            <a:r>
              <a:rPr lang="en-US" sz="1400" u="none" dirty="0"/>
              <a:t> </a:t>
            </a:r>
            <a:r>
              <a:rPr lang="en-US" sz="1400" u="none" dirty="0" err="1"/>
              <a:t>Kosong</a:t>
            </a:r>
            <a:r>
              <a:rPr lang="en-US" sz="1400" u="none" dirty="0"/>
              <a:t> </a:t>
            </a:r>
            <a:r>
              <a:rPr lang="en-US" sz="1400" b="1" u="none" dirty="0" err="1"/>
              <a:t>Rp</a:t>
            </a:r>
            <a:r>
              <a:rPr lang="en-US" sz="1400" b="1" u="none" dirty="0"/>
              <a:t>. 594.700</a:t>
            </a:r>
            <a:r>
              <a:rPr lang="en-US" sz="1400" u="none" dirty="0"/>
              <a:t>)</a:t>
            </a:r>
          </a:p>
          <a:p>
            <a:pPr>
              <a:spcBef>
                <a:spcPct val="50000"/>
              </a:spcBef>
            </a:pPr>
            <a:r>
              <a:rPr lang="en-US" sz="1400" u="none" dirty="0" err="1"/>
              <a:t>Saldo</a:t>
            </a:r>
            <a:r>
              <a:rPr lang="en-US" sz="1400" u="none" dirty="0"/>
              <a:t> </a:t>
            </a:r>
            <a:r>
              <a:rPr lang="en-US" sz="1400" u="none" dirty="0" err="1"/>
              <a:t>akhir</a:t>
            </a:r>
            <a:r>
              <a:rPr lang="en-US" sz="1400" u="none" dirty="0"/>
              <a:t> </a:t>
            </a:r>
            <a:r>
              <a:rPr lang="en-US" sz="1400" u="none" dirty="0" err="1"/>
              <a:t>bulan</a:t>
            </a:r>
            <a:r>
              <a:rPr lang="en-US" sz="1400" u="none" dirty="0"/>
              <a:t> </a:t>
            </a:r>
            <a:r>
              <a:rPr lang="en-US" sz="1400" u="none" dirty="0" err="1"/>
              <a:t>Januari</a:t>
            </a:r>
            <a:r>
              <a:rPr lang="en-US" sz="1400" u="none" dirty="0"/>
              <a:t> 14.898.600</a:t>
            </a:r>
            <a:endParaRPr lang="en-US" sz="1400" dirty="0"/>
          </a:p>
        </p:txBody>
      </p:sp>
      <p:sp>
        <p:nvSpPr>
          <p:cNvPr id="26630" name="Text Box 7"/>
          <p:cNvSpPr txBox="1">
            <a:spLocks noChangeArrowheads="1"/>
          </p:cNvSpPr>
          <p:nvPr/>
        </p:nvSpPr>
        <p:spPr bwMode="auto">
          <a:xfrm>
            <a:off x="539750" y="3789363"/>
            <a:ext cx="7993063" cy="2538412"/>
          </a:xfrm>
          <a:prstGeom prst="rect">
            <a:avLst/>
          </a:prstGeom>
          <a:noFill/>
          <a:ln w="9525">
            <a:noFill/>
            <a:miter lim="800000"/>
            <a:headEnd/>
            <a:tailEnd/>
          </a:ln>
        </p:spPr>
        <p:txBody>
          <a:bodyPr>
            <a:spAutoFit/>
          </a:bodyPr>
          <a:lstStyle/>
          <a:p>
            <a:pPr>
              <a:spcBef>
                <a:spcPct val="50000"/>
              </a:spcBef>
            </a:pPr>
            <a:r>
              <a:rPr lang="en-US" sz="1400"/>
              <a:t>Catatan Perusahaan:</a:t>
            </a:r>
            <a:endParaRPr lang="en-US" sz="1400" u="none"/>
          </a:p>
          <a:p>
            <a:pPr>
              <a:spcBef>
                <a:spcPct val="50000"/>
              </a:spcBef>
            </a:pPr>
            <a:r>
              <a:rPr lang="en-US" sz="1400" u="none"/>
              <a:t>Saldo bulan Januari 28.001.600</a:t>
            </a:r>
          </a:p>
          <a:p>
            <a:pPr>
              <a:spcBef>
                <a:spcPct val="50000"/>
              </a:spcBef>
            </a:pPr>
            <a:r>
              <a:rPr lang="en-US" sz="1400" u="none"/>
              <a:t>Penerimaan bulan Januari Rp. 104.285.000 (termasuk setoran 31 Januari diterima bank 1 Februari 2003 </a:t>
            </a:r>
            <a:r>
              <a:rPr lang="en-US" sz="1400" b="1" u="none"/>
              <a:t>Rp. 3.292.500</a:t>
            </a:r>
            <a:r>
              <a:rPr lang="en-US" sz="1400" u="none"/>
              <a:t>)</a:t>
            </a:r>
          </a:p>
          <a:p>
            <a:pPr>
              <a:spcBef>
                <a:spcPct val="50000"/>
              </a:spcBef>
            </a:pPr>
            <a:r>
              <a:rPr lang="en-US" sz="1400" u="none"/>
              <a:t>Pengeluaran bulan Januari Rp. 119.524.150 (termasuk cek beredar bulan Januari belum dicairkan sampai akhir Januari </a:t>
            </a:r>
            <a:r>
              <a:rPr lang="en-US" sz="1400" b="1" u="none"/>
              <a:t>Rp. 3.519.150</a:t>
            </a:r>
            <a:r>
              <a:rPr lang="en-US" sz="1400" u="none"/>
              <a:t>)</a:t>
            </a:r>
          </a:p>
          <a:p>
            <a:pPr>
              <a:spcBef>
                <a:spcPct val="50000"/>
              </a:spcBef>
            </a:pPr>
            <a:r>
              <a:rPr lang="en-US" sz="1400" u="none"/>
              <a:t>Saldo Akhir </a:t>
            </a:r>
            <a:r>
              <a:rPr lang="en-US" sz="1400" b="1" u="none"/>
              <a:t>Rp. 12.762.450</a:t>
            </a:r>
          </a:p>
          <a:p>
            <a:pPr>
              <a:spcBef>
                <a:spcPct val="50000"/>
              </a:spcBef>
            </a:pPr>
            <a:r>
              <a:rPr lang="en-US" sz="1400" u="none"/>
              <a:t>Perusahaan salah mencatat pengeluaran </a:t>
            </a:r>
            <a:r>
              <a:rPr lang="en-US" sz="1400" b="1" u="none"/>
              <a:t>Rp. 230.000</a:t>
            </a:r>
            <a:r>
              <a:rPr lang="en-US" sz="1400" u="none"/>
              <a:t>, dicatat </a:t>
            </a:r>
            <a:r>
              <a:rPr lang="en-US" sz="1400" b="1" u="none"/>
              <a:t>Rp. 320.000</a:t>
            </a:r>
            <a:r>
              <a:rPr lang="en-US" sz="1400" u="none"/>
              <a:t> dalam buku perusahaan (cek sudah ditulis dengan benar)</a:t>
            </a:r>
            <a:endParaRPr lang="en-US" sz="140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74675" y="304800"/>
            <a:ext cx="8001000" cy="460375"/>
          </a:xfrm>
        </p:spPr>
        <p:txBody>
          <a:bodyPr/>
          <a:lstStyle/>
          <a:p>
            <a:pPr eaLnBrk="1" hangingPunct="1"/>
            <a:r>
              <a:rPr lang="en-US" sz="1800" smtClean="0"/>
              <a:t>Rekonsiliasi Dua Kolom</a:t>
            </a:r>
          </a:p>
        </p:txBody>
      </p:sp>
      <p:graphicFrame>
        <p:nvGraphicFramePr>
          <p:cNvPr id="87286" name="Group 246"/>
          <p:cNvGraphicFramePr>
            <a:graphicFrameLocks noGrp="1"/>
          </p:cNvGraphicFramePr>
          <p:nvPr>
            <p:ph idx="1"/>
          </p:nvPr>
        </p:nvGraphicFramePr>
        <p:xfrm>
          <a:off x="539750" y="1125538"/>
          <a:ext cx="8001000" cy="4640580"/>
        </p:xfrm>
        <a:graphic>
          <a:graphicData uri="http://schemas.openxmlformats.org/drawingml/2006/table">
            <a:tbl>
              <a:tblPr/>
              <a:tblGrid>
                <a:gridCol w="3024188"/>
                <a:gridCol w="976312"/>
                <a:gridCol w="2927350"/>
                <a:gridCol w="1073150"/>
              </a:tblGrid>
              <a:tr h="249238">
                <a:tc gridSpan="2">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Catatan Perusahaan</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hMerge="1">
                  <a:txBody>
                    <a:bodyPr/>
                    <a:lstStyle/>
                    <a:p>
                      <a:endParaRPr lang="id-ID"/>
                    </a:p>
                  </a:txBody>
                  <a:tcPr/>
                </a:tc>
                <a:tc gridSpan="2">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Catatan Bank</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0E0E0"/>
                    </a:solidFill>
                  </a:tcPr>
                </a:tc>
                <a:tc hMerge="1">
                  <a:txBody>
                    <a:bodyPr/>
                    <a:lstStyle/>
                    <a:p>
                      <a:endParaRPr lang="id-ID"/>
                    </a:p>
                  </a:txBody>
                  <a:tcPr/>
                </a:tc>
              </a:tr>
              <a:tr h="387350">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Saldo sebelum disesuaikan</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Rp xxx,-</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Saldo sebelum disesuaikan</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Rp xxx,-</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Ditambah:</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Ditambah:</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469900" marR="0" lvl="0" indent="-469900" algn="l" defTabSz="914400" rtl="0" eaLnBrk="1" fontAlgn="base" latinLnBrk="0" hangingPunct="1">
                        <a:lnSpc>
                          <a:spcPct val="100000"/>
                        </a:lnSpc>
                        <a:spcBef>
                          <a:spcPct val="0"/>
                        </a:spcBef>
                        <a:spcAft>
                          <a:spcPct val="0"/>
                        </a:spcAft>
                        <a:buClrTx/>
                        <a:buSzTx/>
                        <a:buFont typeface="Symbol" pitchFamily="18" charset="2"/>
                        <a:buChar char=""/>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Bank sudah menambah, perusahaan belum</a:t>
                      </a:r>
                    </a:p>
                    <a:p>
                      <a:pPr marL="469900" marR="0" lvl="0" indent="-46990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Kesalahan yg menyebabkan penambahan</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Rp xxx,-</a:t>
                      </a:r>
                    </a:p>
                    <a:p>
                      <a:pPr marL="469900" marR="0" lvl="0" indent="-46990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Rp xxx,-</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 typeface="Symbol" pitchFamily="18" charset="2"/>
                        <a:buChar char=""/>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Perusahaan  sudah menambah, bank belum</a:t>
                      </a:r>
                    </a:p>
                    <a:p>
                      <a:pPr marL="469900" marR="0" lvl="0" indent="-46990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Kesalahan yg menyebabkan penambahan</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Rp xxx,-</a:t>
                      </a:r>
                    </a:p>
                    <a:p>
                      <a:pPr marL="469900" marR="0" lvl="0" indent="-46990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Rp xxx,-</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Jumlah penambahan</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Rp xxx,-</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Jumlah penambahan</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Rp xxx,-</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638">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Dikurangi:</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Dikurangi:</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7200">
                <a:tc>
                  <a:txBody>
                    <a:bodyPr/>
                    <a:lstStyle/>
                    <a:p>
                      <a:pPr marL="469900" marR="0" lvl="0" indent="-469900" algn="l" defTabSz="914400" rtl="0" eaLnBrk="1" fontAlgn="base" latinLnBrk="0" hangingPunct="1">
                        <a:lnSpc>
                          <a:spcPct val="100000"/>
                        </a:lnSpc>
                        <a:spcBef>
                          <a:spcPct val="0"/>
                        </a:spcBef>
                        <a:spcAft>
                          <a:spcPct val="0"/>
                        </a:spcAft>
                        <a:buClrTx/>
                        <a:buSzTx/>
                        <a:buFont typeface="Symbol" pitchFamily="18" charset="2"/>
                        <a:buChar char=""/>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Bank sudah mengurangi, perusahaan belum</a:t>
                      </a:r>
                    </a:p>
                    <a:p>
                      <a:pPr marL="469900" marR="0" lvl="0" indent="-469900" algn="l" defTabSz="914400" rtl="0" eaLnBrk="0" fontAlgn="base" latinLnBrk="0" hangingPunct="0">
                        <a:lnSpc>
                          <a:spcPct val="100000"/>
                        </a:lnSpc>
                        <a:spcBef>
                          <a:spcPct val="0"/>
                        </a:spcBef>
                        <a:spcAft>
                          <a:spcPct val="0"/>
                        </a:spcAft>
                        <a:buClrTx/>
                        <a:buSzTx/>
                        <a:buFont typeface="Symbol" pitchFamily="18" charset="2"/>
                        <a:buChar char=""/>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Kesalahan yg menyebabkan pengurangan</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Rp xxx,-</a:t>
                      </a:r>
                    </a:p>
                    <a:p>
                      <a:pPr marL="469900" marR="0" lvl="0" indent="-46990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Rp xxx,-</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Perusahaan sudah mengurangi, bank belum</a:t>
                      </a:r>
                    </a:p>
                    <a:p>
                      <a:pPr marL="469900" marR="0" lvl="0" indent="-46990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Kesalahan yg menyebabkan pengurangan</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Rp xxx,-</a:t>
                      </a:r>
                    </a:p>
                    <a:p>
                      <a:pPr marL="469900" marR="0" lvl="0" indent="-46990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Rp xxx,-</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Jumlah pengurangan</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Rp xxx,-</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Jumlah pengurangan</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Rp xxx,-</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2750">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Saldo yang benar</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Rp xxx,-</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Saldo yang benar</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Rp xxx,-</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7704" name="AutoShape 247"/>
          <p:cNvSpPr>
            <a:spLocks/>
          </p:cNvSpPr>
          <p:nvPr/>
        </p:nvSpPr>
        <p:spPr bwMode="auto">
          <a:xfrm>
            <a:off x="3059113" y="4437063"/>
            <a:ext cx="288925" cy="504825"/>
          </a:xfrm>
          <a:prstGeom prst="rightBrace">
            <a:avLst>
              <a:gd name="adj1" fmla="val 14560"/>
              <a:gd name="adj2" fmla="val 50000"/>
            </a:avLst>
          </a:prstGeom>
          <a:noFill/>
          <a:ln w="9525">
            <a:solidFill>
              <a:schemeClr val="tx1"/>
            </a:solidFill>
            <a:round/>
            <a:headEnd/>
            <a:tailEnd/>
          </a:ln>
        </p:spPr>
        <p:txBody>
          <a:bodyPr wrap="none" anchor="ctr"/>
          <a:lstStyle/>
          <a:p>
            <a:endParaRPr lang="id-ID"/>
          </a:p>
        </p:txBody>
      </p:sp>
      <p:sp>
        <p:nvSpPr>
          <p:cNvPr id="27705" name="AutoShape 248"/>
          <p:cNvSpPr>
            <a:spLocks/>
          </p:cNvSpPr>
          <p:nvPr/>
        </p:nvSpPr>
        <p:spPr bwMode="auto">
          <a:xfrm>
            <a:off x="7019925" y="4437063"/>
            <a:ext cx="288925" cy="504825"/>
          </a:xfrm>
          <a:prstGeom prst="rightBrace">
            <a:avLst>
              <a:gd name="adj1" fmla="val 14560"/>
              <a:gd name="adj2" fmla="val 50000"/>
            </a:avLst>
          </a:prstGeom>
          <a:noFill/>
          <a:ln w="9525">
            <a:solidFill>
              <a:schemeClr val="tx1"/>
            </a:solidFill>
            <a:round/>
            <a:headEnd/>
            <a:tailEnd/>
          </a:ln>
        </p:spPr>
        <p:txBody>
          <a:bodyPr wrap="none" anchor="ctr"/>
          <a:lstStyle/>
          <a:p>
            <a:endParaRPr lang="id-ID"/>
          </a:p>
        </p:txBody>
      </p:sp>
      <p:sp>
        <p:nvSpPr>
          <p:cNvPr id="27706" name="AutoShape 249"/>
          <p:cNvSpPr>
            <a:spLocks/>
          </p:cNvSpPr>
          <p:nvPr/>
        </p:nvSpPr>
        <p:spPr bwMode="auto">
          <a:xfrm>
            <a:off x="7019925" y="2636838"/>
            <a:ext cx="288925" cy="504825"/>
          </a:xfrm>
          <a:prstGeom prst="rightBrace">
            <a:avLst>
              <a:gd name="adj1" fmla="val 14560"/>
              <a:gd name="adj2" fmla="val 50000"/>
            </a:avLst>
          </a:prstGeom>
          <a:noFill/>
          <a:ln w="9525">
            <a:solidFill>
              <a:schemeClr val="tx1"/>
            </a:solidFill>
            <a:round/>
            <a:headEnd/>
            <a:tailEnd/>
          </a:ln>
        </p:spPr>
        <p:txBody>
          <a:bodyPr wrap="none" anchor="ctr"/>
          <a:lstStyle/>
          <a:p>
            <a:endParaRPr lang="id-ID"/>
          </a:p>
        </p:txBody>
      </p:sp>
      <p:sp>
        <p:nvSpPr>
          <p:cNvPr id="27707" name="AutoShape 250"/>
          <p:cNvSpPr>
            <a:spLocks/>
          </p:cNvSpPr>
          <p:nvPr/>
        </p:nvSpPr>
        <p:spPr bwMode="auto">
          <a:xfrm>
            <a:off x="3059113" y="2636838"/>
            <a:ext cx="288925" cy="504825"/>
          </a:xfrm>
          <a:prstGeom prst="rightBrace">
            <a:avLst>
              <a:gd name="adj1" fmla="val 14560"/>
              <a:gd name="adj2" fmla="val 50000"/>
            </a:avLst>
          </a:prstGeom>
          <a:noFill/>
          <a:ln w="9525">
            <a:solidFill>
              <a:schemeClr val="tx1"/>
            </a:solidFill>
            <a:round/>
            <a:headEnd/>
            <a:tailEnd/>
          </a:ln>
        </p:spPr>
        <p:txBody>
          <a:bodyPr wrap="none" anchor="ctr"/>
          <a:lstStyle/>
          <a:p>
            <a:endParaRPr lang="id-ID"/>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9346" name="Group 258"/>
          <p:cNvGraphicFramePr>
            <a:graphicFrameLocks noGrp="1"/>
          </p:cNvGraphicFramePr>
          <p:nvPr/>
        </p:nvGraphicFramePr>
        <p:xfrm>
          <a:off x="1042988" y="1052513"/>
          <a:ext cx="7345362" cy="5036820"/>
        </p:xfrm>
        <a:graphic>
          <a:graphicData uri="http://schemas.openxmlformats.org/drawingml/2006/table">
            <a:tbl>
              <a:tblPr/>
              <a:tblGrid>
                <a:gridCol w="2087562"/>
                <a:gridCol w="1585913"/>
                <a:gridCol w="2087562"/>
                <a:gridCol w="1584325"/>
              </a:tblGrid>
              <a:tr h="800100">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cs typeface="Times New Roman" pitchFamily="18" charset="0"/>
                        </a:rPr>
                        <a:t>PT “VAN PERSIE”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cs typeface="Times New Roman" pitchFamily="18" charset="0"/>
                        </a:rPr>
                        <a:t>Rekonsiliasi Mencari Saldo Yang Benar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Verdana" pitchFamily="34" charset="0"/>
                          <a:cs typeface="Times New Roman" pitchFamily="18" charset="0"/>
                        </a:rPr>
                        <a:t>Per 31 Januari 2003</a:t>
                      </a:r>
                      <a:endParaRPr kumimoji="0" lang="en-US" sz="14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hMerge="1">
                  <a:txBody>
                    <a:bodyPr/>
                    <a:lstStyle/>
                    <a:p>
                      <a:endParaRPr lang="id-ID"/>
                    </a:p>
                  </a:txBody>
                  <a:tcPr/>
                </a:tc>
                <a:tc hMerge="1">
                  <a:txBody>
                    <a:bodyPr/>
                    <a:lstStyle/>
                    <a:p>
                      <a:endParaRPr lang="id-ID"/>
                    </a:p>
                  </a:txBody>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Saldo (akhir) per perusahaan</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Rp. 12.762.450</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Saldo (akhir) per bank</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Rp. 14.898.600</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Verdana" pitchFamily="34" charset="0"/>
                          <a:cs typeface="Times New Roman" pitchFamily="18" charset="0"/>
                        </a:rPr>
                        <a:t>Ditambah:</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Verdana" pitchFamily="34" charset="0"/>
                          <a:cs typeface="Times New Roman" pitchFamily="18" charset="0"/>
                        </a:rPr>
                        <a:t>Ditambah:</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Wesel ditagihkan bank</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2.492.500</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Setoran dalam perjalanan</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3.292.500</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Koreksi kesalahan</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90.000</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Verdana" pitchFamily="34" charset="0"/>
                          <a:cs typeface="Times New Roman" pitchFamily="18" charset="0"/>
                        </a:rPr>
                        <a:t>Dikurangi:</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1" u="none" strike="noStrike" cap="none" normalizeH="0" baseline="0" smtClean="0">
                          <a:ln>
                            <a:noFill/>
                          </a:ln>
                          <a:solidFill>
                            <a:schemeClr val="tx1"/>
                          </a:solidFill>
                          <a:effectLst/>
                          <a:latin typeface="Verdana" pitchFamily="34" charset="0"/>
                          <a:cs typeface="Times New Roman" pitchFamily="18" charset="0"/>
                        </a:rPr>
                        <a:t>Dikurangi:</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Biaya Bank  </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(15.800)</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Cek beredar</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(3.519.150)</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Biaya penagihan wesel</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(62.500)</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Cek kosong</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(594.700)</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Saldi yang benar</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Rp. 14.671.950</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Saldo yang benar</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Verdana" pitchFamily="34" charset="0"/>
                          <a:cs typeface="Times New Roman" pitchFamily="18" charset="0"/>
                        </a:rPr>
                        <a:t>Rp. 14.671.950</a:t>
                      </a:r>
                      <a:endParaRPr kumimoji="0" lang="en-US" sz="14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8731" name="Rectangle 236"/>
          <p:cNvSpPr>
            <a:spLocks noChangeArrowheads="1"/>
          </p:cNvSpPr>
          <p:nvPr/>
        </p:nvSpPr>
        <p:spPr bwMode="auto">
          <a:xfrm>
            <a:off x="468313" y="438150"/>
            <a:ext cx="6983412" cy="366713"/>
          </a:xfrm>
          <a:prstGeom prst="rect">
            <a:avLst/>
          </a:prstGeom>
          <a:noFill/>
          <a:ln w="9525">
            <a:noFill/>
            <a:miter lim="800000"/>
            <a:headEnd/>
            <a:tailEnd/>
          </a:ln>
        </p:spPr>
        <p:txBody>
          <a:bodyPr anchor="ctr">
            <a:spAutoFit/>
          </a:bodyPr>
          <a:lstStyle/>
          <a:p>
            <a:pPr eaLnBrk="1" hangingPunct="1"/>
            <a:endParaRPr lang="id-ID" u="none">
              <a:latin typeface="Arial" charset="0"/>
            </a:endParaRPr>
          </a:p>
        </p:txBody>
      </p:sp>
      <p:sp>
        <p:nvSpPr>
          <p:cNvPr id="28732" name="Text Box 245"/>
          <p:cNvSpPr txBox="1">
            <a:spLocks noChangeArrowheads="1"/>
          </p:cNvSpPr>
          <p:nvPr/>
        </p:nvSpPr>
        <p:spPr bwMode="auto">
          <a:xfrm>
            <a:off x="971550" y="333375"/>
            <a:ext cx="6769100" cy="366713"/>
          </a:xfrm>
          <a:prstGeom prst="rect">
            <a:avLst/>
          </a:prstGeom>
          <a:noFill/>
          <a:ln w="9525">
            <a:noFill/>
            <a:miter lim="800000"/>
            <a:headEnd/>
            <a:tailEnd/>
          </a:ln>
        </p:spPr>
        <p:txBody>
          <a:bodyPr>
            <a:spAutoFit/>
          </a:bodyPr>
          <a:lstStyle/>
          <a:p>
            <a:pPr>
              <a:spcBef>
                <a:spcPct val="50000"/>
              </a:spcBef>
            </a:pPr>
            <a:r>
              <a:rPr lang="en-US" u="none"/>
              <a:t>Rekonsiliasi dua kolom</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74675" y="304800"/>
            <a:ext cx="8001000" cy="315913"/>
          </a:xfrm>
        </p:spPr>
        <p:txBody>
          <a:bodyPr>
            <a:normAutofit fontScale="90000"/>
          </a:bodyPr>
          <a:lstStyle/>
          <a:p>
            <a:pPr eaLnBrk="1" hangingPunct="1"/>
            <a:r>
              <a:rPr lang="en-US" sz="1600" smtClean="0"/>
              <a:t>Rekonsiliasi Empat Kolom</a:t>
            </a:r>
          </a:p>
        </p:txBody>
      </p:sp>
      <p:graphicFrame>
        <p:nvGraphicFramePr>
          <p:cNvPr id="93684" name="Group 500"/>
          <p:cNvGraphicFramePr>
            <a:graphicFrameLocks noGrp="1"/>
          </p:cNvGraphicFramePr>
          <p:nvPr>
            <p:ph idx="1"/>
          </p:nvPr>
        </p:nvGraphicFramePr>
        <p:xfrm>
          <a:off x="684213" y="836613"/>
          <a:ext cx="8001000" cy="5212080"/>
        </p:xfrm>
        <a:graphic>
          <a:graphicData uri="http://schemas.openxmlformats.org/drawingml/2006/table">
            <a:tbl>
              <a:tblPr/>
              <a:tblGrid>
                <a:gridCol w="1600200"/>
                <a:gridCol w="1598612"/>
                <a:gridCol w="1600200"/>
                <a:gridCol w="1600200"/>
                <a:gridCol w="1601788"/>
              </a:tblGrid>
              <a:tr h="619125">
                <a:tc gridSpan="5">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PT “VAN PERSIE”</a:t>
                      </a:r>
                    </a:p>
                    <a:p>
                      <a:pPr marL="469900" marR="0" lvl="0" indent="-46990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Times New Roman" pitchFamily="18" charset="0"/>
                          <a:cs typeface="Times New Roman" pitchFamily="18" charset="0"/>
                        </a:rPr>
                        <a:t>Rekonsiliasi</a:t>
                      </a: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 Dari </a:t>
                      </a:r>
                      <a:r>
                        <a:rPr kumimoji="0" lang="en-US" sz="1200" b="1" i="0" u="none" strike="noStrike" cap="none" normalizeH="0" baseline="0" dirty="0" err="1" smtClean="0">
                          <a:ln>
                            <a:noFill/>
                          </a:ln>
                          <a:solidFill>
                            <a:schemeClr val="tx1"/>
                          </a:solidFill>
                          <a:effectLst/>
                          <a:latin typeface="Times New Roman" pitchFamily="18" charset="0"/>
                          <a:cs typeface="Times New Roman" pitchFamily="18" charset="0"/>
                        </a:rPr>
                        <a:t>Saldo</a:t>
                      </a: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 Bank </a:t>
                      </a:r>
                      <a:r>
                        <a:rPr kumimoji="0" lang="en-US" sz="1200" b="1" i="0" u="none" strike="noStrike" cap="none" normalizeH="0" baseline="0" dirty="0" err="1" smtClean="0">
                          <a:ln>
                            <a:noFill/>
                          </a:ln>
                          <a:solidFill>
                            <a:schemeClr val="tx1"/>
                          </a:solidFill>
                          <a:effectLst/>
                          <a:latin typeface="Times New Roman" pitchFamily="18" charset="0"/>
                          <a:cs typeface="Times New Roman" pitchFamily="18" charset="0"/>
                        </a:rPr>
                        <a:t>ke</a:t>
                      </a: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200" b="1" i="0" u="none" strike="noStrike" cap="none" normalizeH="0" baseline="0" dirty="0" err="1" smtClean="0">
                          <a:ln>
                            <a:noFill/>
                          </a:ln>
                          <a:solidFill>
                            <a:schemeClr val="tx1"/>
                          </a:solidFill>
                          <a:effectLst/>
                          <a:latin typeface="Times New Roman" pitchFamily="18" charset="0"/>
                          <a:cs typeface="Times New Roman" pitchFamily="18" charset="0"/>
                        </a:rPr>
                        <a:t>Saldo</a:t>
                      </a: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200" b="1" i="0" u="none" strike="noStrike" cap="none" normalizeH="0" baseline="0" dirty="0" err="1" smtClean="0">
                          <a:ln>
                            <a:noFill/>
                          </a:ln>
                          <a:solidFill>
                            <a:schemeClr val="tx1"/>
                          </a:solidFill>
                          <a:effectLst/>
                          <a:latin typeface="Times New Roman" pitchFamily="18" charset="0"/>
                          <a:cs typeface="Times New Roman" pitchFamily="18" charset="0"/>
                        </a:rPr>
                        <a:t>Buku</a:t>
                      </a:r>
                      <a:endParaRPr kumimoji="0" lang="en-US" sz="1200" b="1" i="0" u="none" strike="noStrike" cap="none" normalizeH="0" baseline="0" dirty="0" smtClean="0">
                        <a:ln>
                          <a:noFill/>
                        </a:ln>
                        <a:solidFill>
                          <a:schemeClr val="tx1"/>
                        </a:solidFill>
                        <a:effectLst/>
                        <a:latin typeface="Times New Roman" pitchFamily="18" charset="0"/>
                        <a:cs typeface="Times New Roman" pitchFamily="18" charset="0"/>
                      </a:endParaRPr>
                    </a:p>
                    <a:p>
                      <a:pPr marL="469900" marR="0" lvl="0" indent="-46990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200" b="1" i="0" u="none" strike="noStrike" cap="none" normalizeH="0" baseline="0" dirty="0" err="1" smtClean="0">
                          <a:ln>
                            <a:noFill/>
                          </a:ln>
                          <a:solidFill>
                            <a:schemeClr val="tx1"/>
                          </a:solidFill>
                          <a:effectLst/>
                          <a:latin typeface="Times New Roman" pitchFamily="18" charset="0"/>
                          <a:cs typeface="Times New Roman" pitchFamily="18" charset="0"/>
                        </a:rPr>
                        <a:t>Saldo</a:t>
                      </a: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200" b="1" i="0" u="none" strike="noStrike" cap="none" normalizeH="0" baseline="0" dirty="0" err="1" smtClean="0">
                          <a:ln>
                            <a:noFill/>
                          </a:ln>
                          <a:solidFill>
                            <a:schemeClr val="tx1"/>
                          </a:solidFill>
                          <a:effectLst/>
                          <a:latin typeface="Times New Roman" pitchFamily="18" charset="0"/>
                          <a:cs typeface="Times New Roman" pitchFamily="18" charset="0"/>
                        </a:rPr>
                        <a:t>awal</a:t>
                      </a: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200" b="1" i="0" u="none" strike="noStrike" cap="none" normalizeH="0" baseline="0" dirty="0" err="1" smtClean="0">
                          <a:ln>
                            <a:noFill/>
                          </a:ln>
                          <a:solidFill>
                            <a:schemeClr val="tx1"/>
                          </a:solidFill>
                          <a:effectLst/>
                          <a:latin typeface="Times New Roman" pitchFamily="18" charset="0"/>
                          <a:cs typeface="Times New Roman" pitchFamily="18" charset="0"/>
                        </a:rPr>
                        <a:t>penerimaan</a:t>
                      </a: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200" b="1" i="0" u="none" strike="noStrike" cap="none" normalizeH="0" baseline="0" dirty="0" err="1" smtClean="0">
                          <a:ln>
                            <a:noFill/>
                          </a:ln>
                          <a:solidFill>
                            <a:schemeClr val="tx1"/>
                          </a:solidFill>
                          <a:effectLst/>
                          <a:latin typeface="Times New Roman" pitchFamily="18" charset="0"/>
                          <a:cs typeface="Times New Roman" pitchFamily="18" charset="0"/>
                        </a:rPr>
                        <a:t>pengeluaran</a:t>
                      </a: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200" b="1" i="0" u="none" strike="noStrike" cap="none" normalizeH="0" baseline="0" dirty="0" err="1" smtClean="0">
                          <a:ln>
                            <a:noFill/>
                          </a:ln>
                          <a:solidFill>
                            <a:schemeClr val="tx1"/>
                          </a:solidFill>
                          <a:effectLst/>
                          <a:latin typeface="Times New Roman" pitchFamily="18" charset="0"/>
                          <a:cs typeface="Times New Roman" pitchFamily="18" charset="0"/>
                        </a:rPr>
                        <a:t>dan</a:t>
                      </a: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200" b="1" i="0" u="none" strike="noStrike" cap="none" normalizeH="0" baseline="0" dirty="0" err="1" smtClean="0">
                          <a:ln>
                            <a:noFill/>
                          </a:ln>
                          <a:solidFill>
                            <a:schemeClr val="tx1"/>
                          </a:solidFill>
                          <a:effectLst/>
                          <a:latin typeface="Times New Roman" pitchFamily="18" charset="0"/>
                          <a:cs typeface="Times New Roman" pitchFamily="18" charset="0"/>
                        </a:rPr>
                        <a:t>saldo</a:t>
                      </a: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200" b="1" i="0" u="none" strike="noStrike" cap="none" normalizeH="0" baseline="0" dirty="0" err="1" smtClean="0">
                          <a:ln>
                            <a:noFill/>
                          </a:ln>
                          <a:solidFill>
                            <a:schemeClr val="tx1"/>
                          </a:solidFill>
                          <a:effectLst/>
                          <a:latin typeface="Times New Roman" pitchFamily="18" charset="0"/>
                          <a:cs typeface="Times New Roman" pitchFamily="18" charset="0"/>
                        </a:rPr>
                        <a:t>akhir</a:t>
                      </a: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a:t>
                      </a:r>
                    </a:p>
                    <a:p>
                      <a:pPr marL="469900" marR="0" lvl="0" indent="-46990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Times New Roman" pitchFamily="18" charset="0"/>
                          <a:cs typeface="Times New Roman" pitchFamily="18" charset="0"/>
                        </a:rPr>
                        <a:t>Periode</a:t>
                      </a: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200" b="1" i="0" u="none" strike="noStrike" cap="none" normalizeH="0" baseline="0" dirty="0" err="1" smtClean="0">
                          <a:ln>
                            <a:noFill/>
                          </a:ln>
                          <a:solidFill>
                            <a:schemeClr val="tx1"/>
                          </a:solidFill>
                          <a:effectLst/>
                          <a:latin typeface="Times New Roman" pitchFamily="18" charset="0"/>
                          <a:cs typeface="Times New Roman" pitchFamily="18" charset="0"/>
                        </a:rPr>
                        <a:t>bulan</a:t>
                      </a: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200" b="1" i="0" u="none" strike="noStrike" cap="none" normalizeH="0" baseline="0" dirty="0" err="1" smtClean="0">
                          <a:ln>
                            <a:noFill/>
                          </a:ln>
                          <a:solidFill>
                            <a:schemeClr val="tx1"/>
                          </a:solidFill>
                          <a:effectLst/>
                          <a:latin typeface="Times New Roman" pitchFamily="18" charset="0"/>
                          <a:cs typeface="Times New Roman" pitchFamily="18" charset="0"/>
                        </a:rPr>
                        <a:t>Januari</a:t>
                      </a:r>
                      <a:r>
                        <a:rPr kumimoji="0" lang="en-US" sz="1200" b="1" i="0" u="none" strike="noStrike" cap="none" normalizeH="0" baseline="0" dirty="0" smtClean="0">
                          <a:ln>
                            <a:noFill/>
                          </a:ln>
                          <a:solidFill>
                            <a:schemeClr val="tx1"/>
                          </a:solidFill>
                          <a:effectLst/>
                          <a:latin typeface="Times New Roman" pitchFamily="18" charset="0"/>
                          <a:cs typeface="Times New Roman" pitchFamily="18" charset="0"/>
                        </a:rPr>
                        <a:t> 2003</a:t>
                      </a:r>
                      <a:endParaRPr kumimoji="0" lang="en-US" sz="1200" b="1"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44475">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Uraian</a:t>
                      </a:r>
                      <a:endParaRPr kumimoji="0" lang="en-US" sz="12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Saldo awal periode</a:t>
                      </a:r>
                      <a:endParaRPr kumimoji="0" lang="en-US" sz="12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Penerimaan satu </a:t>
                      </a:r>
                    </a:p>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periode </a:t>
                      </a:r>
                      <a:endParaRPr kumimoji="0" lang="en-US" sz="12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Pengeluaran satu </a:t>
                      </a:r>
                    </a:p>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periode </a:t>
                      </a:r>
                      <a:endParaRPr kumimoji="0" lang="en-US" sz="12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Saldo akhir</a:t>
                      </a:r>
                      <a:endParaRPr kumimoji="0" lang="en-US" sz="12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Saldo menurut bank</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Rp. 29.477.100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Rp. 106. 062.000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Rp. 120. 640. 500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Rp. 14.898.600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Setoran dlm perjalanan:</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2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2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2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2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4150">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1/1/2003</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2.577.000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(2.577.000)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 31/1/</a:t>
                      </a:r>
                      <a:r>
                        <a:rPr kumimoji="0" lang="id-ID" sz="1200" b="0" i="0" u="none" strike="noStrike" cap="none" normalizeH="0" baseline="0" dirty="0" smtClean="0">
                          <a:ln>
                            <a:noFill/>
                          </a:ln>
                          <a:solidFill>
                            <a:schemeClr val="tx1"/>
                          </a:solidFill>
                          <a:effectLst/>
                          <a:latin typeface="Times New Roman" pitchFamily="18" charset="0"/>
                          <a:cs typeface="Times New Roman" pitchFamily="18" charset="0"/>
                        </a:rPr>
                        <a:t>2003</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2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3.292.500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3.292.500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Cek yang beredar sampai:</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2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2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2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2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1/1/2003</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(4.052.500)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(4.052.500)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2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4150">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 31/1/</a:t>
                      </a:r>
                      <a:r>
                        <a:rPr kumimoji="0" lang="id-ID" sz="1200" b="0" i="0" u="none" strike="noStrike" cap="none" normalizeH="0" baseline="0" dirty="0" smtClean="0">
                          <a:ln>
                            <a:noFill/>
                          </a:ln>
                          <a:solidFill>
                            <a:schemeClr val="tx1"/>
                          </a:solidFill>
                          <a:effectLst/>
                          <a:latin typeface="Times New Roman" pitchFamily="18" charset="0"/>
                          <a:cs typeface="Times New Roman" pitchFamily="18" charset="0"/>
                        </a:rPr>
                        <a:t>2003</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3.519.150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3.519.150</a:t>
                      </a:r>
                      <a:r>
                        <a:rPr kumimoji="0" lang="id-ID"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Wesel </a:t>
                      </a: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ditagihkan</a:t>
                      </a:r>
                      <a:r>
                        <a:rPr kumimoji="0" lang="en-US" sz="1200" b="0" i="0" u="none" strike="noStrike" cap="none" normalizeH="0" baseline="0" dirty="0" smtClean="0">
                          <a:ln>
                            <a:noFill/>
                          </a:ln>
                          <a:solidFill>
                            <a:schemeClr val="tx1"/>
                          </a:solidFill>
                          <a:effectLst/>
                          <a:latin typeface="Times New Roman" pitchFamily="18" charset="0"/>
                          <a:cs typeface="Times New Roman" pitchFamily="18" charset="0"/>
                        </a:rPr>
                        <a:t> bank</a:t>
                      </a:r>
                      <a:endParaRPr kumimoji="0" lang="en-US" sz="12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(2.492.500)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(2.492.500)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4150">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Biaya Penagihan</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(62.500)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62.500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4150">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Biaya Adm Bank</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(15.800)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15.800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4150">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Cek kosong</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(594.700)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594.700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4150">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Kesalahan catat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90.000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(90.000)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4150">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Saldo per Perush.</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Rp. 28.001.600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Rp. 104. 285.000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Rp. 119.524.150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Rp. 12.762.450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9750" y="0"/>
            <a:ext cx="8001000" cy="387350"/>
          </a:xfrm>
        </p:spPr>
        <p:txBody>
          <a:bodyPr/>
          <a:lstStyle/>
          <a:p>
            <a:pPr eaLnBrk="1" hangingPunct="1"/>
            <a:r>
              <a:rPr lang="en-US" sz="1600" smtClean="0"/>
              <a:t>Rekonsiliasi Delapan Kolom</a:t>
            </a:r>
          </a:p>
        </p:txBody>
      </p:sp>
      <p:graphicFrame>
        <p:nvGraphicFramePr>
          <p:cNvPr id="95783" name="Group 551"/>
          <p:cNvGraphicFramePr>
            <a:graphicFrameLocks noGrp="1"/>
          </p:cNvGraphicFramePr>
          <p:nvPr/>
        </p:nvGraphicFramePr>
        <p:xfrm>
          <a:off x="611188" y="620713"/>
          <a:ext cx="8137525" cy="5943600"/>
        </p:xfrm>
        <a:graphic>
          <a:graphicData uri="http://schemas.openxmlformats.org/drawingml/2006/table">
            <a:tbl>
              <a:tblPr/>
              <a:tblGrid>
                <a:gridCol w="1627187"/>
                <a:gridCol w="1627188"/>
                <a:gridCol w="1627187"/>
                <a:gridCol w="1627188"/>
                <a:gridCol w="1628775"/>
              </a:tblGrid>
              <a:tr h="822325">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PT “VAN PERSIE”</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Rekonsiliasi Dari Saldo Bank ke Saldo Buku</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(Saldo awal, penerimaan, pengeluaran dan saldo akhir)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cs typeface="Times New Roman" pitchFamily="18" charset="0"/>
                        </a:rPr>
                        <a:t>Periode bulan Januari 2003</a:t>
                      </a:r>
                      <a:endParaRPr kumimoji="0" lang="en-US" sz="1200" b="1"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3968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Uraian</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Saldo awal periode</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Penerimaan satu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periode </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Pengeluaran satu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periode </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Saldo akhir</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Saldo menurut bank</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Rp. 29.477.100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Rp. 106. 062.000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Rp. 120. 640. 500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Rp. 14.898.600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Setoran dlm perjalanan:</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2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2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2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2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1/1/2003</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2.577.000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(2.577.000)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31/1/1988</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2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3.292.500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3.292.500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Cek yang beredar sampai:</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2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2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2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2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1/1/2003</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(4.052.500)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(4.052.500)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id-ID" sz="1200" b="0"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 31/1/1988</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3.519.150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(3.519.150)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Saldo yg benar</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Rp. 28.001.600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Rp. 106.777.500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Rp. 120.107.150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Rp. 14.671.950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Saldo menurut perusahaan</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Rp. 28.001.600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Rp. 104.285.000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Rp. 119.524.150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Rp. 12.762.450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Wesel ditagihkan bank</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2.492.500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2.492.500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Biaya Pengihan</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62.500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(62.500)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Biaya Adm Bank</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15.800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(15.800)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Cek kosong</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594.700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(594.700)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Kesalahan catat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(90.000)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90.000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Saldo per Perush.</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Rp. 28.001.600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Rp. 106.777.500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Rp. 120.107.150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Times New Roman" pitchFamily="18" charset="0"/>
                          <a:cs typeface="Times New Roman" pitchFamily="18" charset="0"/>
                        </a:rPr>
                        <a:t>Rp. 14.671.950</a:t>
                      </a: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0829" name="Rectangle 547"/>
          <p:cNvSpPr>
            <a:spLocks noChangeArrowheads="1"/>
          </p:cNvSpPr>
          <p:nvPr/>
        </p:nvSpPr>
        <p:spPr bwMode="auto">
          <a:xfrm>
            <a:off x="0" y="6583363"/>
            <a:ext cx="9144000" cy="0"/>
          </a:xfrm>
          <a:prstGeom prst="rect">
            <a:avLst/>
          </a:prstGeom>
          <a:noFill/>
          <a:ln w="9525">
            <a:noFill/>
            <a:miter lim="800000"/>
            <a:headEnd/>
            <a:tailEnd/>
          </a:ln>
        </p:spPr>
        <p:txBody>
          <a:bodyPr wrap="none" anchor="ctr">
            <a:spAutoFit/>
          </a:bodyPr>
          <a:lstStyle/>
          <a:p>
            <a:pPr eaLnBrk="1" hangingPunct="1"/>
            <a:endParaRPr lang="id-ID" u="none">
              <a:latin typeface="Arial"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76200" y="1828800"/>
            <a:ext cx="4495800" cy="3505200"/>
          </a:xfrm>
          <a:prstGeom prst="rect">
            <a:avLst/>
          </a:prstGeom>
          <a:solidFill>
            <a:srgbClr val="FDE111"/>
          </a:solidFill>
          <a:ln w="9525">
            <a:noFill/>
            <a:miter lim="800000"/>
            <a:headEnd/>
            <a:tailEnd/>
          </a:ln>
        </p:spPr>
        <p:txBody>
          <a:bodyPr wrap="none" anchor="ctr"/>
          <a:lstStyle/>
          <a:p>
            <a:endParaRPr lang="id-ID"/>
          </a:p>
        </p:txBody>
      </p:sp>
      <p:grpSp>
        <p:nvGrpSpPr>
          <p:cNvPr id="2" name="Group 3"/>
          <p:cNvGrpSpPr>
            <a:grpSpLocks/>
          </p:cNvGrpSpPr>
          <p:nvPr/>
        </p:nvGrpSpPr>
        <p:grpSpPr bwMode="auto">
          <a:xfrm>
            <a:off x="2370138" y="146050"/>
            <a:ext cx="2251075" cy="1525588"/>
            <a:chOff x="4324" y="92"/>
            <a:chExt cx="1418" cy="961"/>
          </a:xfrm>
        </p:grpSpPr>
        <p:grpSp>
          <p:nvGrpSpPr>
            <p:cNvPr id="3" name="Group 4"/>
            <p:cNvGrpSpPr>
              <a:grpSpLocks/>
            </p:cNvGrpSpPr>
            <p:nvPr/>
          </p:nvGrpSpPr>
          <p:grpSpPr bwMode="auto">
            <a:xfrm>
              <a:off x="4324" y="92"/>
              <a:ext cx="1073" cy="961"/>
              <a:chOff x="4324" y="92"/>
              <a:chExt cx="1073" cy="961"/>
            </a:xfrm>
          </p:grpSpPr>
          <p:sp>
            <p:nvSpPr>
              <p:cNvPr id="1041" name="Line 5"/>
              <p:cNvSpPr>
                <a:spLocks noChangeShapeType="1"/>
              </p:cNvSpPr>
              <p:nvPr/>
            </p:nvSpPr>
            <p:spPr bwMode="auto">
              <a:xfrm>
                <a:off x="4423" y="352"/>
                <a:ext cx="879" cy="0"/>
              </a:xfrm>
              <a:prstGeom prst="line">
                <a:avLst/>
              </a:prstGeom>
              <a:noFill/>
              <a:ln w="12700">
                <a:solidFill>
                  <a:srgbClr val="000000"/>
                </a:solidFill>
                <a:round/>
                <a:headEnd/>
                <a:tailEnd/>
              </a:ln>
            </p:spPr>
            <p:txBody>
              <a:bodyPr wrap="none" anchor="ctr"/>
              <a:lstStyle/>
              <a:p>
                <a:endParaRPr lang="id-ID"/>
              </a:p>
            </p:txBody>
          </p:sp>
          <p:grpSp>
            <p:nvGrpSpPr>
              <p:cNvPr id="4" name="Group 6"/>
              <p:cNvGrpSpPr>
                <a:grpSpLocks/>
              </p:cNvGrpSpPr>
              <p:nvPr/>
            </p:nvGrpSpPr>
            <p:grpSpPr bwMode="auto">
              <a:xfrm>
                <a:off x="4324" y="92"/>
                <a:ext cx="1073" cy="961"/>
                <a:chOff x="4324" y="92"/>
                <a:chExt cx="1073" cy="961"/>
              </a:xfrm>
            </p:grpSpPr>
            <p:grpSp>
              <p:nvGrpSpPr>
                <p:cNvPr id="5" name="Group 7"/>
                <p:cNvGrpSpPr>
                  <a:grpSpLocks/>
                </p:cNvGrpSpPr>
                <p:nvPr/>
              </p:nvGrpSpPr>
              <p:grpSpPr bwMode="auto">
                <a:xfrm>
                  <a:off x="4346" y="92"/>
                  <a:ext cx="1036" cy="350"/>
                  <a:chOff x="4346" y="92"/>
                  <a:chExt cx="1036" cy="350"/>
                </a:xfrm>
              </p:grpSpPr>
              <p:sp>
                <p:nvSpPr>
                  <p:cNvPr id="1113" name="Freeform 8"/>
                  <p:cNvSpPr>
                    <a:spLocks/>
                  </p:cNvSpPr>
                  <p:nvPr/>
                </p:nvSpPr>
                <p:spPr bwMode="auto">
                  <a:xfrm>
                    <a:off x="4349" y="92"/>
                    <a:ext cx="1028" cy="285"/>
                  </a:xfrm>
                  <a:custGeom>
                    <a:avLst/>
                    <a:gdLst>
                      <a:gd name="T0" fmla="*/ 0 w 1028"/>
                      <a:gd name="T1" fmla="*/ 284 h 285"/>
                      <a:gd name="T2" fmla="*/ 1027 w 1028"/>
                      <a:gd name="T3" fmla="*/ 284 h 285"/>
                      <a:gd name="T4" fmla="*/ 514 w 1028"/>
                      <a:gd name="T5" fmla="*/ 0 h 285"/>
                      <a:gd name="T6" fmla="*/ 0 w 1028"/>
                      <a:gd name="T7" fmla="*/ 284 h 285"/>
                      <a:gd name="T8" fmla="*/ 0 60000 65536"/>
                      <a:gd name="T9" fmla="*/ 0 60000 65536"/>
                      <a:gd name="T10" fmla="*/ 0 60000 65536"/>
                      <a:gd name="T11" fmla="*/ 0 60000 65536"/>
                      <a:gd name="T12" fmla="*/ 0 w 1028"/>
                      <a:gd name="T13" fmla="*/ 0 h 285"/>
                      <a:gd name="T14" fmla="*/ 1028 w 1028"/>
                      <a:gd name="T15" fmla="*/ 285 h 285"/>
                    </a:gdLst>
                    <a:ahLst/>
                    <a:cxnLst>
                      <a:cxn ang="T8">
                        <a:pos x="T0" y="T1"/>
                      </a:cxn>
                      <a:cxn ang="T9">
                        <a:pos x="T2" y="T3"/>
                      </a:cxn>
                      <a:cxn ang="T10">
                        <a:pos x="T4" y="T5"/>
                      </a:cxn>
                      <a:cxn ang="T11">
                        <a:pos x="T6" y="T7"/>
                      </a:cxn>
                    </a:cxnLst>
                    <a:rect l="T12" t="T13" r="T14" b="T15"/>
                    <a:pathLst>
                      <a:path w="1028" h="285">
                        <a:moveTo>
                          <a:pt x="0" y="284"/>
                        </a:moveTo>
                        <a:lnTo>
                          <a:pt x="1027" y="284"/>
                        </a:lnTo>
                        <a:lnTo>
                          <a:pt x="514" y="0"/>
                        </a:lnTo>
                        <a:lnTo>
                          <a:pt x="0" y="284"/>
                        </a:lnTo>
                      </a:path>
                    </a:pathLst>
                  </a:custGeom>
                  <a:solidFill>
                    <a:schemeClr val="tx2"/>
                  </a:solidFill>
                  <a:ln w="12700" cap="rnd">
                    <a:solidFill>
                      <a:srgbClr val="C0C0C0"/>
                    </a:solidFill>
                    <a:round/>
                    <a:headEnd/>
                    <a:tailEnd/>
                  </a:ln>
                </p:spPr>
                <p:txBody>
                  <a:bodyPr/>
                  <a:lstStyle/>
                  <a:p>
                    <a:endParaRPr lang="id-ID"/>
                  </a:p>
                </p:txBody>
              </p:sp>
              <p:sp>
                <p:nvSpPr>
                  <p:cNvPr id="1114" name="Freeform 9"/>
                  <p:cNvSpPr>
                    <a:spLocks/>
                  </p:cNvSpPr>
                  <p:nvPr/>
                </p:nvSpPr>
                <p:spPr bwMode="auto">
                  <a:xfrm>
                    <a:off x="4425" y="111"/>
                    <a:ext cx="880" cy="242"/>
                  </a:xfrm>
                  <a:custGeom>
                    <a:avLst/>
                    <a:gdLst>
                      <a:gd name="T0" fmla="*/ 0 w 880"/>
                      <a:gd name="T1" fmla="*/ 241 h 242"/>
                      <a:gd name="T2" fmla="*/ 879 w 880"/>
                      <a:gd name="T3" fmla="*/ 241 h 242"/>
                      <a:gd name="T4" fmla="*/ 441 w 880"/>
                      <a:gd name="T5" fmla="*/ 0 h 242"/>
                      <a:gd name="T6" fmla="*/ 0 w 880"/>
                      <a:gd name="T7" fmla="*/ 241 h 242"/>
                      <a:gd name="T8" fmla="*/ 0 60000 65536"/>
                      <a:gd name="T9" fmla="*/ 0 60000 65536"/>
                      <a:gd name="T10" fmla="*/ 0 60000 65536"/>
                      <a:gd name="T11" fmla="*/ 0 60000 65536"/>
                      <a:gd name="T12" fmla="*/ 0 w 880"/>
                      <a:gd name="T13" fmla="*/ 0 h 242"/>
                      <a:gd name="T14" fmla="*/ 880 w 880"/>
                      <a:gd name="T15" fmla="*/ 242 h 242"/>
                    </a:gdLst>
                    <a:ahLst/>
                    <a:cxnLst>
                      <a:cxn ang="T8">
                        <a:pos x="T0" y="T1"/>
                      </a:cxn>
                      <a:cxn ang="T9">
                        <a:pos x="T2" y="T3"/>
                      </a:cxn>
                      <a:cxn ang="T10">
                        <a:pos x="T4" y="T5"/>
                      </a:cxn>
                      <a:cxn ang="T11">
                        <a:pos x="T6" y="T7"/>
                      </a:cxn>
                    </a:cxnLst>
                    <a:rect l="T12" t="T13" r="T14" b="T15"/>
                    <a:pathLst>
                      <a:path w="880" h="242">
                        <a:moveTo>
                          <a:pt x="0" y="241"/>
                        </a:moveTo>
                        <a:lnTo>
                          <a:pt x="879" y="241"/>
                        </a:lnTo>
                        <a:lnTo>
                          <a:pt x="441" y="0"/>
                        </a:lnTo>
                        <a:lnTo>
                          <a:pt x="0" y="241"/>
                        </a:lnTo>
                      </a:path>
                    </a:pathLst>
                  </a:custGeom>
                  <a:solidFill>
                    <a:schemeClr val="tx2"/>
                  </a:solidFill>
                  <a:ln w="12700" cap="rnd">
                    <a:solidFill>
                      <a:srgbClr val="808080"/>
                    </a:solidFill>
                    <a:round/>
                    <a:headEnd/>
                    <a:tailEnd/>
                  </a:ln>
                </p:spPr>
                <p:txBody>
                  <a:bodyPr/>
                  <a:lstStyle/>
                  <a:p>
                    <a:endParaRPr lang="id-ID"/>
                  </a:p>
                </p:txBody>
              </p:sp>
              <p:sp>
                <p:nvSpPr>
                  <p:cNvPr id="1115" name="Rectangle 10"/>
                  <p:cNvSpPr>
                    <a:spLocks noChangeArrowheads="1"/>
                  </p:cNvSpPr>
                  <p:nvPr/>
                </p:nvSpPr>
                <p:spPr bwMode="auto">
                  <a:xfrm>
                    <a:off x="4346" y="403"/>
                    <a:ext cx="1036" cy="5"/>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1116" name="Rectangle 11"/>
                  <p:cNvSpPr>
                    <a:spLocks noChangeArrowheads="1"/>
                  </p:cNvSpPr>
                  <p:nvPr/>
                </p:nvSpPr>
                <p:spPr bwMode="auto">
                  <a:xfrm>
                    <a:off x="4361" y="434"/>
                    <a:ext cx="999" cy="8"/>
                  </a:xfrm>
                  <a:prstGeom prst="rect">
                    <a:avLst/>
                  </a:prstGeom>
                  <a:solidFill>
                    <a:schemeClr val="tx2"/>
                  </a:solidFill>
                  <a:ln w="12700">
                    <a:solidFill>
                      <a:srgbClr val="C0C0C0"/>
                    </a:solidFill>
                    <a:miter lim="800000"/>
                    <a:headEnd/>
                    <a:tailEnd/>
                  </a:ln>
                </p:spPr>
                <p:txBody>
                  <a:bodyPr wrap="none" anchor="ctr"/>
                  <a:lstStyle/>
                  <a:p>
                    <a:endParaRPr lang="id-ID"/>
                  </a:p>
                </p:txBody>
              </p:sp>
            </p:grpSp>
            <p:grpSp>
              <p:nvGrpSpPr>
                <p:cNvPr id="6" name="Group 12"/>
                <p:cNvGrpSpPr>
                  <a:grpSpLocks/>
                </p:cNvGrpSpPr>
                <p:nvPr/>
              </p:nvGrpSpPr>
              <p:grpSpPr bwMode="auto">
                <a:xfrm>
                  <a:off x="4324" y="957"/>
                  <a:ext cx="1073" cy="96"/>
                  <a:chOff x="4324" y="957"/>
                  <a:chExt cx="1073" cy="96"/>
                </a:xfrm>
              </p:grpSpPr>
              <p:sp>
                <p:nvSpPr>
                  <p:cNvPr id="1109" name="Rectangle 13"/>
                  <p:cNvSpPr>
                    <a:spLocks noChangeArrowheads="1"/>
                  </p:cNvSpPr>
                  <p:nvPr/>
                </p:nvSpPr>
                <p:spPr bwMode="auto">
                  <a:xfrm>
                    <a:off x="4389" y="957"/>
                    <a:ext cx="943" cy="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1110" name="Rectangle 14"/>
                  <p:cNvSpPr>
                    <a:spLocks noChangeArrowheads="1"/>
                  </p:cNvSpPr>
                  <p:nvPr/>
                </p:nvSpPr>
                <p:spPr bwMode="auto">
                  <a:xfrm>
                    <a:off x="4324" y="1052"/>
                    <a:ext cx="1073" cy="1"/>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1111" name="Rectangle 15"/>
                  <p:cNvSpPr>
                    <a:spLocks noChangeArrowheads="1"/>
                  </p:cNvSpPr>
                  <p:nvPr/>
                </p:nvSpPr>
                <p:spPr bwMode="auto">
                  <a:xfrm>
                    <a:off x="4361" y="979"/>
                    <a:ext cx="999" cy="9"/>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1112" name="Rectangle 16"/>
                  <p:cNvSpPr>
                    <a:spLocks noChangeArrowheads="1"/>
                  </p:cNvSpPr>
                  <p:nvPr/>
                </p:nvSpPr>
                <p:spPr bwMode="auto">
                  <a:xfrm>
                    <a:off x="4346" y="1008"/>
                    <a:ext cx="1029" cy="12"/>
                  </a:xfrm>
                  <a:prstGeom prst="rect">
                    <a:avLst/>
                  </a:prstGeom>
                  <a:solidFill>
                    <a:schemeClr val="tx2"/>
                  </a:solidFill>
                  <a:ln w="12700">
                    <a:solidFill>
                      <a:srgbClr val="C0C0C0"/>
                    </a:solidFill>
                    <a:miter lim="800000"/>
                    <a:headEnd/>
                    <a:tailEnd/>
                  </a:ln>
                </p:spPr>
                <p:txBody>
                  <a:bodyPr wrap="none" anchor="ctr"/>
                  <a:lstStyle/>
                  <a:p>
                    <a:endParaRPr lang="id-ID"/>
                  </a:p>
                </p:txBody>
              </p:sp>
            </p:grpSp>
          </p:grpSp>
          <p:grpSp>
            <p:nvGrpSpPr>
              <p:cNvPr id="7" name="Group 17"/>
              <p:cNvGrpSpPr>
                <a:grpSpLocks/>
              </p:cNvGrpSpPr>
              <p:nvPr/>
            </p:nvGrpSpPr>
            <p:grpSpPr bwMode="auto">
              <a:xfrm>
                <a:off x="4413" y="480"/>
                <a:ext cx="888" cy="474"/>
                <a:chOff x="4413" y="480"/>
                <a:chExt cx="888" cy="474"/>
              </a:xfrm>
            </p:grpSpPr>
            <p:grpSp>
              <p:nvGrpSpPr>
                <p:cNvPr id="8" name="Group 18"/>
                <p:cNvGrpSpPr>
                  <a:grpSpLocks/>
                </p:cNvGrpSpPr>
                <p:nvPr/>
              </p:nvGrpSpPr>
              <p:grpSpPr bwMode="auto">
                <a:xfrm>
                  <a:off x="4543" y="480"/>
                  <a:ext cx="106" cy="474"/>
                  <a:chOff x="4543" y="480"/>
                  <a:chExt cx="106" cy="474"/>
                </a:xfrm>
              </p:grpSpPr>
              <p:sp>
                <p:nvSpPr>
                  <p:cNvPr id="1099" name="Rectangle 19"/>
                  <p:cNvSpPr>
                    <a:spLocks noChangeArrowheads="1"/>
                  </p:cNvSpPr>
                  <p:nvPr/>
                </p:nvSpPr>
                <p:spPr bwMode="auto">
                  <a:xfrm>
                    <a:off x="4543"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1100" name="Rectangle 20"/>
                  <p:cNvSpPr>
                    <a:spLocks noChangeArrowheads="1"/>
                  </p:cNvSpPr>
                  <p:nvPr/>
                </p:nvSpPr>
                <p:spPr bwMode="auto">
                  <a:xfrm>
                    <a:off x="4543"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9" name="Group 21"/>
                  <p:cNvGrpSpPr>
                    <a:grpSpLocks/>
                  </p:cNvGrpSpPr>
                  <p:nvPr/>
                </p:nvGrpSpPr>
                <p:grpSpPr bwMode="auto">
                  <a:xfrm>
                    <a:off x="4562" y="501"/>
                    <a:ext cx="74" cy="432"/>
                    <a:chOff x="4562" y="501"/>
                    <a:chExt cx="74" cy="432"/>
                  </a:xfrm>
                </p:grpSpPr>
                <p:sp>
                  <p:nvSpPr>
                    <p:cNvPr id="1102" name="Rectangle 22"/>
                    <p:cNvSpPr>
                      <a:spLocks noChangeArrowheads="1"/>
                    </p:cNvSpPr>
                    <p:nvPr/>
                  </p:nvSpPr>
                  <p:spPr bwMode="auto">
                    <a:xfrm>
                      <a:off x="4562" y="501"/>
                      <a:ext cx="74"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1103" name="Rectangle 23"/>
                    <p:cNvSpPr>
                      <a:spLocks noChangeArrowheads="1"/>
                    </p:cNvSpPr>
                    <p:nvPr/>
                  </p:nvSpPr>
                  <p:spPr bwMode="auto">
                    <a:xfrm>
                      <a:off x="4588" y="510"/>
                      <a:ext cx="4"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1104" name="Rectangle 24"/>
                    <p:cNvSpPr>
                      <a:spLocks noChangeArrowheads="1"/>
                    </p:cNvSpPr>
                    <p:nvPr/>
                  </p:nvSpPr>
                  <p:spPr bwMode="auto">
                    <a:xfrm>
                      <a:off x="4606"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1105" name="Rectangle 25"/>
                    <p:cNvSpPr>
                      <a:spLocks noChangeArrowheads="1"/>
                    </p:cNvSpPr>
                    <p:nvPr/>
                  </p:nvSpPr>
                  <p:spPr bwMode="auto">
                    <a:xfrm>
                      <a:off x="4624"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1106" name="Rectangle 26"/>
                    <p:cNvSpPr>
                      <a:spLocks noChangeArrowheads="1"/>
                    </p:cNvSpPr>
                    <p:nvPr/>
                  </p:nvSpPr>
                  <p:spPr bwMode="auto">
                    <a:xfrm>
                      <a:off x="4571"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0" name="Group 27"/>
                <p:cNvGrpSpPr>
                  <a:grpSpLocks/>
                </p:cNvGrpSpPr>
                <p:nvPr/>
              </p:nvGrpSpPr>
              <p:grpSpPr bwMode="auto">
                <a:xfrm>
                  <a:off x="4676" y="480"/>
                  <a:ext cx="106" cy="474"/>
                  <a:chOff x="4676" y="480"/>
                  <a:chExt cx="106" cy="474"/>
                </a:xfrm>
              </p:grpSpPr>
              <p:sp>
                <p:nvSpPr>
                  <p:cNvPr id="1091" name="Rectangle 28"/>
                  <p:cNvSpPr>
                    <a:spLocks noChangeArrowheads="1"/>
                  </p:cNvSpPr>
                  <p:nvPr/>
                </p:nvSpPr>
                <p:spPr bwMode="auto">
                  <a:xfrm>
                    <a:off x="4676"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1092" name="Rectangle 29"/>
                  <p:cNvSpPr>
                    <a:spLocks noChangeArrowheads="1"/>
                  </p:cNvSpPr>
                  <p:nvPr/>
                </p:nvSpPr>
                <p:spPr bwMode="auto">
                  <a:xfrm>
                    <a:off x="4676"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1" name="Group 30"/>
                  <p:cNvGrpSpPr>
                    <a:grpSpLocks/>
                  </p:cNvGrpSpPr>
                  <p:nvPr/>
                </p:nvGrpSpPr>
                <p:grpSpPr bwMode="auto">
                  <a:xfrm>
                    <a:off x="4695" y="501"/>
                    <a:ext cx="73" cy="432"/>
                    <a:chOff x="4695" y="501"/>
                    <a:chExt cx="73" cy="432"/>
                  </a:xfrm>
                </p:grpSpPr>
                <p:sp>
                  <p:nvSpPr>
                    <p:cNvPr id="1094" name="Rectangle 31"/>
                    <p:cNvSpPr>
                      <a:spLocks noChangeArrowheads="1"/>
                    </p:cNvSpPr>
                    <p:nvPr/>
                  </p:nvSpPr>
                  <p:spPr bwMode="auto">
                    <a:xfrm>
                      <a:off x="4695" y="501"/>
                      <a:ext cx="73"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1095" name="Rectangle 32"/>
                    <p:cNvSpPr>
                      <a:spLocks noChangeArrowheads="1"/>
                    </p:cNvSpPr>
                    <p:nvPr/>
                  </p:nvSpPr>
                  <p:spPr bwMode="auto">
                    <a:xfrm>
                      <a:off x="4720"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1096" name="Rectangle 33"/>
                    <p:cNvSpPr>
                      <a:spLocks noChangeArrowheads="1"/>
                    </p:cNvSpPr>
                    <p:nvPr/>
                  </p:nvSpPr>
                  <p:spPr bwMode="auto">
                    <a:xfrm>
                      <a:off x="473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1097" name="Rectangle 34"/>
                    <p:cNvSpPr>
                      <a:spLocks noChangeArrowheads="1"/>
                    </p:cNvSpPr>
                    <p:nvPr/>
                  </p:nvSpPr>
                  <p:spPr bwMode="auto">
                    <a:xfrm>
                      <a:off x="4756" y="510"/>
                      <a:ext cx="2"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1098" name="Rectangle 35"/>
                    <p:cNvSpPr>
                      <a:spLocks noChangeArrowheads="1"/>
                    </p:cNvSpPr>
                    <p:nvPr/>
                  </p:nvSpPr>
                  <p:spPr bwMode="auto">
                    <a:xfrm>
                      <a:off x="4703" y="510"/>
                      <a:ext cx="4"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2" name="Group 36"/>
                <p:cNvGrpSpPr>
                  <a:grpSpLocks/>
                </p:cNvGrpSpPr>
                <p:nvPr/>
              </p:nvGrpSpPr>
              <p:grpSpPr bwMode="auto">
                <a:xfrm>
                  <a:off x="4804" y="480"/>
                  <a:ext cx="106" cy="474"/>
                  <a:chOff x="4804" y="480"/>
                  <a:chExt cx="106" cy="474"/>
                </a:xfrm>
              </p:grpSpPr>
              <p:sp>
                <p:nvSpPr>
                  <p:cNvPr id="1083" name="Rectangle 37"/>
                  <p:cNvSpPr>
                    <a:spLocks noChangeArrowheads="1"/>
                  </p:cNvSpPr>
                  <p:nvPr/>
                </p:nvSpPr>
                <p:spPr bwMode="auto">
                  <a:xfrm>
                    <a:off x="4804"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1084" name="Rectangle 38"/>
                  <p:cNvSpPr>
                    <a:spLocks noChangeArrowheads="1"/>
                  </p:cNvSpPr>
                  <p:nvPr/>
                </p:nvSpPr>
                <p:spPr bwMode="auto">
                  <a:xfrm>
                    <a:off x="4804"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3" name="Group 39"/>
                  <p:cNvGrpSpPr>
                    <a:grpSpLocks/>
                  </p:cNvGrpSpPr>
                  <p:nvPr/>
                </p:nvGrpSpPr>
                <p:grpSpPr bwMode="auto">
                  <a:xfrm>
                    <a:off x="4823" y="501"/>
                    <a:ext cx="73" cy="432"/>
                    <a:chOff x="4823" y="501"/>
                    <a:chExt cx="73" cy="432"/>
                  </a:xfrm>
                </p:grpSpPr>
                <p:sp>
                  <p:nvSpPr>
                    <p:cNvPr id="1086" name="Rectangle 40"/>
                    <p:cNvSpPr>
                      <a:spLocks noChangeArrowheads="1"/>
                    </p:cNvSpPr>
                    <p:nvPr/>
                  </p:nvSpPr>
                  <p:spPr bwMode="auto">
                    <a:xfrm>
                      <a:off x="4823" y="501"/>
                      <a:ext cx="73"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1087" name="Rectangle 41"/>
                    <p:cNvSpPr>
                      <a:spLocks noChangeArrowheads="1"/>
                    </p:cNvSpPr>
                    <p:nvPr/>
                  </p:nvSpPr>
                  <p:spPr bwMode="auto">
                    <a:xfrm>
                      <a:off x="484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1088" name="Rectangle 42"/>
                    <p:cNvSpPr>
                      <a:spLocks noChangeArrowheads="1"/>
                    </p:cNvSpPr>
                    <p:nvPr/>
                  </p:nvSpPr>
                  <p:spPr bwMode="auto">
                    <a:xfrm>
                      <a:off x="4867"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1089" name="Rectangle 43"/>
                    <p:cNvSpPr>
                      <a:spLocks noChangeArrowheads="1"/>
                    </p:cNvSpPr>
                    <p:nvPr/>
                  </p:nvSpPr>
                  <p:spPr bwMode="auto">
                    <a:xfrm>
                      <a:off x="4884"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1090" name="Rectangle 44"/>
                    <p:cNvSpPr>
                      <a:spLocks noChangeArrowheads="1"/>
                    </p:cNvSpPr>
                    <p:nvPr/>
                  </p:nvSpPr>
                  <p:spPr bwMode="auto">
                    <a:xfrm>
                      <a:off x="4833" y="510"/>
                      <a:ext cx="2"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4" name="Group 45"/>
                <p:cNvGrpSpPr>
                  <a:grpSpLocks/>
                </p:cNvGrpSpPr>
                <p:nvPr/>
              </p:nvGrpSpPr>
              <p:grpSpPr bwMode="auto">
                <a:xfrm>
                  <a:off x="4933" y="480"/>
                  <a:ext cx="106" cy="474"/>
                  <a:chOff x="4933" y="480"/>
                  <a:chExt cx="106" cy="474"/>
                </a:xfrm>
              </p:grpSpPr>
              <p:sp>
                <p:nvSpPr>
                  <p:cNvPr id="1075" name="Rectangle 46"/>
                  <p:cNvSpPr>
                    <a:spLocks noChangeArrowheads="1"/>
                  </p:cNvSpPr>
                  <p:nvPr/>
                </p:nvSpPr>
                <p:spPr bwMode="auto">
                  <a:xfrm>
                    <a:off x="4933"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1076" name="Rectangle 47"/>
                  <p:cNvSpPr>
                    <a:spLocks noChangeArrowheads="1"/>
                  </p:cNvSpPr>
                  <p:nvPr/>
                </p:nvSpPr>
                <p:spPr bwMode="auto">
                  <a:xfrm>
                    <a:off x="4933"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5" name="Group 48"/>
                  <p:cNvGrpSpPr>
                    <a:grpSpLocks/>
                  </p:cNvGrpSpPr>
                  <p:nvPr/>
                </p:nvGrpSpPr>
                <p:grpSpPr bwMode="auto">
                  <a:xfrm>
                    <a:off x="4952" y="501"/>
                    <a:ext cx="74" cy="432"/>
                    <a:chOff x="4952" y="501"/>
                    <a:chExt cx="74" cy="432"/>
                  </a:xfrm>
                </p:grpSpPr>
                <p:sp>
                  <p:nvSpPr>
                    <p:cNvPr id="1078" name="Rectangle 49"/>
                    <p:cNvSpPr>
                      <a:spLocks noChangeArrowheads="1"/>
                    </p:cNvSpPr>
                    <p:nvPr/>
                  </p:nvSpPr>
                  <p:spPr bwMode="auto">
                    <a:xfrm>
                      <a:off x="4952" y="501"/>
                      <a:ext cx="74"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1079" name="Rectangle 50"/>
                    <p:cNvSpPr>
                      <a:spLocks noChangeArrowheads="1"/>
                    </p:cNvSpPr>
                    <p:nvPr/>
                  </p:nvSpPr>
                  <p:spPr bwMode="auto">
                    <a:xfrm>
                      <a:off x="497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1080" name="Rectangle 51"/>
                    <p:cNvSpPr>
                      <a:spLocks noChangeArrowheads="1"/>
                    </p:cNvSpPr>
                    <p:nvPr/>
                  </p:nvSpPr>
                  <p:spPr bwMode="auto">
                    <a:xfrm>
                      <a:off x="4996"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1081" name="Rectangle 52"/>
                    <p:cNvSpPr>
                      <a:spLocks noChangeArrowheads="1"/>
                    </p:cNvSpPr>
                    <p:nvPr/>
                  </p:nvSpPr>
                  <p:spPr bwMode="auto">
                    <a:xfrm>
                      <a:off x="5014"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1082" name="Rectangle 53"/>
                    <p:cNvSpPr>
                      <a:spLocks noChangeArrowheads="1"/>
                    </p:cNvSpPr>
                    <p:nvPr/>
                  </p:nvSpPr>
                  <p:spPr bwMode="auto">
                    <a:xfrm>
                      <a:off x="4961"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6" name="Group 54"/>
                <p:cNvGrpSpPr>
                  <a:grpSpLocks/>
                </p:cNvGrpSpPr>
                <p:nvPr/>
              </p:nvGrpSpPr>
              <p:grpSpPr bwMode="auto">
                <a:xfrm>
                  <a:off x="5195" y="480"/>
                  <a:ext cx="106" cy="474"/>
                  <a:chOff x="5195" y="480"/>
                  <a:chExt cx="106" cy="474"/>
                </a:xfrm>
              </p:grpSpPr>
              <p:sp>
                <p:nvSpPr>
                  <p:cNvPr id="1067" name="Rectangle 55"/>
                  <p:cNvSpPr>
                    <a:spLocks noChangeArrowheads="1"/>
                  </p:cNvSpPr>
                  <p:nvPr/>
                </p:nvSpPr>
                <p:spPr bwMode="auto">
                  <a:xfrm>
                    <a:off x="5195"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1068" name="Rectangle 56"/>
                  <p:cNvSpPr>
                    <a:spLocks noChangeArrowheads="1"/>
                  </p:cNvSpPr>
                  <p:nvPr/>
                </p:nvSpPr>
                <p:spPr bwMode="auto">
                  <a:xfrm>
                    <a:off x="5195"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7" name="Group 57"/>
                  <p:cNvGrpSpPr>
                    <a:grpSpLocks/>
                  </p:cNvGrpSpPr>
                  <p:nvPr/>
                </p:nvGrpSpPr>
                <p:grpSpPr bwMode="auto">
                  <a:xfrm>
                    <a:off x="5214" y="501"/>
                    <a:ext cx="73" cy="432"/>
                    <a:chOff x="5214" y="501"/>
                    <a:chExt cx="73" cy="432"/>
                  </a:xfrm>
                </p:grpSpPr>
                <p:sp>
                  <p:nvSpPr>
                    <p:cNvPr id="1070" name="Rectangle 58"/>
                    <p:cNvSpPr>
                      <a:spLocks noChangeArrowheads="1"/>
                    </p:cNvSpPr>
                    <p:nvPr/>
                  </p:nvSpPr>
                  <p:spPr bwMode="auto">
                    <a:xfrm>
                      <a:off x="5214" y="501"/>
                      <a:ext cx="73"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1071" name="Rectangle 59"/>
                    <p:cNvSpPr>
                      <a:spLocks noChangeArrowheads="1"/>
                    </p:cNvSpPr>
                    <p:nvPr/>
                  </p:nvSpPr>
                  <p:spPr bwMode="auto">
                    <a:xfrm>
                      <a:off x="5241"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1072" name="Rectangle 60"/>
                    <p:cNvSpPr>
                      <a:spLocks noChangeArrowheads="1"/>
                    </p:cNvSpPr>
                    <p:nvPr/>
                  </p:nvSpPr>
                  <p:spPr bwMode="auto">
                    <a:xfrm>
                      <a:off x="525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1073" name="Rectangle 61"/>
                    <p:cNvSpPr>
                      <a:spLocks noChangeArrowheads="1"/>
                    </p:cNvSpPr>
                    <p:nvPr/>
                  </p:nvSpPr>
                  <p:spPr bwMode="auto">
                    <a:xfrm>
                      <a:off x="5276"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1074" name="Rectangle 62"/>
                    <p:cNvSpPr>
                      <a:spLocks noChangeArrowheads="1"/>
                    </p:cNvSpPr>
                    <p:nvPr/>
                  </p:nvSpPr>
                  <p:spPr bwMode="auto">
                    <a:xfrm>
                      <a:off x="5223"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8" name="Group 63"/>
                <p:cNvGrpSpPr>
                  <a:grpSpLocks/>
                </p:cNvGrpSpPr>
                <p:nvPr/>
              </p:nvGrpSpPr>
              <p:grpSpPr bwMode="auto">
                <a:xfrm>
                  <a:off x="4413" y="480"/>
                  <a:ext cx="106" cy="474"/>
                  <a:chOff x="4413" y="480"/>
                  <a:chExt cx="106" cy="474"/>
                </a:xfrm>
              </p:grpSpPr>
              <p:sp>
                <p:nvSpPr>
                  <p:cNvPr id="1059" name="Rectangle 64"/>
                  <p:cNvSpPr>
                    <a:spLocks noChangeArrowheads="1"/>
                  </p:cNvSpPr>
                  <p:nvPr/>
                </p:nvSpPr>
                <p:spPr bwMode="auto">
                  <a:xfrm>
                    <a:off x="4413"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1060" name="Rectangle 65"/>
                  <p:cNvSpPr>
                    <a:spLocks noChangeArrowheads="1"/>
                  </p:cNvSpPr>
                  <p:nvPr/>
                </p:nvSpPr>
                <p:spPr bwMode="auto">
                  <a:xfrm>
                    <a:off x="4413"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9" name="Group 66"/>
                  <p:cNvGrpSpPr>
                    <a:grpSpLocks/>
                  </p:cNvGrpSpPr>
                  <p:nvPr/>
                </p:nvGrpSpPr>
                <p:grpSpPr bwMode="auto">
                  <a:xfrm>
                    <a:off x="4432" y="501"/>
                    <a:ext cx="72" cy="432"/>
                    <a:chOff x="4432" y="501"/>
                    <a:chExt cx="72" cy="432"/>
                  </a:xfrm>
                </p:grpSpPr>
                <p:sp>
                  <p:nvSpPr>
                    <p:cNvPr id="1062" name="Rectangle 67"/>
                    <p:cNvSpPr>
                      <a:spLocks noChangeArrowheads="1"/>
                    </p:cNvSpPr>
                    <p:nvPr/>
                  </p:nvSpPr>
                  <p:spPr bwMode="auto">
                    <a:xfrm>
                      <a:off x="4432" y="501"/>
                      <a:ext cx="72"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1063" name="Rectangle 68"/>
                    <p:cNvSpPr>
                      <a:spLocks noChangeArrowheads="1"/>
                    </p:cNvSpPr>
                    <p:nvPr/>
                  </p:nvSpPr>
                  <p:spPr bwMode="auto">
                    <a:xfrm>
                      <a:off x="4458" y="510"/>
                      <a:ext cx="2"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1064" name="Rectangle 69"/>
                    <p:cNvSpPr>
                      <a:spLocks noChangeArrowheads="1"/>
                    </p:cNvSpPr>
                    <p:nvPr/>
                  </p:nvSpPr>
                  <p:spPr bwMode="auto">
                    <a:xfrm>
                      <a:off x="4476" y="510"/>
                      <a:ext cx="2"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1065" name="Rectangle 70"/>
                    <p:cNvSpPr>
                      <a:spLocks noChangeArrowheads="1"/>
                    </p:cNvSpPr>
                    <p:nvPr/>
                  </p:nvSpPr>
                  <p:spPr bwMode="auto">
                    <a:xfrm>
                      <a:off x="4493"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1066" name="Rectangle 71"/>
                    <p:cNvSpPr>
                      <a:spLocks noChangeArrowheads="1"/>
                    </p:cNvSpPr>
                    <p:nvPr/>
                  </p:nvSpPr>
                  <p:spPr bwMode="auto">
                    <a:xfrm>
                      <a:off x="4439" y="510"/>
                      <a:ext cx="4"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20" name="Group 72"/>
                <p:cNvGrpSpPr>
                  <a:grpSpLocks/>
                </p:cNvGrpSpPr>
                <p:nvPr/>
              </p:nvGrpSpPr>
              <p:grpSpPr bwMode="auto">
                <a:xfrm>
                  <a:off x="5066" y="480"/>
                  <a:ext cx="106" cy="474"/>
                  <a:chOff x="5066" y="480"/>
                  <a:chExt cx="106" cy="474"/>
                </a:xfrm>
              </p:grpSpPr>
              <p:sp>
                <p:nvSpPr>
                  <p:cNvPr id="1051" name="Rectangle 73"/>
                  <p:cNvSpPr>
                    <a:spLocks noChangeArrowheads="1"/>
                  </p:cNvSpPr>
                  <p:nvPr/>
                </p:nvSpPr>
                <p:spPr bwMode="auto">
                  <a:xfrm>
                    <a:off x="5066"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1052" name="Rectangle 74"/>
                  <p:cNvSpPr>
                    <a:spLocks noChangeArrowheads="1"/>
                  </p:cNvSpPr>
                  <p:nvPr/>
                </p:nvSpPr>
                <p:spPr bwMode="auto">
                  <a:xfrm>
                    <a:off x="5066"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21" name="Group 75"/>
                  <p:cNvGrpSpPr>
                    <a:grpSpLocks/>
                  </p:cNvGrpSpPr>
                  <p:nvPr/>
                </p:nvGrpSpPr>
                <p:grpSpPr bwMode="auto">
                  <a:xfrm>
                    <a:off x="5085" y="501"/>
                    <a:ext cx="73" cy="432"/>
                    <a:chOff x="5085" y="501"/>
                    <a:chExt cx="73" cy="432"/>
                  </a:xfrm>
                </p:grpSpPr>
                <p:sp>
                  <p:nvSpPr>
                    <p:cNvPr id="1054" name="Rectangle 76"/>
                    <p:cNvSpPr>
                      <a:spLocks noChangeArrowheads="1"/>
                    </p:cNvSpPr>
                    <p:nvPr/>
                  </p:nvSpPr>
                  <p:spPr bwMode="auto">
                    <a:xfrm>
                      <a:off x="5085" y="501"/>
                      <a:ext cx="73"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1055" name="Rectangle 77"/>
                    <p:cNvSpPr>
                      <a:spLocks noChangeArrowheads="1"/>
                    </p:cNvSpPr>
                    <p:nvPr/>
                  </p:nvSpPr>
                  <p:spPr bwMode="auto">
                    <a:xfrm>
                      <a:off x="5111"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1056" name="Rectangle 78"/>
                    <p:cNvSpPr>
                      <a:spLocks noChangeArrowheads="1"/>
                    </p:cNvSpPr>
                    <p:nvPr/>
                  </p:nvSpPr>
                  <p:spPr bwMode="auto">
                    <a:xfrm>
                      <a:off x="512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1057" name="Rectangle 79"/>
                    <p:cNvSpPr>
                      <a:spLocks noChangeArrowheads="1"/>
                    </p:cNvSpPr>
                    <p:nvPr/>
                  </p:nvSpPr>
                  <p:spPr bwMode="auto">
                    <a:xfrm>
                      <a:off x="5146" y="510"/>
                      <a:ext cx="4"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1058" name="Rectangle 80"/>
                    <p:cNvSpPr>
                      <a:spLocks noChangeArrowheads="1"/>
                    </p:cNvSpPr>
                    <p:nvPr/>
                  </p:nvSpPr>
                  <p:spPr bwMode="auto">
                    <a:xfrm>
                      <a:off x="5093"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grpSp>
        <p:sp>
          <p:nvSpPr>
            <p:cNvPr id="1040" name="Rectangle 81"/>
            <p:cNvSpPr>
              <a:spLocks noChangeArrowheads="1"/>
            </p:cNvSpPr>
            <p:nvPr/>
          </p:nvSpPr>
          <p:spPr bwMode="auto">
            <a:xfrm>
              <a:off x="4640" y="187"/>
              <a:ext cx="1102" cy="210"/>
            </a:xfrm>
            <a:prstGeom prst="rect">
              <a:avLst/>
            </a:prstGeom>
            <a:noFill/>
            <a:ln w="12700">
              <a:noFill/>
              <a:miter lim="800000"/>
              <a:headEnd/>
              <a:tailEnd/>
            </a:ln>
          </p:spPr>
          <p:txBody>
            <a:bodyPr lIns="90488" tIns="44450" rIns="90488" bIns="44450">
              <a:spAutoFit/>
            </a:bodyPr>
            <a:lstStyle/>
            <a:p>
              <a:pPr>
                <a:spcBef>
                  <a:spcPct val="50000"/>
                </a:spcBef>
              </a:pPr>
              <a:r>
                <a:rPr lang="en-US" sz="1600" b="1">
                  <a:solidFill>
                    <a:srgbClr val="FAFD00"/>
                  </a:solidFill>
                  <a:latin typeface="Bookman Old Style" pitchFamily="18" charset="0"/>
                </a:rPr>
                <a:t>BANK</a:t>
              </a:r>
            </a:p>
          </p:txBody>
        </p:sp>
      </p:grpSp>
      <p:sp>
        <p:nvSpPr>
          <p:cNvPr id="1029" name="Rectangle 82"/>
          <p:cNvSpPr>
            <a:spLocks noChangeArrowheads="1"/>
          </p:cNvSpPr>
          <p:nvPr/>
        </p:nvSpPr>
        <p:spPr bwMode="auto">
          <a:xfrm>
            <a:off x="763588" y="534988"/>
            <a:ext cx="1749425" cy="1063625"/>
          </a:xfrm>
          <a:prstGeom prst="rect">
            <a:avLst/>
          </a:prstGeom>
          <a:noFill/>
          <a:ln w="12700">
            <a:noFill/>
            <a:miter lim="800000"/>
            <a:headEnd/>
            <a:tailEnd/>
          </a:ln>
        </p:spPr>
        <p:txBody>
          <a:bodyPr lIns="90488" tIns="44450" rIns="90488" bIns="44450">
            <a:spAutoFit/>
          </a:bodyPr>
          <a:lstStyle/>
          <a:p>
            <a:pPr algn="ctr">
              <a:spcBef>
                <a:spcPct val="50000"/>
              </a:spcBef>
            </a:pPr>
            <a:r>
              <a:rPr lang="en-US" sz="3200" b="1">
                <a:solidFill>
                  <a:srgbClr val="00279F"/>
                </a:solidFill>
                <a:latin typeface="Times New Roman" pitchFamily="18" charset="0"/>
              </a:rPr>
              <a:t>Buku Bank</a:t>
            </a:r>
          </a:p>
        </p:txBody>
      </p:sp>
      <p:sp>
        <p:nvSpPr>
          <p:cNvPr id="1030" name="Line 83"/>
          <p:cNvSpPr>
            <a:spLocks noChangeShapeType="1"/>
          </p:cNvSpPr>
          <p:nvPr/>
        </p:nvSpPr>
        <p:spPr bwMode="auto">
          <a:xfrm>
            <a:off x="560388" y="1752600"/>
            <a:ext cx="3911600" cy="0"/>
          </a:xfrm>
          <a:prstGeom prst="line">
            <a:avLst/>
          </a:prstGeom>
          <a:noFill/>
          <a:ln w="50800">
            <a:solidFill>
              <a:schemeClr val="tx1"/>
            </a:solidFill>
            <a:round/>
            <a:headEnd/>
            <a:tailEnd/>
          </a:ln>
        </p:spPr>
        <p:txBody>
          <a:bodyPr wrap="none" anchor="ctr"/>
          <a:lstStyle/>
          <a:p>
            <a:endParaRPr lang="id-ID"/>
          </a:p>
        </p:txBody>
      </p:sp>
      <p:sp>
        <p:nvSpPr>
          <p:cNvPr id="27732" name="Rectangle 84"/>
          <p:cNvSpPr>
            <a:spLocks noChangeArrowheads="1"/>
          </p:cNvSpPr>
          <p:nvPr/>
        </p:nvSpPr>
        <p:spPr bwMode="auto">
          <a:xfrm>
            <a:off x="77788" y="1906588"/>
            <a:ext cx="4494212" cy="393700"/>
          </a:xfrm>
          <a:prstGeom prst="rect">
            <a:avLst/>
          </a:prstGeom>
          <a:noFill/>
          <a:ln w="12700">
            <a:noFill/>
            <a:miter lim="800000"/>
            <a:headEnd/>
            <a:tailEnd/>
          </a:ln>
        </p:spPr>
        <p:txBody>
          <a:bodyPr lIns="90488" tIns="44450" rIns="90488" bIns="44450">
            <a:spAutoFit/>
          </a:bodyPr>
          <a:lstStyle/>
          <a:p>
            <a:pPr>
              <a:tabLst>
                <a:tab pos="4167188" algn="r"/>
                <a:tab pos="4452938" algn="l"/>
                <a:tab pos="8515350" algn="r"/>
              </a:tabLst>
            </a:pPr>
            <a:r>
              <a:rPr lang="en-US" sz="2000" b="1">
                <a:solidFill>
                  <a:srgbClr val="00279F"/>
                </a:solidFill>
                <a:latin typeface="Bookman Old Style" pitchFamily="18" charset="0"/>
              </a:rPr>
              <a:t>Saldo awal	$3.359,78</a:t>
            </a:r>
            <a:endParaRPr lang="en-US" sz="2000" b="1">
              <a:solidFill>
                <a:srgbClr val="3C0023"/>
              </a:solidFill>
              <a:latin typeface="Bookman Old Style" pitchFamily="18" charset="0"/>
            </a:endParaRPr>
          </a:p>
        </p:txBody>
      </p:sp>
      <p:graphicFrame>
        <p:nvGraphicFramePr>
          <p:cNvPr id="1026" name="Object 85">
            <a:hlinkClick r:id="" action="ppaction://ole?verb=0"/>
          </p:cNvPr>
          <p:cNvGraphicFramePr>
            <a:graphicFrameLocks/>
          </p:cNvGraphicFramePr>
          <p:nvPr/>
        </p:nvGraphicFramePr>
        <p:xfrm>
          <a:off x="4695825" y="490538"/>
          <a:ext cx="1941513" cy="1109662"/>
        </p:xfrm>
        <a:graphic>
          <a:graphicData uri="http://schemas.openxmlformats.org/presentationml/2006/ole">
            <p:oleObj spid="_x0000_s2050" name="Microsoft ClipArt Gallery" r:id="rId3" imgW="4441680" imgH="2550960" progId="">
              <p:embed/>
            </p:oleObj>
          </a:graphicData>
        </a:graphic>
      </p:graphicFrame>
      <p:sp>
        <p:nvSpPr>
          <p:cNvPr id="1032" name="Rectangle 86"/>
          <p:cNvSpPr>
            <a:spLocks noChangeArrowheads="1"/>
          </p:cNvSpPr>
          <p:nvPr/>
        </p:nvSpPr>
        <p:spPr bwMode="auto">
          <a:xfrm>
            <a:off x="6402388" y="458788"/>
            <a:ext cx="2282825" cy="1063625"/>
          </a:xfrm>
          <a:prstGeom prst="rect">
            <a:avLst/>
          </a:prstGeom>
          <a:noFill/>
          <a:ln w="12700">
            <a:noFill/>
            <a:miter lim="800000"/>
            <a:headEnd/>
            <a:tailEnd/>
          </a:ln>
        </p:spPr>
        <p:txBody>
          <a:bodyPr lIns="90488" tIns="44450" rIns="90488" bIns="44450">
            <a:spAutoFit/>
          </a:bodyPr>
          <a:lstStyle/>
          <a:p>
            <a:pPr algn="ctr">
              <a:spcBef>
                <a:spcPct val="50000"/>
              </a:spcBef>
            </a:pPr>
            <a:r>
              <a:rPr lang="en-US" sz="3200" b="1">
                <a:solidFill>
                  <a:srgbClr val="00279F"/>
                </a:solidFill>
                <a:latin typeface="Times New Roman" pitchFamily="18" charset="0"/>
              </a:rPr>
              <a:t>Buku Deposan</a:t>
            </a:r>
          </a:p>
        </p:txBody>
      </p:sp>
      <p:sp>
        <p:nvSpPr>
          <p:cNvPr id="1033" name="Line 87"/>
          <p:cNvSpPr>
            <a:spLocks noChangeShapeType="1"/>
          </p:cNvSpPr>
          <p:nvPr/>
        </p:nvSpPr>
        <p:spPr bwMode="auto">
          <a:xfrm>
            <a:off x="4749800" y="1752600"/>
            <a:ext cx="3911600" cy="0"/>
          </a:xfrm>
          <a:prstGeom prst="line">
            <a:avLst/>
          </a:prstGeom>
          <a:noFill/>
          <a:ln w="50800">
            <a:solidFill>
              <a:schemeClr val="tx1"/>
            </a:solidFill>
            <a:round/>
            <a:headEnd/>
            <a:tailEnd/>
          </a:ln>
        </p:spPr>
        <p:txBody>
          <a:bodyPr wrap="none" anchor="ctr"/>
          <a:lstStyle/>
          <a:p>
            <a:endParaRPr lang="id-ID"/>
          </a:p>
        </p:txBody>
      </p:sp>
      <p:sp>
        <p:nvSpPr>
          <p:cNvPr id="27736" name="Rectangle 88"/>
          <p:cNvSpPr>
            <a:spLocks noChangeArrowheads="1"/>
          </p:cNvSpPr>
          <p:nvPr/>
        </p:nvSpPr>
        <p:spPr bwMode="auto">
          <a:xfrm>
            <a:off x="4573588" y="1905000"/>
            <a:ext cx="4494212" cy="393700"/>
          </a:xfrm>
          <a:prstGeom prst="rect">
            <a:avLst/>
          </a:prstGeom>
          <a:noFill/>
          <a:ln w="12700">
            <a:noFill/>
            <a:miter lim="800000"/>
            <a:headEnd/>
            <a:tailEnd/>
          </a:ln>
        </p:spPr>
        <p:txBody>
          <a:bodyPr lIns="90488" tIns="44450" rIns="90488" bIns="44450">
            <a:spAutoFit/>
          </a:bodyPr>
          <a:lstStyle/>
          <a:p>
            <a:pPr>
              <a:tabLst>
                <a:tab pos="4167188" algn="r"/>
                <a:tab pos="4452938" algn="l"/>
                <a:tab pos="8515350" algn="r"/>
              </a:tabLst>
            </a:pPr>
            <a:r>
              <a:rPr lang="en-US" sz="2000" b="1">
                <a:solidFill>
                  <a:srgbClr val="00279F"/>
                </a:solidFill>
                <a:latin typeface="Bookman Old Style" pitchFamily="18" charset="0"/>
              </a:rPr>
              <a:t>Saldo awal	$2.549,99</a:t>
            </a:r>
            <a:endParaRPr lang="en-US" sz="2000" b="1">
              <a:solidFill>
                <a:srgbClr val="3C0023"/>
              </a:solidFill>
              <a:latin typeface="Bookman Old Style" pitchFamily="18" charset="0"/>
            </a:endParaRPr>
          </a:p>
        </p:txBody>
      </p:sp>
      <p:sp>
        <p:nvSpPr>
          <p:cNvPr id="1035" name="Line 89"/>
          <p:cNvSpPr>
            <a:spLocks noChangeShapeType="1"/>
          </p:cNvSpPr>
          <p:nvPr/>
        </p:nvSpPr>
        <p:spPr bwMode="auto">
          <a:xfrm>
            <a:off x="4572000" y="482600"/>
            <a:ext cx="0" cy="5283200"/>
          </a:xfrm>
          <a:prstGeom prst="line">
            <a:avLst/>
          </a:prstGeom>
          <a:noFill/>
          <a:ln w="50800">
            <a:solidFill>
              <a:schemeClr val="tx1"/>
            </a:solidFill>
            <a:round/>
            <a:headEnd/>
            <a:tailEnd/>
          </a:ln>
        </p:spPr>
        <p:txBody>
          <a:bodyPr wrap="none" anchor="ctr"/>
          <a:lstStyle/>
          <a:p>
            <a:endParaRPr lang="id-ID"/>
          </a:p>
        </p:txBody>
      </p:sp>
      <p:sp>
        <p:nvSpPr>
          <p:cNvPr id="1036" name="Rectangle 90"/>
          <p:cNvSpPr>
            <a:spLocks noChangeArrowheads="1"/>
          </p:cNvSpPr>
          <p:nvPr/>
        </p:nvSpPr>
        <p:spPr bwMode="auto">
          <a:xfrm>
            <a:off x="838200" y="5257800"/>
            <a:ext cx="7848600" cy="519113"/>
          </a:xfrm>
          <a:prstGeom prst="rect">
            <a:avLst/>
          </a:prstGeom>
          <a:noFill/>
          <a:ln w="12700">
            <a:noFill/>
            <a:miter lim="800000"/>
            <a:headEnd/>
            <a:tailEnd/>
          </a:ln>
        </p:spPr>
        <p:txBody>
          <a:bodyPr wrap="none" anchor="ctr"/>
          <a:lstStyle/>
          <a:p>
            <a:endParaRPr lang="id-ID"/>
          </a:p>
        </p:txBody>
      </p:sp>
      <p:sp>
        <p:nvSpPr>
          <p:cNvPr id="27739" name="Text Box 91"/>
          <p:cNvSpPr txBox="1">
            <a:spLocks noChangeArrowheads="1"/>
          </p:cNvSpPr>
          <p:nvPr/>
        </p:nvSpPr>
        <p:spPr bwMode="auto">
          <a:xfrm>
            <a:off x="838200" y="4953000"/>
            <a:ext cx="7467600" cy="1566863"/>
          </a:xfrm>
          <a:prstGeom prst="rect">
            <a:avLst/>
          </a:prstGeom>
          <a:solidFill>
            <a:srgbClr val="FFE59D"/>
          </a:solidFill>
          <a:ln w="12700">
            <a:solidFill>
              <a:schemeClr val="tx1"/>
            </a:solidFill>
            <a:miter lim="800000"/>
            <a:headEnd/>
            <a:tailEnd/>
          </a:ln>
          <a:effectLst>
            <a:outerShdw dist="107763" dir="2700000" algn="ctr" rotWithShape="0">
              <a:schemeClr val="tx1"/>
            </a:outerShdw>
          </a:effectLst>
        </p:spPr>
        <p:txBody>
          <a:bodyPr>
            <a:spAutoFit/>
          </a:bodyPr>
          <a:lstStyle/>
          <a:p>
            <a:pPr algn="ctr">
              <a:spcBef>
                <a:spcPct val="50000"/>
              </a:spcBef>
              <a:defRPr/>
            </a:pPr>
            <a:r>
              <a:rPr lang="en-US" sz="3200">
                <a:latin typeface="Times New Roman" pitchFamily="18" charset="0"/>
              </a:rPr>
              <a:t>Power Networking ingin merekonsiliasi laporan bulanan bank per tanggal 31 Juli 2006</a:t>
            </a:r>
          </a:p>
        </p:txBody>
      </p:sp>
      <p:sp>
        <p:nvSpPr>
          <p:cNvPr id="27740" name="AutoShape 92"/>
          <p:cNvSpPr>
            <a:spLocks noChangeArrowheads="1"/>
          </p:cNvSpPr>
          <p:nvPr/>
        </p:nvSpPr>
        <p:spPr bwMode="auto">
          <a:xfrm>
            <a:off x="8763000" y="6477000"/>
            <a:ext cx="228600" cy="228600"/>
          </a:xfrm>
          <a:prstGeom prst="lightningBolt">
            <a:avLst/>
          </a:prstGeom>
          <a:gradFill rotWithShape="0">
            <a:gsLst>
              <a:gs pos="0">
                <a:srgbClr val="FDE111"/>
              </a:gs>
              <a:gs pos="100000">
                <a:srgbClr val="756808"/>
              </a:gs>
            </a:gsLst>
            <a:lin ang="5400000" scaled="1"/>
          </a:gradFill>
          <a:ln w="9525">
            <a:noFill/>
            <a:miter lim="800000"/>
            <a:headEnd/>
            <a:tailEnd/>
          </a:ln>
        </p:spPr>
        <p:txBody>
          <a:bodyPr wrap="none" anchor="ct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1000"/>
                                  </p:stCondLst>
                                  <p:childTnLst>
                                    <p:set>
                                      <p:cBhvr>
                                        <p:cTn id="6" dur="1" fill="hold">
                                          <p:stCondLst>
                                            <p:cond delay="0"/>
                                          </p:stCondLst>
                                        </p:cTn>
                                        <p:tgtEl>
                                          <p:spTgt spid="27739"/>
                                        </p:tgtEl>
                                        <p:attrNameLst>
                                          <p:attrName>style.visibility</p:attrName>
                                        </p:attrNameLst>
                                      </p:cBhvr>
                                      <p:to>
                                        <p:strVal val="visible"/>
                                      </p:to>
                                    </p:set>
                                    <p:animEffect transition="in" filter="slide(fromBottom)">
                                      <p:cBhvr>
                                        <p:cTn id="7" dur="500"/>
                                        <p:tgtEl>
                                          <p:spTgt spid="27739"/>
                                        </p:tgtEl>
                                      </p:cBhvr>
                                    </p:animEffect>
                                  </p:childTnLst>
                                </p:cTn>
                              </p:par>
                            </p:childTnLst>
                          </p:cTn>
                        </p:par>
                        <p:par>
                          <p:cTn id="8" fill="hold">
                            <p:stCondLst>
                              <p:cond delay="1500"/>
                            </p:stCondLst>
                            <p:childTnLst>
                              <p:par>
                                <p:cTn id="9" presetID="1" presetClass="entr" presetSubtype="0" fill="hold" grpId="0" nodeType="afterEffect">
                                  <p:stCondLst>
                                    <p:cond delay="1000"/>
                                  </p:stCondLst>
                                  <p:childTnLst>
                                    <p:set>
                                      <p:cBhvr>
                                        <p:cTn id="10" dur="1" fill="hold">
                                          <p:stCondLst>
                                            <p:cond delay="499"/>
                                          </p:stCondLst>
                                        </p:cTn>
                                        <p:tgtEl>
                                          <p:spTgt spid="27732"/>
                                        </p:tgtEl>
                                        <p:attrNameLst>
                                          <p:attrName>style.visibility</p:attrName>
                                        </p:attrNameLst>
                                      </p:cBhvr>
                                      <p:to>
                                        <p:strVal val="visible"/>
                                      </p:to>
                                    </p:set>
                                  </p:childTnLst>
                                </p:cTn>
                              </p:par>
                            </p:childTnLst>
                          </p:cTn>
                        </p:par>
                        <p:par>
                          <p:cTn id="11" fill="hold">
                            <p:stCondLst>
                              <p:cond delay="3000"/>
                            </p:stCondLst>
                            <p:childTnLst>
                              <p:par>
                                <p:cTn id="12" presetID="1" presetClass="entr" presetSubtype="0" fill="hold" grpId="0" nodeType="afterEffect">
                                  <p:stCondLst>
                                    <p:cond delay="1000"/>
                                  </p:stCondLst>
                                  <p:childTnLst>
                                    <p:set>
                                      <p:cBhvr>
                                        <p:cTn id="13" dur="1" fill="hold">
                                          <p:stCondLst>
                                            <p:cond delay="499"/>
                                          </p:stCondLst>
                                        </p:cTn>
                                        <p:tgtEl>
                                          <p:spTgt spid="27736"/>
                                        </p:tgtEl>
                                        <p:attrNameLst>
                                          <p:attrName>style.visibility</p:attrName>
                                        </p:attrNameLst>
                                      </p:cBhvr>
                                      <p:to>
                                        <p:strVal val="visible"/>
                                      </p:to>
                                    </p:set>
                                  </p:childTnLst>
                                </p:cTn>
                              </p:par>
                            </p:childTnLst>
                          </p:cTn>
                        </p:par>
                        <p:par>
                          <p:cTn id="14" fill="hold">
                            <p:stCondLst>
                              <p:cond delay="4500"/>
                            </p:stCondLst>
                            <p:childTnLst>
                              <p:par>
                                <p:cTn id="15" presetID="1" presetClass="entr" presetSubtype="0" fill="hold" grpId="0" nodeType="afterEffect">
                                  <p:stCondLst>
                                    <p:cond delay="1000"/>
                                  </p:stCondLst>
                                  <p:childTnLst>
                                    <p:set>
                                      <p:cBhvr>
                                        <p:cTn id="16" dur="1" fill="hold">
                                          <p:stCondLst>
                                            <p:cond delay="499"/>
                                          </p:stCondLst>
                                        </p:cTn>
                                        <p:tgtEl>
                                          <p:spTgt spid="277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32" grpId="0" autoUpdateAnimBg="0"/>
      <p:bldP spid="27736" grpId="0" autoUpdateAnimBg="0"/>
      <p:bldP spid="27739" grpId="0" animBg="1" autoUpdateAnimBg="0"/>
      <p:bldP spid="27740"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ChangeArrowheads="1"/>
          </p:cNvSpPr>
          <p:nvPr/>
        </p:nvSpPr>
        <p:spPr bwMode="auto">
          <a:xfrm>
            <a:off x="76200" y="1828800"/>
            <a:ext cx="4495800" cy="3505200"/>
          </a:xfrm>
          <a:prstGeom prst="rect">
            <a:avLst/>
          </a:prstGeom>
          <a:solidFill>
            <a:srgbClr val="FDE111"/>
          </a:solidFill>
          <a:ln w="9525">
            <a:noFill/>
            <a:miter lim="800000"/>
            <a:headEnd/>
            <a:tailEnd/>
          </a:ln>
        </p:spPr>
        <p:txBody>
          <a:bodyPr wrap="none" anchor="ctr"/>
          <a:lstStyle/>
          <a:p>
            <a:endParaRPr lang="id-ID"/>
          </a:p>
        </p:txBody>
      </p:sp>
      <p:sp>
        <p:nvSpPr>
          <p:cNvPr id="2052" name="Line 3"/>
          <p:cNvSpPr>
            <a:spLocks noChangeShapeType="1"/>
          </p:cNvSpPr>
          <p:nvPr/>
        </p:nvSpPr>
        <p:spPr bwMode="auto">
          <a:xfrm>
            <a:off x="4572000" y="482600"/>
            <a:ext cx="0" cy="5283200"/>
          </a:xfrm>
          <a:prstGeom prst="line">
            <a:avLst/>
          </a:prstGeom>
          <a:noFill/>
          <a:ln w="50800">
            <a:solidFill>
              <a:schemeClr val="tx1"/>
            </a:solidFill>
            <a:round/>
            <a:headEnd/>
            <a:tailEnd/>
          </a:ln>
        </p:spPr>
        <p:txBody>
          <a:bodyPr wrap="none" anchor="ctr"/>
          <a:lstStyle/>
          <a:p>
            <a:endParaRPr lang="id-ID"/>
          </a:p>
        </p:txBody>
      </p:sp>
      <p:sp>
        <p:nvSpPr>
          <p:cNvPr id="2053" name="Rectangle 4"/>
          <p:cNvSpPr>
            <a:spLocks noChangeArrowheads="1"/>
          </p:cNvSpPr>
          <p:nvPr/>
        </p:nvSpPr>
        <p:spPr bwMode="auto">
          <a:xfrm>
            <a:off x="838200" y="5257800"/>
            <a:ext cx="7848600" cy="519113"/>
          </a:xfrm>
          <a:prstGeom prst="rect">
            <a:avLst/>
          </a:prstGeom>
          <a:noFill/>
          <a:ln w="12700">
            <a:noFill/>
            <a:miter lim="800000"/>
            <a:headEnd/>
            <a:tailEnd/>
          </a:ln>
        </p:spPr>
        <p:txBody>
          <a:bodyPr wrap="none" anchor="ctr"/>
          <a:lstStyle/>
          <a:p>
            <a:endParaRPr lang="id-ID"/>
          </a:p>
        </p:txBody>
      </p:sp>
      <p:sp>
        <p:nvSpPr>
          <p:cNvPr id="28677" name="Text Box 5"/>
          <p:cNvSpPr txBox="1">
            <a:spLocks noChangeArrowheads="1"/>
          </p:cNvSpPr>
          <p:nvPr/>
        </p:nvSpPr>
        <p:spPr bwMode="auto">
          <a:xfrm>
            <a:off x="1714500" y="5334000"/>
            <a:ext cx="5715000" cy="1079500"/>
          </a:xfrm>
          <a:prstGeom prst="rect">
            <a:avLst/>
          </a:prstGeom>
          <a:solidFill>
            <a:srgbClr val="FFE59D"/>
          </a:solidFill>
          <a:ln w="12700">
            <a:solidFill>
              <a:schemeClr val="tx1"/>
            </a:solidFill>
            <a:miter lim="800000"/>
            <a:headEnd/>
            <a:tailEnd/>
          </a:ln>
          <a:effectLst>
            <a:outerShdw dist="107763" dir="2700000" algn="ctr" rotWithShape="0">
              <a:schemeClr val="tx1"/>
            </a:outerShdw>
          </a:effectLst>
        </p:spPr>
        <p:txBody>
          <a:bodyPr>
            <a:spAutoFit/>
          </a:bodyPr>
          <a:lstStyle/>
          <a:p>
            <a:pPr algn="ctr">
              <a:spcBef>
                <a:spcPct val="50000"/>
              </a:spcBef>
              <a:defRPr/>
            </a:pPr>
            <a:r>
              <a:rPr lang="en-US" sz="3200">
                <a:latin typeface="Times New Roman" pitchFamily="18" charset="0"/>
              </a:rPr>
              <a:t>Setoran sebesar $816,20 tidak muncul di laporan bank.</a:t>
            </a:r>
          </a:p>
        </p:txBody>
      </p:sp>
      <p:grpSp>
        <p:nvGrpSpPr>
          <p:cNvPr id="2" name="Group 6"/>
          <p:cNvGrpSpPr>
            <a:grpSpLocks/>
          </p:cNvGrpSpPr>
          <p:nvPr/>
        </p:nvGrpSpPr>
        <p:grpSpPr bwMode="auto">
          <a:xfrm>
            <a:off x="2370138" y="146050"/>
            <a:ext cx="2251075" cy="1525588"/>
            <a:chOff x="4324" y="92"/>
            <a:chExt cx="1418" cy="961"/>
          </a:xfrm>
        </p:grpSpPr>
        <p:grpSp>
          <p:nvGrpSpPr>
            <p:cNvPr id="3" name="Group 7"/>
            <p:cNvGrpSpPr>
              <a:grpSpLocks/>
            </p:cNvGrpSpPr>
            <p:nvPr/>
          </p:nvGrpSpPr>
          <p:grpSpPr bwMode="auto">
            <a:xfrm>
              <a:off x="4324" y="92"/>
              <a:ext cx="1073" cy="961"/>
              <a:chOff x="4324" y="92"/>
              <a:chExt cx="1073" cy="961"/>
            </a:xfrm>
          </p:grpSpPr>
          <p:sp>
            <p:nvSpPr>
              <p:cNvPr id="2067" name="Line 8"/>
              <p:cNvSpPr>
                <a:spLocks noChangeShapeType="1"/>
              </p:cNvSpPr>
              <p:nvPr/>
            </p:nvSpPr>
            <p:spPr bwMode="auto">
              <a:xfrm>
                <a:off x="4423" y="352"/>
                <a:ext cx="879" cy="0"/>
              </a:xfrm>
              <a:prstGeom prst="line">
                <a:avLst/>
              </a:prstGeom>
              <a:noFill/>
              <a:ln w="12700">
                <a:solidFill>
                  <a:srgbClr val="000000"/>
                </a:solidFill>
                <a:round/>
                <a:headEnd/>
                <a:tailEnd/>
              </a:ln>
            </p:spPr>
            <p:txBody>
              <a:bodyPr wrap="none" anchor="ctr"/>
              <a:lstStyle/>
              <a:p>
                <a:endParaRPr lang="id-ID"/>
              </a:p>
            </p:txBody>
          </p:sp>
          <p:grpSp>
            <p:nvGrpSpPr>
              <p:cNvPr id="4" name="Group 9"/>
              <p:cNvGrpSpPr>
                <a:grpSpLocks/>
              </p:cNvGrpSpPr>
              <p:nvPr/>
            </p:nvGrpSpPr>
            <p:grpSpPr bwMode="auto">
              <a:xfrm>
                <a:off x="4324" y="92"/>
                <a:ext cx="1073" cy="961"/>
                <a:chOff x="4324" y="92"/>
                <a:chExt cx="1073" cy="961"/>
              </a:xfrm>
            </p:grpSpPr>
            <p:grpSp>
              <p:nvGrpSpPr>
                <p:cNvPr id="5" name="Group 10"/>
                <p:cNvGrpSpPr>
                  <a:grpSpLocks/>
                </p:cNvGrpSpPr>
                <p:nvPr/>
              </p:nvGrpSpPr>
              <p:grpSpPr bwMode="auto">
                <a:xfrm>
                  <a:off x="4346" y="92"/>
                  <a:ext cx="1036" cy="350"/>
                  <a:chOff x="4346" y="92"/>
                  <a:chExt cx="1036" cy="350"/>
                </a:xfrm>
              </p:grpSpPr>
              <p:sp>
                <p:nvSpPr>
                  <p:cNvPr id="2139" name="Freeform 11"/>
                  <p:cNvSpPr>
                    <a:spLocks/>
                  </p:cNvSpPr>
                  <p:nvPr/>
                </p:nvSpPr>
                <p:spPr bwMode="auto">
                  <a:xfrm>
                    <a:off x="4349" y="92"/>
                    <a:ext cx="1028" cy="285"/>
                  </a:xfrm>
                  <a:custGeom>
                    <a:avLst/>
                    <a:gdLst>
                      <a:gd name="T0" fmla="*/ 0 w 1028"/>
                      <a:gd name="T1" fmla="*/ 284 h 285"/>
                      <a:gd name="T2" fmla="*/ 1027 w 1028"/>
                      <a:gd name="T3" fmla="*/ 284 h 285"/>
                      <a:gd name="T4" fmla="*/ 514 w 1028"/>
                      <a:gd name="T5" fmla="*/ 0 h 285"/>
                      <a:gd name="T6" fmla="*/ 0 w 1028"/>
                      <a:gd name="T7" fmla="*/ 284 h 285"/>
                      <a:gd name="T8" fmla="*/ 0 60000 65536"/>
                      <a:gd name="T9" fmla="*/ 0 60000 65536"/>
                      <a:gd name="T10" fmla="*/ 0 60000 65536"/>
                      <a:gd name="T11" fmla="*/ 0 60000 65536"/>
                      <a:gd name="T12" fmla="*/ 0 w 1028"/>
                      <a:gd name="T13" fmla="*/ 0 h 285"/>
                      <a:gd name="T14" fmla="*/ 1028 w 1028"/>
                      <a:gd name="T15" fmla="*/ 285 h 285"/>
                    </a:gdLst>
                    <a:ahLst/>
                    <a:cxnLst>
                      <a:cxn ang="T8">
                        <a:pos x="T0" y="T1"/>
                      </a:cxn>
                      <a:cxn ang="T9">
                        <a:pos x="T2" y="T3"/>
                      </a:cxn>
                      <a:cxn ang="T10">
                        <a:pos x="T4" y="T5"/>
                      </a:cxn>
                      <a:cxn ang="T11">
                        <a:pos x="T6" y="T7"/>
                      </a:cxn>
                    </a:cxnLst>
                    <a:rect l="T12" t="T13" r="T14" b="T15"/>
                    <a:pathLst>
                      <a:path w="1028" h="285">
                        <a:moveTo>
                          <a:pt x="0" y="284"/>
                        </a:moveTo>
                        <a:lnTo>
                          <a:pt x="1027" y="284"/>
                        </a:lnTo>
                        <a:lnTo>
                          <a:pt x="514" y="0"/>
                        </a:lnTo>
                        <a:lnTo>
                          <a:pt x="0" y="284"/>
                        </a:lnTo>
                      </a:path>
                    </a:pathLst>
                  </a:custGeom>
                  <a:solidFill>
                    <a:schemeClr val="tx2"/>
                  </a:solidFill>
                  <a:ln w="12700" cap="rnd">
                    <a:solidFill>
                      <a:srgbClr val="C0C0C0"/>
                    </a:solidFill>
                    <a:round/>
                    <a:headEnd/>
                    <a:tailEnd/>
                  </a:ln>
                </p:spPr>
                <p:txBody>
                  <a:bodyPr/>
                  <a:lstStyle/>
                  <a:p>
                    <a:endParaRPr lang="id-ID"/>
                  </a:p>
                </p:txBody>
              </p:sp>
              <p:sp>
                <p:nvSpPr>
                  <p:cNvPr id="2140" name="Freeform 12"/>
                  <p:cNvSpPr>
                    <a:spLocks/>
                  </p:cNvSpPr>
                  <p:nvPr/>
                </p:nvSpPr>
                <p:spPr bwMode="auto">
                  <a:xfrm>
                    <a:off x="4425" y="111"/>
                    <a:ext cx="880" cy="242"/>
                  </a:xfrm>
                  <a:custGeom>
                    <a:avLst/>
                    <a:gdLst>
                      <a:gd name="T0" fmla="*/ 0 w 880"/>
                      <a:gd name="T1" fmla="*/ 241 h 242"/>
                      <a:gd name="T2" fmla="*/ 879 w 880"/>
                      <a:gd name="T3" fmla="*/ 241 h 242"/>
                      <a:gd name="T4" fmla="*/ 441 w 880"/>
                      <a:gd name="T5" fmla="*/ 0 h 242"/>
                      <a:gd name="T6" fmla="*/ 0 w 880"/>
                      <a:gd name="T7" fmla="*/ 241 h 242"/>
                      <a:gd name="T8" fmla="*/ 0 60000 65536"/>
                      <a:gd name="T9" fmla="*/ 0 60000 65536"/>
                      <a:gd name="T10" fmla="*/ 0 60000 65536"/>
                      <a:gd name="T11" fmla="*/ 0 60000 65536"/>
                      <a:gd name="T12" fmla="*/ 0 w 880"/>
                      <a:gd name="T13" fmla="*/ 0 h 242"/>
                      <a:gd name="T14" fmla="*/ 880 w 880"/>
                      <a:gd name="T15" fmla="*/ 242 h 242"/>
                    </a:gdLst>
                    <a:ahLst/>
                    <a:cxnLst>
                      <a:cxn ang="T8">
                        <a:pos x="T0" y="T1"/>
                      </a:cxn>
                      <a:cxn ang="T9">
                        <a:pos x="T2" y="T3"/>
                      </a:cxn>
                      <a:cxn ang="T10">
                        <a:pos x="T4" y="T5"/>
                      </a:cxn>
                      <a:cxn ang="T11">
                        <a:pos x="T6" y="T7"/>
                      </a:cxn>
                    </a:cxnLst>
                    <a:rect l="T12" t="T13" r="T14" b="T15"/>
                    <a:pathLst>
                      <a:path w="880" h="242">
                        <a:moveTo>
                          <a:pt x="0" y="241"/>
                        </a:moveTo>
                        <a:lnTo>
                          <a:pt x="879" y="241"/>
                        </a:lnTo>
                        <a:lnTo>
                          <a:pt x="441" y="0"/>
                        </a:lnTo>
                        <a:lnTo>
                          <a:pt x="0" y="241"/>
                        </a:lnTo>
                      </a:path>
                    </a:pathLst>
                  </a:custGeom>
                  <a:solidFill>
                    <a:schemeClr val="tx2"/>
                  </a:solidFill>
                  <a:ln w="12700" cap="rnd">
                    <a:solidFill>
                      <a:srgbClr val="808080"/>
                    </a:solidFill>
                    <a:round/>
                    <a:headEnd/>
                    <a:tailEnd/>
                  </a:ln>
                </p:spPr>
                <p:txBody>
                  <a:bodyPr/>
                  <a:lstStyle/>
                  <a:p>
                    <a:endParaRPr lang="id-ID"/>
                  </a:p>
                </p:txBody>
              </p:sp>
              <p:sp>
                <p:nvSpPr>
                  <p:cNvPr id="2141" name="Rectangle 13"/>
                  <p:cNvSpPr>
                    <a:spLocks noChangeArrowheads="1"/>
                  </p:cNvSpPr>
                  <p:nvPr/>
                </p:nvSpPr>
                <p:spPr bwMode="auto">
                  <a:xfrm>
                    <a:off x="4346" y="403"/>
                    <a:ext cx="1036" cy="5"/>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2142" name="Rectangle 14"/>
                  <p:cNvSpPr>
                    <a:spLocks noChangeArrowheads="1"/>
                  </p:cNvSpPr>
                  <p:nvPr/>
                </p:nvSpPr>
                <p:spPr bwMode="auto">
                  <a:xfrm>
                    <a:off x="4361" y="434"/>
                    <a:ext cx="999" cy="8"/>
                  </a:xfrm>
                  <a:prstGeom prst="rect">
                    <a:avLst/>
                  </a:prstGeom>
                  <a:solidFill>
                    <a:schemeClr val="tx2"/>
                  </a:solidFill>
                  <a:ln w="12700">
                    <a:solidFill>
                      <a:srgbClr val="C0C0C0"/>
                    </a:solidFill>
                    <a:miter lim="800000"/>
                    <a:headEnd/>
                    <a:tailEnd/>
                  </a:ln>
                </p:spPr>
                <p:txBody>
                  <a:bodyPr wrap="none" anchor="ctr"/>
                  <a:lstStyle/>
                  <a:p>
                    <a:endParaRPr lang="id-ID"/>
                  </a:p>
                </p:txBody>
              </p:sp>
            </p:grpSp>
            <p:grpSp>
              <p:nvGrpSpPr>
                <p:cNvPr id="6" name="Group 15"/>
                <p:cNvGrpSpPr>
                  <a:grpSpLocks/>
                </p:cNvGrpSpPr>
                <p:nvPr/>
              </p:nvGrpSpPr>
              <p:grpSpPr bwMode="auto">
                <a:xfrm>
                  <a:off x="4324" y="957"/>
                  <a:ext cx="1073" cy="96"/>
                  <a:chOff x="4324" y="957"/>
                  <a:chExt cx="1073" cy="96"/>
                </a:xfrm>
              </p:grpSpPr>
              <p:sp>
                <p:nvSpPr>
                  <p:cNvPr id="2135" name="Rectangle 16"/>
                  <p:cNvSpPr>
                    <a:spLocks noChangeArrowheads="1"/>
                  </p:cNvSpPr>
                  <p:nvPr/>
                </p:nvSpPr>
                <p:spPr bwMode="auto">
                  <a:xfrm>
                    <a:off x="4389" y="957"/>
                    <a:ext cx="943" cy="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2136" name="Rectangle 17"/>
                  <p:cNvSpPr>
                    <a:spLocks noChangeArrowheads="1"/>
                  </p:cNvSpPr>
                  <p:nvPr/>
                </p:nvSpPr>
                <p:spPr bwMode="auto">
                  <a:xfrm>
                    <a:off x="4324" y="1052"/>
                    <a:ext cx="1073" cy="1"/>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2137" name="Rectangle 18"/>
                  <p:cNvSpPr>
                    <a:spLocks noChangeArrowheads="1"/>
                  </p:cNvSpPr>
                  <p:nvPr/>
                </p:nvSpPr>
                <p:spPr bwMode="auto">
                  <a:xfrm>
                    <a:off x="4361" y="979"/>
                    <a:ext cx="999" cy="9"/>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2138" name="Rectangle 19"/>
                  <p:cNvSpPr>
                    <a:spLocks noChangeArrowheads="1"/>
                  </p:cNvSpPr>
                  <p:nvPr/>
                </p:nvSpPr>
                <p:spPr bwMode="auto">
                  <a:xfrm>
                    <a:off x="4346" y="1008"/>
                    <a:ext cx="1029" cy="12"/>
                  </a:xfrm>
                  <a:prstGeom prst="rect">
                    <a:avLst/>
                  </a:prstGeom>
                  <a:solidFill>
                    <a:schemeClr val="tx2"/>
                  </a:solidFill>
                  <a:ln w="12700">
                    <a:solidFill>
                      <a:srgbClr val="C0C0C0"/>
                    </a:solidFill>
                    <a:miter lim="800000"/>
                    <a:headEnd/>
                    <a:tailEnd/>
                  </a:ln>
                </p:spPr>
                <p:txBody>
                  <a:bodyPr wrap="none" anchor="ctr"/>
                  <a:lstStyle/>
                  <a:p>
                    <a:endParaRPr lang="id-ID"/>
                  </a:p>
                </p:txBody>
              </p:sp>
            </p:grpSp>
          </p:grpSp>
          <p:grpSp>
            <p:nvGrpSpPr>
              <p:cNvPr id="7" name="Group 20"/>
              <p:cNvGrpSpPr>
                <a:grpSpLocks/>
              </p:cNvGrpSpPr>
              <p:nvPr/>
            </p:nvGrpSpPr>
            <p:grpSpPr bwMode="auto">
              <a:xfrm>
                <a:off x="4413" y="480"/>
                <a:ext cx="888" cy="474"/>
                <a:chOff x="4413" y="480"/>
                <a:chExt cx="888" cy="474"/>
              </a:xfrm>
            </p:grpSpPr>
            <p:grpSp>
              <p:nvGrpSpPr>
                <p:cNvPr id="8" name="Group 21"/>
                <p:cNvGrpSpPr>
                  <a:grpSpLocks/>
                </p:cNvGrpSpPr>
                <p:nvPr/>
              </p:nvGrpSpPr>
              <p:grpSpPr bwMode="auto">
                <a:xfrm>
                  <a:off x="4543" y="480"/>
                  <a:ext cx="106" cy="474"/>
                  <a:chOff x="4543" y="480"/>
                  <a:chExt cx="106" cy="474"/>
                </a:xfrm>
              </p:grpSpPr>
              <p:sp>
                <p:nvSpPr>
                  <p:cNvPr id="2125" name="Rectangle 22"/>
                  <p:cNvSpPr>
                    <a:spLocks noChangeArrowheads="1"/>
                  </p:cNvSpPr>
                  <p:nvPr/>
                </p:nvSpPr>
                <p:spPr bwMode="auto">
                  <a:xfrm>
                    <a:off x="4543"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2126" name="Rectangle 23"/>
                  <p:cNvSpPr>
                    <a:spLocks noChangeArrowheads="1"/>
                  </p:cNvSpPr>
                  <p:nvPr/>
                </p:nvSpPr>
                <p:spPr bwMode="auto">
                  <a:xfrm>
                    <a:off x="4543"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9" name="Group 24"/>
                  <p:cNvGrpSpPr>
                    <a:grpSpLocks/>
                  </p:cNvGrpSpPr>
                  <p:nvPr/>
                </p:nvGrpSpPr>
                <p:grpSpPr bwMode="auto">
                  <a:xfrm>
                    <a:off x="4562" y="501"/>
                    <a:ext cx="74" cy="432"/>
                    <a:chOff x="4562" y="501"/>
                    <a:chExt cx="74" cy="432"/>
                  </a:xfrm>
                </p:grpSpPr>
                <p:sp>
                  <p:nvSpPr>
                    <p:cNvPr id="2128" name="Rectangle 25"/>
                    <p:cNvSpPr>
                      <a:spLocks noChangeArrowheads="1"/>
                    </p:cNvSpPr>
                    <p:nvPr/>
                  </p:nvSpPr>
                  <p:spPr bwMode="auto">
                    <a:xfrm>
                      <a:off x="4562" y="501"/>
                      <a:ext cx="74"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2129" name="Rectangle 26"/>
                    <p:cNvSpPr>
                      <a:spLocks noChangeArrowheads="1"/>
                    </p:cNvSpPr>
                    <p:nvPr/>
                  </p:nvSpPr>
                  <p:spPr bwMode="auto">
                    <a:xfrm>
                      <a:off x="4588" y="510"/>
                      <a:ext cx="4"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2130" name="Rectangle 27"/>
                    <p:cNvSpPr>
                      <a:spLocks noChangeArrowheads="1"/>
                    </p:cNvSpPr>
                    <p:nvPr/>
                  </p:nvSpPr>
                  <p:spPr bwMode="auto">
                    <a:xfrm>
                      <a:off x="4606"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2131" name="Rectangle 28"/>
                    <p:cNvSpPr>
                      <a:spLocks noChangeArrowheads="1"/>
                    </p:cNvSpPr>
                    <p:nvPr/>
                  </p:nvSpPr>
                  <p:spPr bwMode="auto">
                    <a:xfrm>
                      <a:off x="4624"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2132" name="Rectangle 29"/>
                    <p:cNvSpPr>
                      <a:spLocks noChangeArrowheads="1"/>
                    </p:cNvSpPr>
                    <p:nvPr/>
                  </p:nvSpPr>
                  <p:spPr bwMode="auto">
                    <a:xfrm>
                      <a:off x="4571"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0" name="Group 30"/>
                <p:cNvGrpSpPr>
                  <a:grpSpLocks/>
                </p:cNvGrpSpPr>
                <p:nvPr/>
              </p:nvGrpSpPr>
              <p:grpSpPr bwMode="auto">
                <a:xfrm>
                  <a:off x="4676" y="480"/>
                  <a:ext cx="106" cy="474"/>
                  <a:chOff x="4676" y="480"/>
                  <a:chExt cx="106" cy="474"/>
                </a:xfrm>
              </p:grpSpPr>
              <p:sp>
                <p:nvSpPr>
                  <p:cNvPr id="2117" name="Rectangle 31"/>
                  <p:cNvSpPr>
                    <a:spLocks noChangeArrowheads="1"/>
                  </p:cNvSpPr>
                  <p:nvPr/>
                </p:nvSpPr>
                <p:spPr bwMode="auto">
                  <a:xfrm>
                    <a:off x="4676"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2118" name="Rectangle 32"/>
                  <p:cNvSpPr>
                    <a:spLocks noChangeArrowheads="1"/>
                  </p:cNvSpPr>
                  <p:nvPr/>
                </p:nvSpPr>
                <p:spPr bwMode="auto">
                  <a:xfrm>
                    <a:off x="4676"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1" name="Group 33"/>
                  <p:cNvGrpSpPr>
                    <a:grpSpLocks/>
                  </p:cNvGrpSpPr>
                  <p:nvPr/>
                </p:nvGrpSpPr>
                <p:grpSpPr bwMode="auto">
                  <a:xfrm>
                    <a:off x="4695" y="501"/>
                    <a:ext cx="73" cy="432"/>
                    <a:chOff x="4695" y="501"/>
                    <a:chExt cx="73" cy="432"/>
                  </a:xfrm>
                </p:grpSpPr>
                <p:sp>
                  <p:nvSpPr>
                    <p:cNvPr id="2120" name="Rectangle 34"/>
                    <p:cNvSpPr>
                      <a:spLocks noChangeArrowheads="1"/>
                    </p:cNvSpPr>
                    <p:nvPr/>
                  </p:nvSpPr>
                  <p:spPr bwMode="auto">
                    <a:xfrm>
                      <a:off x="4695" y="501"/>
                      <a:ext cx="73"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2121" name="Rectangle 35"/>
                    <p:cNvSpPr>
                      <a:spLocks noChangeArrowheads="1"/>
                    </p:cNvSpPr>
                    <p:nvPr/>
                  </p:nvSpPr>
                  <p:spPr bwMode="auto">
                    <a:xfrm>
                      <a:off x="4720"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2122" name="Rectangle 36"/>
                    <p:cNvSpPr>
                      <a:spLocks noChangeArrowheads="1"/>
                    </p:cNvSpPr>
                    <p:nvPr/>
                  </p:nvSpPr>
                  <p:spPr bwMode="auto">
                    <a:xfrm>
                      <a:off x="473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2123" name="Rectangle 37"/>
                    <p:cNvSpPr>
                      <a:spLocks noChangeArrowheads="1"/>
                    </p:cNvSpPr>
                    <p:nvPr/>
                  </p:nvSpPr>
                  <p:spPr bwMode="auto">
                    <a:xfrm>
                      <a:off x="4756" y="510"/>
                      <a:ext cx="2"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2124" name="Rectangle 38"/>
                    <p:cNvSpPr>
                      <a:spLocks noChangeArrowheads="1"/>
                    </p:cNvSpPr>
                    <p:nvPr/>
                  </p:nvSpPr>
                  <p:spPr bwMode="auto">
                    <a:xfrm>
                      <a:off x="4703" y="510"/>
                      <a:ext cx="4"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2" name="Group 39"/>
                <p:cNvGrpSpPr>
                  <a:grpSpLocks/>
                </p:cNvGrpSpPr>
                <p:nvPr/>
              </p:nvGrpSpPr>
              <p:grpSpPr bwMode="auto">
                <a:xfrm>
                  <a:off x="4804" y="480"/>
                  <a:ext cx="106" cy="474"/>
                  <a:chOff x="4804" y="480"/>
                  <a:chExt cx="106" cy="474"/>
                </a:xfrm>
              </p:grpSpPr>
              <p:sp>
                <p:nvSpPr>
                  <p:cNvPr id="2109" name="Rectangle 40"/>
                  <p:cNvSpPr>
                    <a:spLocks noChangeArrowheads="1"/>
                  </p:cNvSpPr>
                  <p:nvPr/>
                </p:nvSpPr>
                <p:spPr bwMode="auto">
                  <a:xfrm>
                    <a:off x="4804"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2110" name="Rectangle 41"/>
                  <p:cNvSpPr>
                    <a:spLocks noChangeArrowheads="1"/>
                  </p:cNvSpPr>
                  <p:nvPr/>
                </p:nvSpPr>
                <p:spPr bwMode="auto">
                  <a:xfrm>
                    <a:off x="4804"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3" name="Group 42"/>
                  <p:cNvGrpSpPr>
                    <a:grpSpLocks/>
                  </p:cNvGrpSpPr>
                  <p:nvPr/>
                </p:nvGrpSpPr>
                <p:grpSpPr bwMode="auto">
                  <a:xfrm>
                    <a:off x="4823" y="501"/>
                    <a:ext cx="73" cy="432"/>
                    <a:chOff x="4823" y="501"/>
                    <a:chExt cx="73" cy="432"/>
                  </a:xfrm>
                </p:grpSpPr>
                <p:sp>
                  <p:nvSpPr>
                    <p:cNvPr id="2112" name="Rectangle 43"/>
                    <p:cNvSpPr>
                      <a:spLocks noChangeArrowheads="1"/>
                    </p:cNvSpPr>
                    <p:nvPr/>
                  </p:nvSpPr>
                  <p:spPr bwMode="auto">
                    <a:xfrm>
                      <a:off x="4823" y="501"/>
                      <a:ext cx="73"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2113" name="Rectangle 44"/>
                    <p:cNvSpPr>
                      <a:spLocks noChangeArrowheads="1"/>
                    </p:cNvSpPr>
                    <p:nvPr/>
                  </p:nvSpPr>
                  <p:spPr bwMode="auto">
                    <a:xfrm>
                      <a:off x="484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2114" name="Rectangle 45"/>
                    <p:cNvSpPr>
                      <a:spLocks noChangeArrowheads="1"/>
                    </p:cNvSpPr>
                    <p:nvPr/>
                  </p:nvSpPr>
                  <p:spPr bwMode="auto">
                    <a:xfrm>
                      <a:off x="4867"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2115" name="Rectangle 46"/>
                    <p:cNvSpPr>
                      <a:spLocks noChangeArrowheads="1"/>
                    </p:cNvSpPr>
                    <p:nvPr/>
                  </p:nvSpPr>
                  <p:spPr bwMode="auto">
                    <a:xfrm>
                      <a:off x="4884"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2116" name="Rectangle 47"/>
                    <p:cNvSpPr>
                      <a:spLocks noChangeArrowheads="1"/>
                    </p:cNvSpPr>
                    <p:nvPr/>
                  </p:nvSpPr>
                  <p:spPr bwMode="auto">
                    <a:xfrm>
                      <a:off x="4833" y="510"/>
                      <a:ext cx="2"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4" name="Group 48"/>
                <p:cNvGrpSpPr>
                  <a:grpSpLocks/>
                </p:cNvGrpSpPr>
                <p:nvPr/>
              </p:nvGrpSpPr>
              <p:grpSpPr bwMode="auto">
                <a:xfrm>
                  <a:off x="4933" y="480"/>
                  <a:ext cx="106" cy="474"/>
                  <a:chOff x="4933" y="480"/>
                  <a:chExt cx="106" cy="474"/>
                </a:xfrm>
              </p:grpSpPr>
              <p:sp>
                <p:nvSpPr>
                  <p:cNvPr id="2101" name="Rectangle 49"/>
                  <p:cNvSpPr>
                    <a:spLocks noChangeArrowheads="1"/>
                  </p:cNvSpPr>
                  <p:nvPr/>
                </p:nvSpPr>
                <p:spPr bwMode="auto">
                  <a:xfrm>
                    <a:off x="4933"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2102" name="Rectangle 50"/>
                  <p:cNvSpPr>
                    <a:spLocks noChangeArrowheads="1"/>
                  </p:cNvSpPr>
                  <p:nvPr/>
                </p:nvSpPr>
                <p:spPr bwMode="auto">
                  <a:xfrm>
                    <a:off x="4933"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5" name="Group 51"/>
                  <p:cNvGrpSpPr>
                    <a:grpSpLocks/>
                  </p:cNvGrpSpPr>
                  <p:nvPr/>
                </p:nvGrpSpPr>
                <p:grpSpPr bwMode="auto">
                  <a:xfrm>
                    <a:off x="4952" y="501"/>
                    <a:ext cx="74" cy="432"/>
                    <a:chOff x="4952" y="501"/>
                    <a:chExt cx="74" cy="432"/>
                  </a:xfrm>
                </p:grpSpPr>
                <p:sp>
                  <p:nvSpPr>
                    <p:cNvPr id="2104" name="Rectangle 52"/>
                    <p:cNvSpPr>
                      <a:spLocks noChangeArrowheads="1"/>
                    </p:cNvSpPr>
                    <p:nvPr/>
                  </p:nvSpPr>
                  <p:spPr bwMode="auto">
                    <a:xfrm>
                      <a:off x="4952" y="501"/>
                      <a:ext cx="74"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2105" name="Rectangle 53"/>
                    <p:cNvSpPr>
                      <a:spLocks noChangeArrowheads="1"/>
                    </p:cNvSpPr>
                    <p:nvPr/>
                  </p:nvSpPr>
                  <p:spPr bwMode="auto">
                    <a:xfrm>
                      <a:off x="497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2106" name="Rectangle 54"/>
                    <p:cNvSpPr>
                      <a:spLocks noChangeArrowheads="1"/>
                    </p:cNvSpPr>
                    <p:nvPr/>
                  </p:nvSpPr>
                  <p:spPr bwMode="auto">
                    <a:xfrm>
                      <a:off x="4996"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2107" name="Rectangle 55"/>
                    <p:cNvSpPr>
                      <a:spLocks noChangeArrowheads="1"/>
                    </p:cNvSpPr>
                    <p:nvPr/>
                  </p:nvSpPr>
                  <p:spPr bwMode="auto">
                    <a:xfrm>
                      <a:off x="5014"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2108" name="Rectangle 56"/>
                    <p:cNvSpPr>
                      <a:spLocks noChangeArrowheads="1"/>
                    </p:cNvSpPr>
                    <p:nvPr/>
                  </p:nvSpPr>
                  <p:spPr bwMode="auto">
                    <a:xfrm>
                      <a:off x="4961"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6" name="Group 57"/>
                <p:cNvGrpSpPr>
                  <a:grpSpLocks/>
                </p:cNvGrpSpPr>
                <p:nvPr/>
              </p:nvGrpSpPr>
              <p:grpSpPr bwMode="auto">
                <a:xfrm>
                  <a:off x="5195" y="480"/>
                  <a:ext cx="106" cy="474"/>
                  <a:chOff x="5195" y="480"/>
                  <a:chExt cx="106" cy="474"/>
                </a:xfrm>
              </p:grpSpPr>
              <p:sp>
                <p:nvSpPr>
                  <p:cNvPr id="2093" name="Rectangle 58"/>
                  <p:cNvSpPr>
                    <a:spLocks noChangeArrowheads="1"/>
                  </p:cNvSpPr>
                  <p:nvPr/>
                </p:nvSpPr>
                <p:spPr bwMode="auto">
                  <a:xfrm>
                    <a:off x="5195"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2094" name="Rectangle 59"/>
                  <p:cNvSpPr>
                    <a:spLocks noChangeArrowheads="1"/>
                  </p:cNvSpPr>
                  <p:nvPr/>
                </p:nvSpPr>
                <p:spPr bwMode="auto">
                  <a:xfrm>
                    <a:off x="5195"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7" name="Group 60"/>
                  <p:cNvGrpSpPr>
                    <a:grpSpLocks/>
                  </p:cNvGrpSpPr>
                  <p:nvPr/>
                </p:nvGrpSpPr>
                <p:grpSpPr bwMode="auto">
                  <a:xfrm>
                    <a:off x="5214" y="501"/>
                    <a:ext cx="73" cy="432"/>
                    <a:chOff x="5214" y="501"/>
                    <a:chExt cx="73" cy="432"/>
                  </a:xfrm>
                </p:grpSpPr>
                <p:sp>
                  <p:nvSpPr>
                    <p:cNvPr id="2096" name="Rectangle 61"/>
                    <p:cNvSpPr>
                      <a:spLocks noChangeArrowheads="1"/>
                    </p:cNvSpPr>
                    <p:nvPr/>
                  </p:nvSpPr>
                  <p:spPr bwMode="auto">
                    <a:xfrm>
                      <a:off x="5214" y="501"/>
                      <a:ext cx="73"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2097" name="Rectangle 62"/>
                    <p:cNvSpPr>
                      <a:spLocks noChangeArrowheads="1"/>
                    </p:cNvSpPr>
                    <p:nvPr/>
                  </p:nvSpPr>
                  <p:spPr bwMode="auto">
                    <a:xfrm>
                      <a:off x="5241"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2098" name="Rectangle 63"/>
                    <p:cNvSpPr>
                      <a:spLocks noChangeArrowheads="1"/>
                    </p:cNvSpPr>
                    <p:nvPr/>
                  </p:nvSpPr>
                  <p:spPr bwMode="auto">
                    <a:xfrm>
                      <a:off x="525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2099" name="Rectangle 64"/>
                    <p:cNvSpPr>
                      <a:spLocks noChangeArrowheads="1"/>
                    </p:cNvSpPr>
                    <p:nvPr/>
                  </p:nvSpPr>
                  <p:spPr bwMode="auto">
                    <a:xfrm>
                      <a:off x="5276"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2100" name="Rectangle 65"/>
                    <p:cNvSpPr>
                      <a:spLocks noChangeArrowheads="1"/>
                    </p:cNvSpPr>
                    <p:nvPr/>
                  </p:nvSpPr>
                  <p:spPr bwMode="auto">
                    <a:xfrm>
                      <a:off x="5223"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8" name="Group 66"/>
                <p:cNvGrpSpPr>
                  <a:grpSpLocks/>
                </p:cNvGrpSpPr>
                <p:nvPr/>
              </p:nvGrpSpPr>
              <p:grpSpPr bwMode="auto">
                <a:xfrm>
                  <a:off x="4413" y="480"/>
                  <a:ext cx="106" cy="474"/>
                  <a:chOff x="4413" y="480"/>
                  <a:chExt cx="106" cy="474"/>
                </a:xfrm>
              </p:grpSpPr>
              <p:sp>
                <p:nvSpPr>
                  <p:cNvPr id="2085" name="Rectangle 67"/>
                  <p:cNvSpPr>
                    <a:spLocks noChangeArrowheads="1"/>
                  </p:cNvSpPr>
                  <p:nvPr/>
                </p:nvSpPr>
                <p:spPr bwMode="auto">
                  <a:xfrm>
                    <a:off x="4413"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2086" name="Rectangle 68"/>
                  <p:cNvSpPr>
                    <a:spLocks noChangeArrowheads="1"/>
                  </p:cNvSpPr>
                  <p:nvPr/>
                </p:nvSpPr>
                <p:spPr bwMode="auto">
                  <a:xfrm>
                    <a:off x="4413"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9" name="Group 69"/>
                  <p:cNvGrpSpPr>
                    <a:grpSpLocks/>
                  </p:cNvGrpSpPr>
                  <p:nvPr/>
                </p:nvGrpSpPr>
                <p:grpSpPr bwMode="auto">
                  <a:xfrm>
                    <a:off x="4432" y="501"/>
                    <a:ext cx="72" cy="432"/>
                    <a:chOff x="4432" y="501"/>
                    <a:chExt cx="72" cy="432"/>
                  </a:xfrm>
                </p:grpSpPr>
                <p:sp>
                  <p:nvSpPr>
                    <p:cNvPr id="2088" name="Rectangle 70"/>
                    <p:cNvSpPr>
                      <a:spLocks noChangeArrowheads="1"/>
                    </p:cNvSpPr>
                    <p:nvPr/>
                  </p:nvSpPr>
                  <p:spPr bwMode="auto">
                    <a:xfrm>
                      <a:off x="4432" y="501"/>
                      <a:ext cx="72"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2089" name="Rectangle 71"/>
                    <p:cNvSpPr>
                      <a:spLocks noChangeArrowheads="1"/>
                    </p:cNvSpPr>
                    <p:nvPr/>
                  </p:nvSpPr>
                  <p:spPr bwMode="auto">
                    <a:xfrm>
                      <a:off x="4458" y="510"/>
                      <a:ext cx="2"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2090" name="Rectangle 72"/>
                    <p:cNvSpPr>
                      <a:spLocks noChangeArrowheads="1"/>
                    </p:cNvSpPr>
                    <p:nvPr/>
                  </p:nvSpPr>
                  <p:spPr bwMode="auto">
                    <a:xfrm>
                      <a:off x="4476" y="510"/>
                      <a:ext cx="2"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2091" name="Rectangle 73"/>
                    <p:cNvSpPr>
                      <a:spLocks noChangeArrowheads="1"/>
                    </p:cNvSpPr>
                    <p:nvPr/>
                  </p:nvSpPr>
                  <p:spPr bwMode="auto">
                    <a:xfrm>
                      <a:off x="4493"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2092" name="Rectangle 74"/>
                    <p:cNvSpPr>
                      <a:spLocks noChangeArrowheads="1"/>
                    </p:cNvSpPr>
                    <p:nvPr/>
                  </p:nvSpPr>
                  <p:spPr bwMode="auto">
                    <a:xfrm>
                      <a:off x="4439" y="510"/>
                      <a:ext cx="4"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20" name="Group 75"/>
                <p:cNvGrpSpPr>
                  <a:grpSpLocks/>
                </p:cNvGrpSpPr>
                <p:nvPr/>
              </p:nvGrpSpPr>
              <p:grpSpPr bwMode="auto">
                <a:xfrm>
                  <a:off x="5066" y="480"/>
                  <a:ext cx="106" cy="474"/>
                  <a:chOff x="5066" y="480"/>
                  <a:chExt cx="106" cy="474"/>
                </a:xfrm>
              </p:grpSpPr>
              <p:sp>
                <p:nvSpPr>
                  <p:cNvPr id="2077" name="Rectangle 76"/>
                  <p:cNvSpPr>
                    <a:spLocks noChangeArrowheads="1"/>
                  </p:cNvSpPr>
                  <p:nvPr/>
                </p:nvSpPr>
                <p:spPr bwMode="auto">
                  <a:xfrm>
                    <a:off x="5066"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2078" name="Rectangle 77"/>
                  <p:cNvSpPr>
                    <a:spLocks noChangeArrowheads="1"/>
                  </p:cNvSpPr>
                  <p:nvPr/>
                </p:nvSpPr>
                <p:spPr bwMode="auto">
                  <a:xfrm>
                    <a:off x="5066"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21" name="Group 78"/>
                  <p:cNvGrpSpPr>
                    <a:grpSpLocks/>
                  </p:cNvGrpSpPr>
                  <p:nvPr/>
                </p:nvGrpSpPr>
                <p:grpSpPr bwMode="auto">
                  <a:xfrm>
                    <a:off x="5085" y="501"/>
                    <a:ext cx="73" cy="432"/>
                    <a:chOff x="5085" y="501"/>
                    <a:chExt cx="73" cy="432"/>
                  </a:xfrm>
                </p:grpSpPr>
                <p:sp>
                  <p:nvSpPr>
                    <p:cNvPr id="2080" name="Rectangle 79"/>
                    <p:cNvSpPr>
                      <a:spLocks noChangeArrowheads="1"/>
                    </p:cNvSpPr>
                    <p:nvPr/>
                  </p:nvSpPr>
                  <p:spPr bwMode="auto">
                    <a:xfrm>
                      <a:off x="5085" y="501"/>
                      <a:ext cx="73"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2081" name="Rectangle 80"/>
                    <p:cNvSpPr>
                      <a:spLocks noChangeArrowheads="1"/>
                    </p:cNvSpPr>
                    <p:nvPr/>
                  </p:nvSpPr>
                  <p:spPr bwMode="auto">
                    <a:xfrm>
                      <a:off x="5111"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2082" name="Rectangle 81"/>
                    <p:cNvSpPr>
                      <a:spLocks noChangeArrowheads="1"/>
                    </p:cNvSpPr>
                    <p:nvPr/>
                  </p:nvSpPr>
                  <p:spPr bwMode="auto">
                    <a:xfrm>
                      <a:off x="512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2083" name="Rectangle 82"/>
                    <p:cNvSpPr>
                      <a:spLocks noChangeArrowheads="1"/>
                    </p:cNvSpPr>
                    <p:nvPr/>
                  </p:nvSpPr>
                  <p:spPr bwMode="auto">
                    <a:xfrm>
                      <a:off x="5146" y="510"/>
                      <a:ext cx="4"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2084" name="Rectangle 83"/>
                    <p:cNvSpPr>
                      <a:spLocks noChangeArrowheads="1"/>
                    </p:cNvSpPr>
                    <p:nvPr/>
                  </p:nvSpPr>
                  <p:spPr bwMode="auto">
                    <a:xfrm>
                      <a:off x="5093"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grpSp>
        <p:sp>
          <p:nvSpPr>
            <p:cNvPr id="2066" name="Rectangle 84"/>
            <p:cNvSpPr>
              <a:spLocks noChangeArrowheads="1"/>
            </p:cNvSpPr>
            <p:nvPr/>
          </p:nvSpPr>
          <p:spPr bwMode="auto">
            <a:xfrm>
              <a:off x="4640" y="187"/>
              <a:ext cx="1102" cy="210"/>
            </a:xfrm>
            <a:prstGeom prst="rect">
              <a:avLst/>
            </a:prstGeom>
            <a:noFill/>
            <a:ln w="12700">
              <a:noFill/>
              <a:miter lim="800000"/>
              <a:headEnd/>
              <a:tailEnd/>
            </a:ln>
          </p:spPr>
          <p:txBody>
            <a:bodyPr lIns="90488" tIns="44450" rIns="90488" bIns="44450">
              <a:spAutoFit/>
            </a:bodyPr>
            <a:lstStyle/>
            <a:p>
              <a:pPr>
                <a:spcBef>
                  <a:spcPct val="50000"/>
                </a:spcBef>
              </a:pPr>
              <a:r>
                <a:rPr lang="en-US" sz="1600" b="1">
                  <a:solidFill>
                    <a:srgbClr val="FAFD00"/>
                  </a:solidFill>
                  <a:latin typeface="Bookman Old Style" pitchFamily="18" charset="0"/>
                </a:rPr>
                <a:t>BANK</a:t>
              </a:r>
            </a:p>
          </p:txBody>
        </p:sp>
      </p:grpSp>
      <p:sp>
        <p:nvSpPr>
          <p:cNvPr id="2056" name="Rectangle 85"/>
          <p:cNvSpPr>
            <a:spLocks noChangeArrowheads="1"/>
          </p:cNvSpPr>
          <p:nvPr/>
        </p:nvSpPr>
        <p:spPr bwMode="auto">
          <a:xfrm>
            <a:off x="763588" y="534988"/>
            <a:ext cx="1749425" cy="1063625"/>
          </a:xfrm>
          <a:prstGeom prst="rect">
            <a:avLst/>
          </a:prstGeom>
          <a:noFill/>
          <a:ln w="12700">
            <a:noFill/>
            <a:miter lim="800000"/>
            <a:headEnd/>
            <a:tailEnd/>
          </a:ln>
        </p:spPr>
        <p:txBody>
          <a:bodyPr lIns="90488" tIns="44450" rIns="90488" bIns="44450">
            <a:spAutoFit/>
          </a:bodyPr>
          <a:lstStyle/>
          <a:p>
            <a:pPr algn="ctr">
              <a:spcBef>
                <a:spcPct val="50000"/>
              </a:spcBef>
            </a:pPr>
            <a:r>
              <a:rPr lang="en-US" sz="3200" b="1">
                <a:solidFill>
                  <a:srgbClr val="00279F"/>
                </a:solidFill>
                <a:latin typeface="Times New Roman" pitchFamily="18" charset="0"/>
              </a:rPr>
              <a:t>Buku Bank</a:t>
            </a:r>
          </a:p>
        </p:txBody>
      </p:sp>
      <p:sp>
        <p:nvSpPr>
          <p:cNvPr id="2057" name="Line 86"/>
          <p:cNvSpPr>
            <a:spLocks noChangeShapeType="1"/>
          </p:cNvSpPr>
          <p:nvPr/>
        </p:nvSpPr>
        <p:spPr bwMode="auto">
          <a:xfrm>
            <a:off x="560388" y="1752600"/>
            <a:ext cx="3911600" cy="0"/>
          </a:xfrm>
          <a:prstGeom prst="line">
            <a:avLst/>
          </a:prstGeom>
          <a:noFill/>
          <a:ln w="50800">
            <a:solidFill>
              <a:schemeClr val="tx1"/>
            </a:solidFill>
            <a:round/>
            <a:headEnd/>
            <a:tailEnd/>
          </a:ln>
        </p:spPr>
        <p:txBody>
          <a:bodyPr wrap="none" anchor="ctr"/>
          <a:lstStyle/>
          <a:p>
            <a:endParaRPr lang="id-ID"/>
          </a:p>
        </p:txBody>
      </p:sp>
      <p:sp>
        <p:nvSpPr>
          <p:cNvPr id="2058" name="Rectangle 87"/>
          <p:cNvSpPr>
            <a:spLocks noChangeArrowheads="1"/>
          </p:cNvSpPr>
          <p:nvPr/>
        </p:nvSpPr>
        <p:spPr bwMode="auto">
          <a:xfrm>
            <a:off x="77788" y="1906588"/>
            <a:ext cx="4494212" cy="393700"/>
          </a:xfrm>
          <a:prstGeom prst="rect">
            <a:avLst/>
          </a:prstGeom>
          <a:noFill/>
          <a:ln w="12700">
            <a:noFill/>
            <a:miter lim="800000"/>
            <a:headEnd/>
            <a:tailEnd/>
          </a:ln>
        </p:spPr>
        <p:txBody>
          <a:bodyPr lIns="90488" tIns="44450" rIns="90488" bIns="44450">
            <a:spAutoFit/>
          </a:bodyPr>
          <a:lstStyle/>
          <a:p>
            <a:pPr>
              <a:tabLst>
                <a:tab pos="4167188" algn="r"/>
                <a:tab pos="4452938" algn="l"/>
                <a:tab pos="8515350" algn="r"/>
              </a:tabLst>
            </a:pPr>
            <a:r>
              <a:rPr lang="en-US" sz="2000">
                <a:solidFill>
                  <a:srgbClr val="00279F"/>
                </a:solidFill>
                <a:latin typeface="Bookman Old Style" pitchFamily="18" charset="0"/>
              </a:rPr>
              <a:t>Saldo awal	$3.359,78</a:t>
            </a:r>
            <a:endParaRPr lang="en-US" sz="2000">
              <a:solidFill>
                <a:srgbClr val="3C0023"/>
              </a:solidFill>
              <a:latin typeface="Bookman Old Style" pitchFamily="18" charset="0"/>
            </a:endParaRPr>
          </a:p>
        </p:txBody>
      </p:sp>
      <p:sp>
        <p:nvSpPr>
          <p:cNvPr id="28760" name="Rectangle 88"/>
          <p:cNvSpPr>
            <a:spLocks noChangeArrowheads="1"/>
          </p:cNvSpPr>
          <p:nvPr/>
        </p:nvSpPr>
        <p:spPr bwMode="auto">
          <a:xfrm>
            <a:off x="79375" y="2209800"/>
            <a:ext cx="4494213" cy="1003300"/>
          </a:xfrm>
          <a:prstGeom prst="rect">
            <a:avLst/>
          </a:prstGeom>
          <a:noFill/>
          <a:ln w="12700">
            <a:noFill/>
            <a:miter lim="800000"/>
            <a:headEnd/>
            <a:tailEnd/>
          </a:ln>
        </p:spPr>
        <p:txBody>
          <a:bodyPr lIns="90488" tIns="44450" rIns="90488" bIns="44450">
            <a:spAutoFit/>
          </a:bodyPr>
          <a:lstStyle/>
          <a:p>
            <a:pPr marL="228600" indent="-228600">
              <a:tabLst>
                <a:tab pos="4167188" algn="r"/>
                <a:tab pos="4452938" algn="l"/>
                <a:tab pos="8515350" algn="r"/>
              </a:tabLst>
            </a:pPr>
            <a:r>
              <a:rPr lang="en-US" sz="2000" b="1">
                <a:solidFill>
                  <a:srgbClr val="000099"/>
                </a:solidFill>
                <a:latin typeface="Bookman Old Style" pitchFamily="18" charset="0"/>
              </a:rPr>
              <a:t>Ditambah setoran </a:t>
            </a:r>
          </a:p>
          <a:p>
            <a:pPr marL="228600" indent="-228600">
              <a:tabLst>
                <a:tab pos="4167188" algn="r"/>
                <a:tab pos="4452938" algn="l"/>
                <a:tab pos="8515350" algn="r"/>
              </a:tabLst>
            </a:pPr>
            <a:r>
              <a:rPr lang="en-US" sz="2000" b="1">
                <a:solidFill>
                  <a:srgbClr val="000099"/>
                </a:solidFill>
                <a:latin typeface="Bookman Old Style" pitchFamily="18" charset="0"/>
              </a:rPr>
              <a:t>	yang belum dicatat</a:t>
            </a:r>
          </a:p>
          <a:p>
            <a:pPr marL="228600" indent="-228600">
              <a:tabLst>
                <a:tab pos="4167188" algn="r"/>
                <a:tab pos="4452938" algn="l"/>
                <a:tab pos="8515350" algn="r"/>
              </a:tabLst>
            </a:pPr>
            <a:r>
              <a:rPr lang="en-US" sz="2000" b="1">
                <a:solidFill>
                  <a:srgbClr val="000099"/>
                </a:solidFill>
                <a:latin typeface="Bookman Old Style" pitchFamily="18" charset="0"/>
              </a:rPr>
              <a:t>  oleh bank	</a:t>
            </a:r>
            <a:r>
              <a:rPr lang="en-US" sz="2000" b="1" u="sng">
                <a:solidFill>
                  <a:srgbClr val="000099"/>
                </a:solidFill>
                <a:latin typeface="Bookman Old Style" pitchFamily="18" charset="0"/>
              </a:rPr>
              <a:t>     816,20</a:t>
            </a:r>
          </a:p>
        </p:txBody>
      </p:sp>
      <p:sp>
        <p:nvSpPr>
          <p:cNvPr id="28761" name="Text Box 89"/>
          <p:cNvSpPr txBox="1">
            <a:spLocks noChangeArrowheads="1"/>
          </p:cNvSpPr>
          <p:nvPr/>
        </p:nvSpPr>
        <p:spPr bwMode="auto">
          <a:xfrm>
            <a:off x="2973388" y="3184525"/>
            <a:ext cx="1447800" cy="396875"/>
          </a:xfrm>
          <a:prstGeom prst="rect">
            <a:avLst/>
          </a:prstGeom>
          <a:noFill/>
          <a:ln w="12700">
            <a:noFill/>
            <a:miter lim="800000"/>
            <a:headEnd/>
            <a:tailEnd/>
          </a:ln>
        </p:spPr>
        <p:txBody>
          <a:bodyPr>
            <a:spAutoFit/>
          </a:bodyPr>
          <a:lstStyle/>
          <a:p>
            <a:pPr algn="r">
              <a:spcBef>
                <a:spcPct val="50000"/>
              </a:spcBef>
            </a:pPr>
            <a:r>
              <a:rPr lang="en-US" sz="2000">
                <a:solidFill>
                  <a:srgbClr val="000099"/>
                </a:solidFill>
                <a:latin typeface="Bookman Old Style" pitchFamily="18" charset="0"/>
              </a:rPr>
              <a:t>$4.175,98</a:t>
            </a:r>
          </a:p>
        </p:txBody>
      </p:sp>
      <p:graphicFrame>
        <p:nvGraphicFramePr>
          <p:cNvPr id="2050" name="Object 90">
            <a:hlinkClick r:id="" action="ppaction://ole?verb=0"/>
          </p:cNvPr>
          <p:cNvGraphicFramePr>
            <a:graphicFrameLocks/>
          </p:cNvGraphicFramePr>
          <p:nvPr/>
        </p:nvGraphicFramePr>
        <p:xfrm>
          <a:off x="4695825" y="490538"/>
          <a:ext cx="1941513" cy="1109662"/>
        </p:xfrm>
        <a:graphic>
          <a:graphicData uri="http://schemas.openxmlformats.org/presentationml/2006/ole">
            <p:oleObj spid="_x0000_s3074" name="Microsoft ClipArt Gallery" r:id="rId3" imgW="4441680" imgH="2550960" progId="">
              <p:embed/>
            </p:oleObj>
          </a:graphicData>
        </a:graphic>
      </p:graphicFrame>
      <p:sp>
        <p:nvSpPr>
          <p:cNvPr id="2061" name="Rectangle 91"/>
          <p:cNvSpPr>
            <a:spLocks noChangeArrowheads="1"/>
          </p:cNvSpPr>
          <p:nvPr/>
        </p:nvSpPr>
        <p:spPr bwMode="auto">
          <a:xfrm>
            <a:off x="6402388" y="458788"/>
            <a:ext cx="2282825" cy="1063625"/>
          </a:xfrm>
          <a:prstGeom prst="rect">
            <a:avLst/>
          </a:prstGeom>
          <a:noFill/>
          <a:ln w="12700">
            <a:noFill/>
            <a:miter lim="800000"/>
            <a:headEnd/>
            <a:tailEnd/>
          </a:ln>
        </p:spPr>
        <p:txBody>
          <a:bodyPr lIns="90488" tIns="44450" rIns="90488" bIns="44450">
            <a:spAutoFit/>
          </a:bodyPr>
          <a:lstStyle/>
          <a:p>
            <a:pPr algn="ctr">
              <a:spcBef>
                <a:spcPct val="50000"/>
              </a:spcBef>
            </a:pPr>
            <a:r>
              <a:rPr lang="en-US" sz="3200" b="1">
                <a:solidFill>
                  <a:srgbClr val="00279F"/>
                </a:solidFill>
                <a:latin typeface="Times New Roman" pitchFamily="18" charset="0"/>
              </a:rPr>
              <a:t>Buku Deposan</a:t>
            </a:r>
          </a:p>
        </p:txBody>
      </p:sp>
      <p:sp>
        <p:nvSpPr>
          <p:cNvPr id="2062" name="Line 92"/>
          <p:cNvSpPr>
            <a:spLocks noChangeShapeType="1"/>
          </p:cNvSpPr>
          <p:nvPr/>
        </p:nvSpPr>
        <p:spPr bwMode="auto">
          <a:xfrm>
            <a:off x="4749800" y="1752600"/>
            <a:ext cx="3911600" cy="0"/>
          </a:xfrm>
          <a:prstGeom prst="line">
            <a:avLst/>
          </a:prstGeom>
          <a:noFill/>
          <a:ln w="50800">
            <a:solidFill>
              <a:schemeClr val="tx1"/>
            </a:solidFill>
            <a:round/>
            <a:headEnd/>
            <a:tailEnd/>
          </a:ln>
        </p:spPr>
        <p:txBody>
          <a:bodyPr wrap="none" anchor="ctr"/>
          <a:lstStyle/>
          <a:p>
            <a:endParaRPr lang="id-ID"/>
          </a:p>
        </p:txBody>
      </p:sp>
      <p:sp>
        <p:nvSpPr>
          <p:cNvPr id="2063" name="Rectangle 93"/>
          <p:cNvSpPr>
            <a:spLocks noChangeArrowheads="1"/>
          </p:cNvSpPr>
          <p:nvPr/>
        </p:nvSpPr>
        <p:spPr bwMode="auto">
          <a:xfrm>
            <a:off x="4573588" y="1905000"/>
            <a:ext cx="4494212" cy="393700"/>
          </a:xfrm>
          <a:prstGeom prst="rect">
            <a:avLst/>
          </a:prstGeom>
          <a:noFill/>
          <a:ln w="12700">
            <a:noFill/>
            <a:miter lim="800000"/>
            <a:headEnd/>
            <a:tailEnd/>
          </a:ln>
        </p:spPr>
        <p:txBody>
          <a:bodyPr lIns="90488" tIns="44450" rIns="90488" bIns="44450">
            <a:spAutoFit/>
          </a:bodyPr>
          <a:lstStyle/>
          <a:p>
            <a:pPr>
              <a:tabLst>
                <a:tab pos="4167188" algn="r"/>
                <a:tab pos="4452938" algn="l"/>
                <a:tab pos="8515350" algn="r"/>
              </a:tabLst>
            </a:pPr>
            <a:r>
              <a:rPr lang="en-US" sz="2000">
                <a:solidFill>
                  <a:srgbClr val="00279F"/>
                </a:solidFill>
                <a:latin typeface="Bookman Old Style" pitchFamily="18" charset="0"/>
              </a:rPr>
              <a:t>Saldo awal	$2.549,99</a:t>
            </a:r>
            <a:endParaRPr lang="en-US" sz="2000">
              <a:solidFill>
                <a:srgbClr val="3C0023"/>
              </a:solidFill>
              <a:latin typeface="Bookman Old Style" pitchFamily="18" charset="0"/>
            </a:endParaRPr>
          </a:p>
        </p:txBody>
      </p:sp>
      <p:sp>
        <p:nvSpPr>
          <p:cNvPr id="28766" name="AutoShape 94"/>
          <p:cNvSpPr>
            <a:spLocks noChangeArrowheads="1"/>
          </p:cNvSpPr>
          <p:nvPr/>
        </p:nvSpPr>
        <p:spPr bwMode="auto">
          <a:xfrm>
            <a:off x="8763000" y="6477000"/>
            <a:ext cx="228600" cy="228600"/>
          </a:xfrm>
          <a:prstGeom prst="lightningBolt">
            <a:avLst/>
          </a:prstGeom>
          <a:gradFill rotWithShape="0">
            <a:gsLst>
              <a:gs pos="0">
                <a:srgbClr val="FDE111"/>
              </a:gs>
              <a:gs pos="100000">
                <a:srgbClr val="756808"/>
              </a:gs>
            </a:gsLst>
            <a:lin ang="5400000" scaled="1"/>
          </a:gradFill>
          <a:ln w="9525">
            <a:noFill/>
            <a:miter lim="800000"/>
            <a:headEnd/>
            <a:tailEnd/>
          </a:ln>
        </p:spPr>
        <p:txBody>
          <a:bodyPr wrap="none" anchor="ct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287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760"/>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grpId="0" nodeType="afterEffect">
                                  <p:stCondLst>
                                    <p:cond delay="1000"/>
                                  </p:stCondLst>
                                  <p:childTnLst>
                                    <p:set>
                                      <p:cBhvr>
                                        <p:cTn id="13" dur="1" fill="hold">
                                          <p:stCondLst>
                                            <p:cond delay="499"/>
                                          </p:stCondLst>
                                        </p:cTn>
                                        <p:tgtEl>
                                          <p:spTgt spid="287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60" grpId="0" autoUpdateAnimBg="0"/>
      <p:bldP spid="28761" grpId="0" autoUpdateAnimBg="0"/>
      <p:bldP spid="2876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114800" y="274638"/>
            <a:ext cx="5029200" cy="868362"/>
          </a:xfrm>
          <a:solidFill>
            <a:srgbClr val="FFC000"/>
          </a:solidFill>
        </p:spPr>
        <p:txBody>
          <a:bodyPr/>
          <a:lstStyle/>
          <a:p>
            <a:pPr eaLnBrk="1" hangingPunct="1">
              <a:defRPr/>
            </a:pPr>
            <a:r>
              <a:rPr lang="en-US" dirty="0" err="1" smtClean="0">
                <a:solidFill>
                  <a:srgbClr val="FF0000"/>
                </a:solidFill>
              </a:rPr>
              <a:t>Sumber</a:t>
            </a:r>
            <a:r>
              <a:rPr lang="en-US" dirty="0" smtClean="0">
                <a:solidFill>
                  <a:srgbClr val="FF0000"/>
                </a:solidFill>
              </a:rPr>
              <a:t> </a:t>
            </a:r>
            <a:r>
              <a:rPr lang="en-US" dirty="0" err="1" smtClean="0">
                <a:solidFill>
                  <a:srgbClr val="FF0000"/>
                </a:solidFill>
              </a:rPr>
              <a:t>Kas</a:t>
            </a:r>
            <a:endParaRPr lang="en-US" dirty="0" smtClean="0">
              <a:solidFill>
                <a:srgbClr val="FF0000"/>
              </a:solidFill>
            </a:endParaRPr>
          </a:p>
        </p:txBody>
      </p:sp>
      <p:sp>
        <p:nvSpPr>
          <p:cNvPr id="5123" name="Rectangle 3"/>
          <p:cNvSpPr>
            <a:spLocks noGrp="1" noChangeArrowheads="1"/>
          </p:cNvSpPr>
          <p:nvPr>
            <p:ph type="body" idx="1"/>
          </p:nvPr>
        </p:nvSpPr>
        <p:spPr>
          <a:xfrm>
            <a:off x="2209800" y="1371600"/>
            <a:ext cx="6629400" cy="5181600"/>
          </a:xfrm>
        </p:spPr>
        <p:txBody>
          <a:bodyPr/>
          <a:lstStyle/>
          <a:p>
            <a:pPr eaLnBrk="1" hangingPunct="1">
              <a:lnSpc>
                <a:spcPct val="90000"/>
              </a:lnSpc>
              <a:defRPr/>
            </a:pPr>
            <a:r>
              <a:rPr lang="en-US" sz="2800" dirty="0" err="1" smtClean="0"/>
              <a:t>Hasil</a:t>
            </a:r>
            <a:r>
              <a:rPr lang="en-US" sz="2800" dirty="0" smtClean="0"/>
              <a:t> </a:t>
            </a:r>
            <a:r>
              <a:rPr lang="en-US" sz="2800" dirty="0" err="1" smtClean="0"/>
              <a:t>Penjualan</a:t>
            </a:r>
            <a:r>
              <a:rPr lang="id-ID" sz="2800" dirty="0" smtClean="0"/>
              <a:t> tunai &amp; penerimaan piutang</a:t>
            </a:r>
          </a:p>
          <a:p>
            <a:pPr eaLnBrk="1" hangingPunct="1">
              <a:lnSpc>
                <a:spcPct val="90000"/>
              </a:lnSpc>
              <a:defRPr/>
            </a:pPr>
            <a:r>
              <a:rPr lang="id-ID" sz="2800" dirty="0" smtClean="0"/>
              <a:t>Penjualan</a:t>
            </a:r>
            <a:r>
              <a:rPr lang="en-US" sz="2800" dirty="0" smtClean="0"/>
              <a:t> </a:t>
            </a:r>
            <a:r>
              <a:rPr lang="en-US" sz="2800" dirty="0" err="1" smtClean="0"/>
              <a:t>aktiva</a:t>
            </a:r>
            <a:r>
              <a:rPr lang="en-US" sz="2800" dirty="0" smtClean="0"/>
              <a:t> </a:t>
            </a:r>
            <a:r>
              <a:rPr lang="en-US" sz="2800" dirty="0" err="1" smtClean="0"/>
              <a:t>tetap</a:t>
            </a:r>
            <a:endParaRPr lang="en-US" sz="2800" dirty="0" smtClean="0"/>
          </a:p>
          <a:p>
            <a:pPr eaLnBrk="1" hangingPunct="1">
              <a:lnSpc>
                <a:spcPct val="90000"/>
              </a:lnSpc>
              <a:defRPr/>
            </a:pPr>
            <a:r>
              <a:rPr lang="en-US" sz="2800" dirty="0" err="1" smtClean="0"/>
              <a:t>Penjualan</a:t>
            </a:r>
            <a:r>
              <a:rPr lang="en-US" sz="2800" dirty="0" smtClean="0"/>
              <a:t> </a:t>
            </a:r>
            <a:r>
              <a:rPr lang="en-US" sz="2800" dirty="0" err="1" smtClean="0"/>
              <a:t>atau</a:t>
            </a:r>
            <a:r>
              <a:rPr lang="en-US" sz="2800" dirty="0" smtClean="0"/>
              <a:t> </a:t>
            </a:r>
            <a:r>
              <a:rPr lang="en-US" sz="2800" dirty="0" err="1" smtClean="0"/>
              <a:t>emisi</a:t>
            </a:r>
            <a:r>
              <a:rPr lang="en-US" sz="2800" dirty="0" smtClean="0"/>
              <a:t> </a:t>
            </a:r>
            <a:r>
              <a:rPr lang="en-US" sz="2800" dirty="0" err="1" smtClean="0"/>
              <a:t>saham</a:t>
            </a:r>
            <a:r>
              <a:rPr lang="en-US" sz="2800" dirty="0" smtClean="0"/>
              <a:t> </a:t>
            </a:r>
            <a:r>
              <a:rPr lang="en-US" sz="2800" dirty="0" err="1" smtClean="0"/>
              <a:t>atau</a:t>
            </a:r>
            <a:r>
              <a:rPr lang="en-US" sz="2800" dirty="0" smtClean="0"/>
              <a:t> </a:t>
            </a:r>
            <a:r>
              <a:rPr lang="en-US" sz="2800" dirty="0" err="1" smtClean="0"/>
              <a:t>adanya</a:t>
            </a:r>
            <a:r>
              <a:rPr lang="en-US" sz="2800" dirty="0" smtClean="0"/>
              <a:t> </a:t>
            </a:r>
            <a:r>
              <a:rPr lang="en-US" sz="2800" dirty="0" err="1" smtClean="0"/>
              <a:t>penambahan</a:t>
            </a:r>
            <a:r>
              <a:rPr lang="en-US" sz="2800" dirty="0" smtClean="0"/>
              <a:t> modal </a:t>
            </a:r>
            <a:r>
              <a:rPr lang="en-US" sz="2800" dirty="0" err="1" smtClean="0"/>
              <a:t>oleh</a:t>
            </a:r>
            <a:r>
              <a:rPr lang="en-US" sz="2800" dirty="0" smtClean="0"/>
              <a:t> </a:t>
            </a:r>
            <a:r>
              <a:rPr lang="en-US" sz="2800" dirty="0" err="1" smtClean="0"/>
              <a:t>pemilik</a:t>
            </a:r>
            <a:r>
              <a:rPr lang="en-US" sz="2800" dirty="0" smtClean="0"/>
              <a:t>.</a:t>
            </a:r>
          </a:p>
          <a:p>
            <a:pPr eaLnBrk="1" hangingPunct="1">
              <a:lnSpc>
                <a:spcPct val="90000"/>
              </a:lnSpc>
              <a:defRPr/>
            </a:pPr>
            <a:r>
              <a:rPr lang="en-US" sz="2800" dirty="0" err="1" smtClean="0"/>
              <a:t>Pengeluaran</a:t>
            </a:r>
            <a:r>
              <a:rPr lang="en-US" sz="2800" dirty="0" smtClean="0"/>
              <a:t> </a:t>
            </a:r>
            <a:r>
              <a:rPr lang="en-US" sz="2800" dirty="0" err="1" smtClean="0"/>
              <a:t>tanda</a:t>
            </a:r>
            <a:r>
              <a:rPr lang="en-US" sz="2800" dirty="0" smtClean="0"/>
              <a:t> </a:t>
            </a:r>
            <a:r>
              <a:rPr lang="en-US" sz="2800" dirty="0" err="1" smtClean="0"/>
              <a:t>bukti</a:t>
            </a:r>
            <a:r>
              <a:rPr lang="en-US" sz="2800" dirty="0" smtClean="0"/>
              <a:t> </a:t>
            </a:r>
            <a:r>
              <a:rPr lang="en-US" sz="2800" dirty="0" err="1" smtClean="0"/>
              <a:t>hutang</a:t>
            </a:r>
            <a:r>
              <a:rPr lang="en-US" sz="2800" dirty="0" smtClean="0"/>
              <a:t> (</a:t>
            </a:r>
            <a:r>
              <a:rPr lang="en-US" sz="2800" dirty="0" err="1" smtClean="0"/>
              <a:t>wesel</a:t>
            </a:r>
            <a:r>
              <a:rPr lang="en-US" sz="2800" dirty="0" smtClean="0"/>
              <a:t>), </a:t>
            </a:r>
            <a:r>
              <a:rPr lang="en-US" sz="2800" dirty="0" err="1" smtClean="0"/>
              <a:t>hutang</a:t>
            </a:r>
            <a:r>
              <a:rPr lang="en-US" sz="2800" dirty="0" smtClean="0"/>
              <a:t> </a:t>
            </a:r>
            <a:r>
              <a:rPr lang="id-ID" sz="2800" dirty="0" smtClean="0"/>
              <a:t>obligasi, hutang bank dll</a:t>
            </a:r>
          </a:p>
          <a:p>
            <a:pPr eaLnBrk="1" hangingPunct="1">
              <a:lnSpc>
                <a:spcPct val="90000"/>
              </a:lnSpc>
              <a:defRPr/>
            </a:pPr>
            <a:r>
              <a:rPr lang="id-ID" sz="2800" dirty="0" smtClean="0"/>
              <a:t>Penerimaan diluar usaha perusahaan (ex: bunga)</a:t>
            </a:r>
          </a:p>
          <a:p>
            <a:pPr eaLnBrk="1" hangingPunct="1">
              <a:lnSpc>
                <a:spcPct val="90000"/>
              </a:lnSpc>
              <a:defRPr/>
            </a:pPr>
            <a:r>
              <a:rPr lang="en-US" sz="2800" dirty="0" err="1" smtClean="0"/>
              <a:t>Adanya</a:t>
            </a:r>
            <a:r>
              <a:rPr lang="en-US" sz="2800" dirty="0" smtClean="0"/>
              <a:t> </a:t>
            </a:r>
            <a:r>
              <a:rPr lang="en-US" sz="2800" dirty="0" err="1" smtClean="0"/>
              <a:t>penerimaan</a:t>
            </a:r>
            <a:r>
              <a:rPr lang="en-US" sz="2800" dirty="0" smtClean="0"/>
              <a:t> </a:t>
            </a:r>
            <a:r>
              <a:rPr lang="en-US" sz="2800" dirty="0" err="1" smtClean="0"/>
              <a:t>kas</a:t>
            </a:r>
            <a:r>
              <a:rPr lang="en-US" sz="2800" dirty="0" smtClean="0"/>
              <a:t> </a:t>
            </a:r>
            <a:r>
              <a:rPr lang="en-US" sz="2800" dirty="0" err="1" smtClean="0"/>
              <a:t>dari</a:t>
            </a:r>
            <a:r>
              <a:rPr lang="en-US" sz="2800" dirty="0" smtClean="0"/>
              <a:t> </a:t>
            </a:r>
            <a:r>
              <a:rPr lang="en-US" sz="2800" dirty="0" err="1" smtClean="0"/>
              <a:t>sewa</a:t>
            </a:r>
            <a:r>
              <a:rPr lang="en-US" sz="2800" dirty="0" smtClean="0"/>
              <a:t>, </a:t>
            </a:r>
            <a:r>
              <a:rPr lang="en-US" sz="2800" dirty="0" err="1" smtClean="0"/>
              <a:t>bunga</a:t>
            </a:r>
            <a:r>
              <a:rPr lang="en-US" sz="2800" dirty="0" smtClean="0"/>
              <a:t> </a:t>
            </a:r>
            <a:r>
              <a:rPr lang="en-US" sz="2800" dirty="0" err="1" smtClean="0"/>
              <a:t>atau</a:t>
            </a:r>
            <a:r>
              <a:rPr lang="en-US" sz="2800" dirty="0" smtClean="0"/>
              <a:t> </a:t>
            </a:r>
            <a:r>
              <a:rPr lang="en-US" sz="2800" dirty="0" err="1" smtClean="0"/>
              <a:t>dividen</a:t>
            </a:r>
            <a:r>
              <a:rPr lang="en-US" sz="2800" dirty="0" smtClean="0"/>
              <a:t>, </a:t>
            </a:r>
            <a:r>
              <a:rPr lang="en-US" sz="2800" dirty="0" err="1" smtClean="0"/>
              <a:t>hadiah</a:t>
            </a:r>
            <a:r>
              <a:rPr lang="en-US" sz="2800" dirty="0" smtClean="0"/>
              <a:t>, </a:t>
            </a:r>
            <a:r>
              <a:rPr lang="en-US" sz="2800" dirty="0" err="1" smtClean="0"/>
              <a:t>atau</a:t>
            </a:r>
            <a:r>
              <a:rPr lang="en-US" sz="2800" dirty="0" smtClean="0"/>
              <a:t> </a:t>
            </a:r>
            <a:r>
              <a:rPr lang="en-US" sz="2800" dirty="0" err="1" smtClean="0"/>
              <a:t>restitusi</a:t>
            </a:r>
            <a:r>
              <a:rPr lang="en-US" sz="2800" dirty="0" smtClean="0"/>
              <a:t> </a:t>
            </a:r>
            <a:r>
              <a:rPr lang="en-US" sz="2800" dirty="0" err="1" smtClean="0"/>
              <a:t>pajak</a:t>
            </a:r>
            <a:r>
              <a:rPr lang="en-US" sz="2800" dirty="0" smtClean="0"/>
              <a:t> </a:t>
            </a:r>
            <a:r>
              <a:rPr lang="en-US" sz="2800" dirty="0" err="1" smtClean="0"/>
              <a:t>dari</a:t>
            </a:r>
            <a:r>
              <a:rPr lang="en-US" sz="2800" dirty="0" smtClean="0"/>
              <a:t> </a:t>
            </a:r>
            <a:r>
              <a:rPr lang="en-US" sz="2800" dirty="0" err="1" smtClean="0"/>
              <a:t>periode</a:t>
            </a:r>
            <a:r>
              <a:rPr lang="en-US" sz="2800" dirty="0" smtClean="0"/>
              <a:t> </a:t>
            </a:r>
            <a:r>
              <a:rPr lang="en-US" sz="2800" dirty="0" err="1" smtClean="0"/>
              <a:t>sebelumnya</a:t>
            </a:r>
            <a:r>
              <a:rPr lang="en-US" sz="2800" dirty="0" smtClean="0"/>
              <a:t>.</a:t>
            </a:r>
          </a:p>
          <a:p>
            <a:pPr eaLnBrk="1" hangingPunct="1">
              <a:lnSpc>
                <a:spcPct val="90000"/>
              </a:lnSpc>
              <a:defRPr/>
            </a:pPr>
            <a:endParaRPr lang="en-US" sz="2800" dirty="0" smtClean="0"/>
          </a:p>
          <a:p>
            <a:pPr eaLnBrk="1" hangingPunct="1">
              <a:lnSpc>
                <a:spcPct val="90000"/>
              </a:lnSpc>
              <a:buFontTx/>
              <a:buNone/>
              <a:defRPr/>
            </a:pPr>
            <a:endParaRPr lang="en-US" sz="2800" dirty="0" smtClean="0"/>
          </a:p>
        </p:txBody>
      </p:sp>
      <p:pic>
        <p:nvPicPr>
          <p:cNvPr id="25604" name="Picture 4" descr="D:\my pictures\clip art\keuangan\080916-112237-389007.jpg"/>
          <p:cNvPicPr>
            <a:picLocks noChangeAspect="1" noChangeArrowheads="1"/>
          </p:cNvPicPr>
          <p:nvPr/>
        </p:nvPicPr>
        <p:blipFill>
          <a:blip r:embed="rId2" cstate="print"/>
          <a:srcRect/>
          <a:stretch>
            <a:fillRect/>
          </a:stretch>
        </p:blipFill>
        <p:spPr bwMode="auto">
          <a:xfrm>
            <a:off x="0" y="4876800"/>
            <a:ext cx="2205038" cy="1981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20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Effect transition="in" filter="fade">
                                      <p:cBhvr>
                                        <p:cTn id="12" dur="2000"/>
                                        <p:tgtEl>
                                          <p:spTgt spid="51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3">
                                            <p:txEl>
                                              <p:pRg st="1" end="1"/>
                                            </p:txEl>
                                          </p:spTgt>
                                        </p:tgtEl>
                                        <p:attrNameLst>
                                          <p:attrName>style.visibility</p:attrName>
                                        </p:attrNameLst>
                                      </p:cBhvr>
                                      <p:to>
                                        <p:strVal val="visible"/>
                                      </p:to>
                                    </p:set>
                                    <p:animEffect transition="in" filter="fade">
                                      <p:cBhvr>
                                        <p:cTn id="17" dur="2000"/>
                                        <p:tgtEl>
                                          <p:spTgt spid="51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3">
                                            <p:txEl>
                                              <p:pRg st="2" end="2"/>
                                            </p:txEl>
                                          </p:spTgt>
                                        </p:tgtEl>
                                        <p:attrNameLst>
                                          <p:attrName>style.visibility</p:attrName>
                                        </p:attrNameLst>
                                      </p:cBhvr>
                                      <p:to>
                                        <p:strVal val="visible"/>
                                      </p:to>
                                    </p:set>
                                    <p:animEffect transition="in" filter="fade">
                                      <p:cBhvr>
                                        <p:cTn id="22" dur="2000"/>
                                        <p:tgtEl>
                                          <p:spTgt spid="512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3">
                                            <p:txEl>
                                              <p:pRg st="3" end="3"/>
                                            </p:txEl>
                                          </p:spTgt>
                                        </p:tgtEl>
                                        <p:attrNameLst>
                                          <p:attrName>style.visibility</p:attrName>
                                        </p:attrNameLst>
                                      </p:cBhvr>
                                      <p:to>
                                        <p:strVal val="visible"/>
                                      </p:to>
                                    </p:set>
                                    <p:animEffect transition="in" filter="fade">
                                      <p:cBhvr>
                                        <p:cTn id="27" dur="2000"/>
                                        <p:tgtEl>
                                          <p:spTgt spid="512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123">
                                            <p:txEl>
                                              <p:pRg st="4" end="4"/>
                                            </p:txEl>
                                          </p:spTgt>
                                        </p:tgtEl>
                                        <p:attrNameLst>
                                          <p:attrName>style.visibility</p:attrName>
                                        </p:attrNameLst>
                                      </p:cBhvr>
                                      <p:to>
                                        <p:strVal val="visible"/>
                                      </p:to>
                                    </p:set>
                                    <p:animEffect transition="in" filter="fade">
                                      <p:cBhvr>
                                        <p:cTn id="32" dur="2000"/>
                                        <p:tgtEl>
                                          <p:spTgt spid="512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Effect transition="in" filter="fade">
                                      <p:cBhvr>
                                        <p:cTn id="37" dur="20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P spid="512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ChangeArrowheads="1"/>
          </p:cNvSpPr>
          <p:nvPr/>
        </p:nvSpPr>
        <p:spPr bwMode="auto">
          <a:xfrm>
            <a:off x="76200" y="1828800"/>
            <a:ext cx="4495800" cy="3505200"/>
          </a:xfrm>
          <a:prstGeom prst="rect">
            <a:avLst/>
          </a:prstGeom>
          <a:solidFill>
            <a:srgbClr val="FDE111"/>
          </a:solidFill>
          <a:ln w="9525">
            <a:noFill/>
            <a:miter lim="800000"/>
            <a:headEnd/>
            <a:tailEnd/>
          </a:ln>
        </p:spPr>
        <p:txBody>
          <a:bodyPr wrap="none" anchor="ctr"/>
          <a:lstStyle/>
          <a:p>
            <a:endParaRPr lang="id-ID"/>
          </a:p>
        </p:txBody>
      </p:sp>
      <p:sp>
        <p:nvSpPr>
          <p:cNvPr id="3076" name="Line 3"/>
          <p:cNvSpPr>
            <a:spLocks noChangeShapeType="1"/>
          </p:cNvSpPr>
          <p:nvPr/>
        </p:nvSpPr>
        <p:spPr bwMode="auto">
          <a:xfrm>
            <a:off x="4572000" y="482600"/>
            <a:ext cx="0" cy="5283200"/>
          </a:xfrm>
          <a:prstGeom prst="line">
            <a:avLst/>
          </a:prstGeom>
          <a:noFill/>
          <a:ln w="50800">
            <a:solidFill>
              <a:schemeClr val="tx1"/>
            </a:solidFill>
            <a:round/>
            <a:headEnd/>
            <a:tailEnd/>
          </a:ln>
        </p:spPr>
        <p:txBody>
          <a:bodyPr wrap="none" anchor="ctr"/>
          <a:lstStyle/>
          <a:p>
            <a:endParaRPr lang="id-ID"/>
          </a:p>
        </p:txBody>
      </p:sp>
      <p:sp>
        <p:nvSpPr>
          <p:cNvPr id="3077" name="Rectangle 4"/>
          <p:cNvSpPr>
            <a:spLocks noChangeArrowheads="1"/>
          </p:cNvSpPr>
          <p:nvPr/>
        </p:nvSpPr>
        <p:spPr bwMode="auto">
          <a:xfrm>
            <a:off x="838200" y="5257800"/>
            <a:ext cx="7848600" cy="519113"/>
          </a:xfrm>
          <a:prstGeom prst="rect">
            <a:avLst/>
          </a:prstGeom>
          <a:noFill/>
          <a:ln w="12700">
            <a:noFill/>
            <a:miter lim="800000"/>
            <a:headEnd/>
            <a:tailEnd/>
          </a:ln>
        </p:spPr>
        <p:txBody>
          <a:bodyPr wrap="none" anchor="ctr"/>
          <a:lstStyle/>
          <a:p>
            <a:endParaRPr lang="id-ID"/>
          </a:p>
        </p:txBody>
      </p:sp>
      <p:grpSp>
        <p:nvGrpSpPr>
          <p:cNvPr id="2" name="Group 6"/>
          <p:cNvGrpSpPr>
            <a:grpSpLocks/>
          </p:cNvGrpSpPr>
          <p:nvPr/>
        </p:nvGrpSpPr>
        <p:grpSpPr bwMode="auto">
          <a:xfrm>
            <a:off x="2370138" y="146050"/>
            <a:ext cx="2251075" cy="1525588"/>
            <a:chOff x="4324" y="92"/>
            <a:chExt cx="1418" cy="961"/>
          </a:xfrm>
        </p:grpSpPr>
        <p:grpSp>
          <p:nvGrpSpPr>
            <p:cNvPr id="3" name="Group 7"/>
            <p:cNvGrpSpPr>
              <a:grpSpLocks/>
            </p:cNvGrpSpPr>
            <p:nvPr/>
          </p:nvGrpSpPr>
          <p:grpSpPr bwMode="auto">
            <a:xfrm>
              <a:off x="4324" y="92"/>
              <a:ext cx="1073" cy="961"/>
              <a:chOff x="4324" y="92"/>
              <a:chExt cx="1073" cy="961"/>
            </a:xfrm>
          </p:grpSpPr>
          <p:sp>
            <p:nvSpPr>
              <p:cNvPr id="3093" name="Line 8"/>
              <p:cNvSpPr>
                <a:spLocks noChangeShapeType="1"/>
              </p:cNvSpPr>
              <p:nvPr/>
            </p:nvSpPr>
            <p:spPr bwMode="auto">
              <a:xfrm>
                <a:off x="4423" y="352"/>
                <a:ext cx="879" cy="0"/>
              </a:xfrm>
              <a:prstGeom prst="line">
                <a:avLst/>
              </a:prstGeom>
              <a:noFill/>
              <a:ln w="12700">
                <a:solidFill>
                  <a:srgbClr val="000000"/>
                </a:solidFill>
                <a:round/>
                <a:headEnd/>
                <a:tailEnd/>
              </a:ln>
            </p:spPr>
            <p:txBody>
              <a:bodyPr wrap="none" anchor="ctr"/>
              <a:lstStyle/>
              <a:p>
                <a:endParaRPr lang="id-ID"/>
              </a:p>
            </p:txBody>
          </p:sp>
          <p:grpSp>
            <p:nvGrpSpPr>
              <p:cNvPr id="4" name="Group 9"/>
              <p:cNvGrpSpPr>
                <a:grpSpLocks/>
              </p:cNvGrpSpPr>
              <p:nvPr/>
            </p:nvGrpSpPr>
            <p:grpSpPr bwMode="auto">
              <a:xfrm>
                <a:off x="4324" y="92"/>
                <a:ext cx="1073" cy="961"/>
                <a:chOff x="4324" y="92"/>
                <a:chExt cx="1073" cy="961"/>
              </a:xfrm>
            </p:grpSpPr>
            <p:grpSp>
              <p:nvGrpSpPr>
                <p:cNvPr id="5" name="Group 10"/>
                <p:cNvGrpSpPr>
                  <a:grpSpLocks/>
                </p:cNvGrpSpPr>
                <p:nvPr/>
              </p:nvGrpSpPr>
              <p:grpSpPr bwMode="auto">
                <a:xfrm>
                  <a:off x="4346" y="92"/>
                  <a:ext cx="1036" cy="350"/>
                  <a:chOff x="4346" y="92"/>
                  <a:chExt cx="1036" cy="350"/>
                </a:xfrm>
              </p:grpSpPr>
              <p:sp>
                <p:nvSpPr>
                  <p:cNvPr id="3165" name="Freeform 11"/>
                  <p:cNvSpPr>
                    <a:spLocks/>
                  </p:cNvSpPr>
                  <p:nvPr/>
                </p:nvSpPr>
                <p:spPr bwMode="auto">
                  <a:xfrm>
                    <a:off x="4349" y="92"/>
                    <a:ext cx="1028" cy="285"/>
                  </a:xfrm>
                  <a:custGeom>
                    <a:avLst/>
                    <a:gdLst>
                      <a:gd name="T0" fmla="*/ 0 w 1028"/>
                      <a:gd name="T1" fmla="*/ 284 h 285"/>
                      <a:gd name="T2" fmla="*/ 1027 w 1028"/>
                      <a:gd name="T3" fmla="*/ 284 h 285"/>
                      <a:gd name="T4" fmla="*/ 514 w 1028"/>
                      <a:gd name="T5" fmla="*/ 0 h 285"/>
                      <a:gd name="T6" fmla="*/ 0 w 1028"/>
                      <a:gd name="T7" fmla="*/ 284 h 285"/>
                      <a:gd name="T8" fmla="*/ 0 60000 65536"/>
                      <a:gd name="T9" fmla="*/ 0 60000 65536"/>
                      <a:gd name="T10" fmla="*/ 0 60000 65536"/>
                      <a:gd name="T11" fmla="*/ 0 60000 65536"/>
                      <a:gd name="T12" fmla="*/ 0 w 1028"/>
                      <a:gd name="T13" fmla="*/ 0 h 285"/>
                      <a:gd name="T14" fmla="*/ 1028 w 1028"/>
                      <a:gd name="T15" fmla="*/ 285 h 285"/>
                    </a:gdLst>
                    <a:ahLst/>
                    <a:cxnLst>
                      <a:cxn ang="T8">
                        <a:pos x="T0" y="T1"/>
                      </a:cxn>
                      <a:cxn ang="T9">
                        <a:pos x="T2" y="T3"/>
                      </a:cxn>
                      <a:cxn ang="T10">
                        <a:pos x="T4" y="T5"/>
                      </a:cxn>
                      <a:cxn ang="T11">
                        <a:pos x="T6" y="T7"/>
                      </a:cxn>
                    </a:cxnLst>
                    <a:rect l="T12" t="T13" r="T14" b="T15"/>
                    <a:pathLst>
                      <a:path w="1028" h="285">
                        <a:moveTo>
                          <a:pt x="0" y="284"/>
                        </a:moveTo>
                        <a:lnTo>
                          <a:pt x="1027" y="284"/>
                        </a:lnTo>
                        <a:lnTo>
                          <a:pt x="514" y="0"/>
                        </a:lnTo>
                        <a:lnTo>
                          <a:pt x="0" y="284"/>
                        </a:lnTo>
                      </a:path>
                    </a:pathLst>
                  </a:custGeom>
                  <a:solidFill>
                    <a:schemeClr val="tx2"/>
                  </a:solidFill>
                  <a:ln w="12700" cap="rnd">
                    <a:solidFill>
                      <a:srgbClr val="C0C0C0"/>
                    </a:solidFill>
                    <a:round/>
                    <a:headEnd/>
                    <a:tailEnd/>
                  </a:ln>
                </p:spPr>
                <p:txBody>
                  <a:bodyPr/>
                  <a:lstStyle/>
                  <a:p>
                    <a:endParaRPr lang="id-ID"/>
                  </a:p>
                </p:txBody>
              </p:sp>
              <p:sp>
                <p:nvSpPr>
                  <p:cNvPr id="3166" name="Freeform 12"/>
                  <p:cNvSpPr>
                    <a:spLocks/>
                  </p:cNvSpPr>
                  <p:nvPr/>
                </p:nvSpPr>
                <p:spPr bwMode="auto">
                  <a:xfrm>
                    <a:off x="4425" y="111"/>
                    <a:ext cx="880" cy="242"/>
                  </a:xfrm>
                  <a:custGeom>
                    <a:avLst/>
                    <a:gdLst>
                      <a:gd name="T0" fmla="*/ 0 w 880"/>
                      <a:gd name="T1" fmla="*/ 241 h 242"/>
                      <a:gd name="T2" fmla="*/ 879 w 880"/>
                      <a:gd name="T3" fmla="*/ 241 h 242"/>
                      <a:gd name="T4" fmla="*/ 441 w 880"/>
                      <a:gd name="T5" fmla="*/ 0 h 242"/>
                      <a:gd name="T6" fmla="*/ 0 w 880"/>
                      <a:gd name="T7" fmla="*/ 241 h 242"/>
                      <a:gd name="T8" fmla="*/ 0 60000 65536"/>
                      <a:gd name="T9" fmla="*/ 0 60000 65536"/>
                      <a:gd name="T10" fmla="*/ 0 60000 65536"/>
                      <a:gd name="T11" fmla="*/ 0 60000 65536"/>
                      <a:gd name="T12" fmla="*/ 0 w 880"/>
                      <a:gd name="T13" fmla="*/ 0 h 242"/>
                      <a:gd name="T14" fmla="*/ 880 w 880"/>
                      <a:gd name="T15" fmla="*/ 242 h 242"/>
                    </a:gdLst>
                    <a:ahLst/>
                    <a:cxnLst>
                      <a:cxn ang="T8">
                        <a:pos x="T0" y="T1"/>
                      </a:cxn>
                      <a:cxn ang="T9">
                        <a:pos x="T2" y="T3"/>
                      </a:cxn>
                      <a:cxn ang="T10">
                        <a:pos x="T4" y="T5"/>
                      </a:cxn>
                      <a:cxn ang="T11">
                        <a:pos x="T6" y="T7"/>
                      </a:cxn>
                    </a:cxnLst>
                    <a:rect l="T12" t="T13" r="T14" b="T15"/>
                    <a:pathLst>
                      <a:path w="880" h="242">
                        <a:moveTo>
                          <a:pt x="0" y="241"/>
                        </a:moveTo>
                        <a:lnTo>
                          <a:pt x="879" y="241"/>
                        </a:lnTo>
                        <a:lnTo>
                          <a:pt x="441" y="0"/>
                        </a:lnTo>
                        <a:lnTo>
                          <a:pt x="0" y="241"/>
                        </a:lnTo>
                      </a:path>
                    </a:pathLst>
                  </a:custGeom>
                  <a:solidFill>
                    <a:schemeClr val="tx2"/>
                  </a:solidFill>
                  <a:ln w="12700" cap="rnd">
                    <a:solidFill>
                      <a:srgbClr val="808080"/>
                    </a:solidFill>
                    <a:round/>
                    <a:headEnd/>
                    <a:tailEnd/>
                  </a:ln>
                </p:spPr>
                <p:txBody>
                  <a:bodyPr/>
                  <a:lstStyle/>
                  <a:p>
                    <a:endParaRPr lang="id-ID"/>
                  </a:p>
                </p:txBody>
              </p:sp>
              <p:sp>
                <p:nvSpPr>
                  <p:cNvPr id="3167" name="Rectangle 13"/>
                  <p:cNvSpPr>
                    <a:spLocks noChangeArrowheads="1"/>
                  </p:cNvSpPr>
                  <p:nvPr/>
                </p:nvSpPr>
                <p:spPr bwMode="auto">
                  <a:xfrm>
                    <a:off x="4346" y="403"/>
                    <a:ext cx="1036" cy="5"/>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3168" name="Rectangle 14"/>
                  <p:cNvSpPr>
                    <a:spLocks noChangeArrowheads="1"/>
                  </p:cNvSpPr>
                  <p:nvPr/>
                </p:nvSpPr>
                <p:spPr bwMode="auto">
                  <a:xfrm>
                    <a:off x="4361" y="434"/>
                    <a:ext cx="999" cy="8"/>
                  </a:xfrm>
                  <a:prstGeom prst="rect">
                    <a:avLst/>
                  </a:prstGeom>
                  <a:solidFill>
                    <a:schemeClr val="tx2"/>
                  </a:solidFill>
                  <a:ln w="12700">
                    <a:solidFill>
                      <a:srgbClr val="C0C0C0"/>
                    </a:solidFill>
                    <a:miter lim="800000"/>
                    <a:headEnd/>
                    <a:tailEnd/>
                  </a:ln>
                </p:spPr>
                <p:txBody>
                  <a:bodyPr wrap="none" anchor="ctr"/>
                  <a:lstStyle/>
                  <a:p>
                    <a:endParaRPr lang="id-ID"/>
                  </a:p>
                </p:txBody>
              </p:sp>
            </p:grpSp>
            <p:grpSp>
              <p:nvGrpSpPr>
                <p:cNvPr id="6" name="Group 15"/>
                <p:cNvGrpSpPr>
                  <a:grpSpLocks/>
                </p:cNvGrpSpPr>
                <p:nvPr/>
              </p:nvGrpSpPr>
              <p:grpSpPr bwMode="auto">
                <a:xfrm>
                  <a:off x="4324" y="957"/>
                  <a:ext cx="1073" cy="96"/>
                  <a:chOff x="4324" y="957"/>
                  <a:chExt cx="1073" cy="96"/>
                </a:xfrm>
              </p:grpSpPr>
              <p:sp>
                <p:nvSpPr>
                  <p:cNvPr id="3161" name="Rectangle 16"/>
                  <p:cNvSpPr>
                    <a:spLocks noChangeArrowheads="1"/>
                  </p:cNvSpPr>
                  <p:nvPr/>
                </p:nvSpPr>
                <p:spPr bwMode="auto">
                  <a:xfrm>
                    <a:off x="4389" y="957"/>
                    <a:ext cx="943" cy="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3162" name="Rectangle 17"/>
                  <p:cNvSpPr>
                    <a:spLocks noChangeArrowheads="1"/>
                  </p:cNvSpPr>
                  <p:nvPr/>
                </p:nvSpPr>
                <p:spPr bwMode="auto">
                  <a:xfrm>
                    <a:off x="4324" y="1052"/>
                    <a:ext cx="1073" cy="1"/>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3163" name="Rectangle 18"/>
                  <p:cNvSpPr>
                    <a:spLocks noChangeArrowheads="1"/>
                  </p:cNvSpPr>
                  <p:nvPr/>
                </p:nvSpPr>
                <p:spPr bwMode="auto">
                  <a:xfrm>
                    <a:off x="4361" y="979"/>
                    <a:ext cx="999" cy="9"/>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3164" name="Rectangle 19"/>
                  <p:cNvSpPr>
                    <a:spLocks noChangeArrowheads="1"/>
                  </p:cNvSpPr>
                  <p:nvPr/>
                </p:nvSpPr>
                <p:spPr bwMode="auto">
                  <a:xfrm>
                    <a:off x="4346" y="1008"/>
                    <a:ext cx="1029" cy="12"/>
                  </a:xfrm>
                  <a:prstGeom prst="rect">
                    <a:avLst/>
                  </a:prstGeom>
                  <a:solidFill>
                    <a:schemeClr val="tx2"/>
                  </a:solidFill>
                  <a:ln w="12700">
                    <a:solidFill>
                      <a:srgbClr val="C0C0C0"/>
                    </a:solidFill>
                    <a:miter lim="800000"/>
                    <a:headEnd/>
                    <a:tailEnd/>
                  </a:ln>
                </p:spPr>
                <p:txBody>
                  <a:bodyPr wrap="none" anchor="ctr"/>
                  <a:lstStyle/>
                  <a:p>
                    <a:endParaRPr lang="id-ID"/>
                  </a:p>
                </p:txBody>
              </p:sp>
            </p:grpSp>
          </p:grpSp>
          <p:grpSp>
            <p:nvGrpSpPr>
              <p:cNvPr id="7" name="Group 20"/>
              <p:cNvGrpSpPr>
                <a:grpSpLocks/>
              </p:cNvGrpSpPr>
              <p:nvPr/>
            </p:nvGrpSpPr>
            <p:grpSpPr bwMode="auto">
              <a:xfrm>
                <a:off x="4413" y="480"/>
                <a:ext cx="888" cy="474"/>
                <a:chOff x="4413" y="480"/>
                <a:chExt cx="888" cy="474"/>
              </a:xfrm>
            </p:grpSpPr>
            <p:grpSp>
              <p:nvGrpSpPr>
                <p:cNvPr id="8" name="Group 21"/>
                <p:cNvGrpSpPr>
                  <a:grpSpLocks/>
                </p:cNvGrpSpPr>
                <p:nvPr/>
              </p:nvGrpSpPr>
              <p:grpSpPr bwMode="auto">
                <a:xfrm>
                  <a:off x="4543" y="480"/>
                  <a:ext cx="106" cy="474"/>
                  <a:chOff x="4543" y="480"/>
                  <a:chExt cx="106" cy="474"/>
                </a:xfrm>
              </p:grpSpPr>
              <p:sp>
                <p:nvSpPr>
                  <p:cNvPr id="3151" name="Rectangle 22"/>
                  <p:cNvSpPr>
                    <a:spLocks noChangeArrowheads="1"/>
                  </p:cNvSpPr>
                  <p:nvPr/>
                </p:nvSpPr>
                <p:spPr bwMode="auto">
                  <a:xfrm>
                    <a:off x="4543"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3152" name="Rectangle 23"/>
                  <p:cNvSpPr>
                    <a:spLocks noChangeArrowheads="1"/>
                  </p:cNvSpPr>
                  <p:nvPr/>
                </p:nvSpPr>
                <p:spPr bwMode="auto">
                  <a:xfrm>
                    <a:off x="4543"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9" name="Group 24"/>
                  <p:cNvGrpSpPr>
                    <a:grpSpLocks/>
                  </p:cNvGrpSpPr>
                  <p:nvPr/>
                </p:nvGrpSpPr>
                <p:grpSpPr bwMode="auto">
                  <a:xfrm>
                    <a:off x="4562" y="501"/>
                    <a:ext cx="74" cy="432"/>
                    <a:chOff x="4562" y="501"/>
                    <a:chExt cx="74" cy="432"/>
                  </a:xfrm>
                </p:grpSpPr>
                <p:sp>
                  <p:nvSpPr>
                    <p:cNvPr id="3154" name="Rectangle 25"/>
                    <p:cNvSpPr>
                      <a:spLocks noChangeArrowheads="1"/>
                    </p:cNvSpPr>
                    <p:nvPr/>
                  </p:nvSpPr>
                  <p:spPr bwMode="auto">
                    <a:xfrm>
                      <a:off x="4562" y="501"/>
                      <a:ext cx="74"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3155" name="Rectangle 26"/>
                    <p:cNvSpPr>
                      <a:spLocks noChangeArrowheads="1"/>
                    </p:cNvSpPr>
                    <p:nvPr/>
                  </p:nvSpPr>
                  <p:spPr bwMode="auto">
                    <a:xfrm>
                      <a:off x="4588" y="510"/>
                      <a:ext cx="4"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3156" name="Rectangle 27"/>
                    <p:cNvSpPr>
                      <a:spLocks noChangeArrowheads="1"/>
                    </p:cNvSpPr>
                    <p:nvPr/>
                  </p:nvSpPr>
                  <p:spPr bwMode="auto">
                    <a:xfrm>
                      <a:off x="4606"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3157" name="Rectangle 28"/>
                    <p:cNvSpPr>
                      <a:spLocks noChangeArrowheads="1"/>
                    </p:cNvSpPr>
                    <p:nvPr/>
                  </p:nvSpPr>
                  <p:spPr bwMode="auto">
                    <a:xfrm>
                      <a:off x="4624"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3158" name="Rectangle 29"/>
                    <p:cNvSpPr>
                      <a:spLocks noChangeArrowheads="1"/>
                    </p:cNvSpPr>
                    <p:nvPr/>
                  </p:nvSpPr>
                  <p:spPr bwMode="auto">
                    <a:xfrm>
                      <a:off x="4571"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0" name="Group 30"/>
                <p:cNvGrpSpPr>
                  <a:grpSpLocks/>
                </p:cNvGrpSpPr>
                <p:nvPr/>
              </p:nvGrpSpPr>
              <p:grpSpPr bwMode="auto">
                <a:xfrm>
                  <a:off x="4676" y="480"/>
                  <a:ext cx="106" cy="474"/>
                  <a:chOff x="4676" y="480"/>
                  <a:chExt cx="106" cy="474"/>
                </a:xfrm>
              </p:grpSpPr>
              <p:sp>
                <p:nvSpPr>
                  <p:cNvPr id="3143" name="Rectangle 31"/>
                  <p:cNvSpPr>
                    <a:spLocks noChangeArrowheads="1"/>
                  </p:cNvSpPr>
                  <p:nvPr/>
                </p:nvSpPr>
                <p:spPr bwMode="auto">
                  <a:xfrm>
                    <a:off x="4676"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3144" name="Rectangle 32"/>
                  <p:cNvSpPr>
                    <a:spLocks noChangeArrowheads="1"/>
                  </p:cNvSpPr>
                  <p:nvPr/>
                </p:nvSpPr>
                <p:spPr bwMode="auto">
                  <a:xfrm>
                    <a:off x="4676"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1" name="Group 33"/>
                  <p:cNvGrpSpPr>
                    <a:grpSpLocks/>
                  </p:cNvGrpSpPr>
                  <p:nvPr/>
                </p:nvGrpSpPr>
                <p:grpSpPr bwMode="auto">
                  <a:xfrm>
                    <a:off x="4695" y="501"/>
                    <a:ext cx="73" cy="432"/>
                    <a:chOff x="4695" y="501"/>
                    <a:chExt cx="73" cy="432"/>
                  </a:xfrm>
                </p:grpSpPr>
                <p:sp>
                  <p:nvSpPr>
                    <p:cNvPr id="3146" name="Rectangle 34"/>
                    <p:cNvSpPr>
                      <a:spLocks noChangeArrowheads="1"/>
                    </p:cNvSpPr>
                    <p:nvPr/>
                  </p:nvSpPr>
                  <p:spPr bwMode="auto">
                    <a:xfrm>
                      <a:off x="4695" y="501"/>
                      <a:ext cx="73"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3147" name="Rectangle 35"/>
                    <p:cNvSpPr>
                      <a:spLocks noChangeArrowheads="1"/>
                    </p:cNvSpPr>
                    <p:nvPr/>
                  </p:nvSpPr>
                  <p:spPr bwMode="auto">
                    <a:xfrm>
                      <a:off x="4720"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3148" name="Rectangle 36"/>
                    <p:cNvSpPr>
                      <a:spLocks noChangeArrowheads="1"/>
                    </p:cNvSpPr>
                    <p:nvPr/>
                  </p:nvSpPr>
                  <p:spPr bwMode="auto">
                    <a:xfrm>
                      <a:off x="473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3149" name="Rectangle 37"/>
                    <p:cNvSpPr>
                      <a:spLocks noChangeArrowheads="1"/>
                    </p:cNvSpPr>
                    <p:nvPr/>
                  </p:nvSpPr>
                  <p:spPr bwMode="auto">
                    <a:xfrm>
                      <a:off x="4756" y="510"/>
                      <a:ext cx="2"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3150" name="Rectangle 38"/>
                    <p:cNvSpPr>
                      <a:spLocks noChangeArrowheads="1"/>
                    </p:cNvSpPr>
                    <p:nvPr/>
                  </p:nvSpPr>
                  <p:spPr bwMode="auto">
                    <a:xfrm>
                      <a:off x="4703" y="510"/>
                      <a:ext cx="4"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2" name="Group 39"/>
                <p:cNvGrpSpPr>
                  <a:grpSpLocks/>
                </p:cNvGrpSpPr>
                <p:nvPr/>
              </p:nvGrpSpPr>
              <p:grpSpPr bwMode="auto">
                <a:xfrm>
                  <a:off x="4804" y="480"/>
                  <a:ext cx="106" cy="474"/>
                  <a:chOff x="4804" y="480"/>
                  <a:chExt cx="106" cy="474"/>
                </a:xfrm>
              </p:grpSpPr>
              <p:sp>
                <p:nvSpPr>
                  <p:cNvPr id="3135" name="Rectangle 40"/>
                  <p:cNvSpPr>
                    <a:spLocks noChangeArrowheads="1"/>
                  </p:cNvSpPr>
                  <p:nvPr/>
                </p:nvSpPr>
                <p:spPr bwMode="auto">
                  <a:xfrm>
                    <a:off x="4804"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3136" name="Rectangle 41"/>
                  <p:cNvSpPr>
                    <a:spLocks noChangeArrowheads="1"/>
                  </p:cNvSpPr>
                  <p:nvPr/>
                </p:nvSpPr>
                <p:spPr bwMode="auto">
                  <a:xfrm>
                    <a:off x="4804"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3" name="Group 42"/>
                  <p:cNvGrpSpPr>
                    <a:grpSpLocks/>
                  </p:cNvGrpSpPr>
                  <p:nvPr/>
                </p:nvGrpSpPr>
                <p:grpSpPr bwMode="auto">
                  <a:xfrm>
                    <a:off x="4823" y="501"/>
                    <a:ext cx="73" cy="432"/>
                    <a:chOff x="4823" y="501"/>
                    <a:chExt cx="73" cy="432"/>
                  </a:xfrm>
                </p:grpSpPr>
                <p:sp>
                  <p:nvSpPr>
                    <p:cNvPr id="3138" name="Rectangle 43"/>
                    <p:cNvSpPr>
                      <a:spLocks noChangeArrowheads="1"/>
                    </p:cNvSpPr>
                    <p:nvPr/>
                  </p:nvSpPr>
                  <p:spPr bwMode="auto">
                    <a:xfrm>
                      <a:off x="4823" y="501"/>
                      <a:ext cx="73"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3139" name="Rectangle 44"/>
                    <p:cNvSpPr>
                      <a:spLocks noChangeArrowheads="1"/>
                    </p:cNvSpPr>
                    <p:nvPr/>
                  </p:nvSpPr>
                  <p:spPr bwMode="auto">
                    <a:xfrm>
                      <a:off x="484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3140" name="Rectangle 45"/>
                    <p:cNvSpPr>
                      <a:spLocks noChangeArrowheads="1"/>
                    </p:cNvSpPr>
                    <p:nvPr/>
                  </p:nvSpPr>
                  <p:spPr bwMode="auto">
                    <a:xfrm>
                      <a:off x="4867"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3141" name="Rectangle 46"/>
                    <p:cNvSpPr>
                      <a:spLocks noChangeArrowheads="1"/>
                    </p:cNvSpPr>
                    <p:nvPr/>
                  </p:nvSpPr>
                  <p:spPr bwMode="auto">
                    <a:xfrm>
                      <a:off x="4884"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3142" name="Rectangle 47"/>
                    <p:cNvSpPr>
                      <a:spLocks noChangeArrowheads="1"/>
                    </p:cNvSpPr>
                    <p:nvPr/>
                  </p:nvSpPr>
                  <p:spPr bwMode="auto">
                    <a:xfrm>
                      <a:off x="4833" y="510"/>
                      <a:ext cx="2"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4" name="Group 48"/>
                <p:cNvGrpSpPr>
                  <a:grpSpLocks/>
                </p:cNvGrpSpPr>
                <p:nvPr/>
              </p:nvGrpSpPr>
              <p:grpSpPr bwMode="auto">
                <a:xfrm>
                  <a:off x="4933" y="480"/>
                  <a:ext cx="106" cy="474"/>
                  <a:chOff x="4933" y="480"/>
                  <a:chExt cx="106" cy="474"/>
                </a:xfrm>
              </p:grpSpPr>
              <p:sp>
                <p:nvSpPr>
                  <p:cNvPr id="3127" name="Rectangle 49"/>
                  <p:cNvSpPr>
                    <a:spLocks noChangeArrowheads="1"/>
                  </p:cNvSpPr>
                  <p:nvPr/>
                </p:nvSpPr>
                <p:spPr bwMode="auto">
                  <a:xfrm>
                    <a:off x="4933"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3128" name="Rectangle 50"/>
                  <p:cNvSpPr>
                    <a:spLocks noChangeArrowheads="1"/>
                  </p:cNvSpPr>
                  <p:nvPr/>
                </p:nvSpPr>
                <p:spPr bwMode="auto">
                  <a:xfrm>
                    <a:off x="4933"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5" name="Group 51"/>
                  <p:cNvGrpSpPr>
                    <a:grpSpLocks/>
                  </p:cNvGrpSpPr>
                  <p:nvPr/>
                </p:nvGrpSpPr>
                <p:grpSpPr bwMode="auto">
                  <a:xfrm>
                    <a:off x="4952" y="501"/>
                    <a:ext cx="74" cy="432"/>
                    <a:chOff x="4952" y="501"/>
                    <a:chExt cx="74" cy="432"/>
                  </a:xfrm>
                </p:grpSpPr>
                <p:sp>
                  <p:nvSpPr>
                    <p:cNvPr id="3130" name="Rectangle 52"/>
                    <p:cNvSpPr>
                      <a:spLocks noChangeArrowheads="1"/>
                    </p:cNvSpPr>
                    <p:nvPr/>
                  </p:nvSpPr>
                  <p:spPr bwMode="auto">
                    <a:xfrm>
                      <a:off x="4952" y="501"/>
                      <a:ext cx="74"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3131" name="Rectangle 53"/>
                    <p:cNvSpPr>
                      <a:spLocks noChangeArrowheads="1"/>
                    </p:cNvSpPr>
                    <p:nvPr/>
                  </p:nvSpPr>
                  <p:spPr bwMode="auto">
                    <a:xfrm>
                      <a:off x="497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3132" name="Rectangle 54"/>
                    <p:cNvSpPr>
                      <a:spLocks noChangeArrowheads="1"/>
                    </p:cNvSpPr>
                    <p:nvPr/>
                  </p:nvSpPr>
                  <p:spPr bwMode="auto">
                    <a:xfrm>
                      <a:off x="4996"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3133" name="Rectangle 55"/>
                    <p:cNvSpPr>
                      <a:spLocks noChangeArrowheads="1"/>
                    </p:cNvSpPr>
                    <p:nvPr/>
                  </p:nvSpPr>
                  <p:spPr bwMode="auto">
                    <a:xfrm>
                      <a:off x="5014"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3134" name="Rectangle 56"/>
                    <p:cNvSpPr>
                      <a:spLocks noChangeArrowheads="1"/>
                    </p:cNvSpPr>
                    <p:nvPr/>
                  </p:nvSpPr>
                  <p:spPr bwMode="auto">
                    <a:xfrm>
                      <a:off x="4961"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6" name="Group 57"/>
                <p:cNvGrpSpPr>
                  <a:grpSpLocks/>
                </p:cNvGrpSpPr>
                <p:nvPr/>
              </p:nvGrpSpPr>
              <p:grpSpPr bwMode="auto">
                <a:xfrm>
                  <a:off x="5195" y="480"/>
                  <a:ext cx="106" cy="474"/>
                  <a:chOff x="5195" y="480"/>
                  <a:chExt cx="106" cy="474"/>
                </a:xfrm>
              </p:grpSpPr>
              <p:sp>
                <p:nvSpPr>
                  <p:cNvPr id="3119" name="Rectangle 58"/>
                  <p:cNvSpPr>
                    <a:spLocks noChangeArrowheads="1"/>
                  </p:cNvSpPr>
                  <p:nvPr/>
                </p:nvSpPr>
                <p:spPr bwMode="auto">
                  <a:xfrm>
                    <a:off x="5195"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3120" name="Rectangle 59"/>
                  <p:cNvSpPr>
                    <a:spLocks noChangeArrowheads="1"/>
                  </p:cNvSpPr>
                  <p:nvPr/>
                </p:nvSpPr>
                <p:spPr bwMode="auto">
                  <a:xfrm>
                    <a:off x="5195"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7" name="Group 60"/>
                  <p:cNvGrpSpPr>
                    <a:grpSpLocks/>
                  </p:cNvGrpSpPr>
                  <p:nvPr/>
                </p:nvGrpSpPr>
                <p:grpSpPr bwMode="auto">
                  <a:xfrm>
                    <a:off x="5214" y="501"/>
                    <a:ext cx="73" cy="432"/>
                    <a:chOff x="5214" y="501"/>
                    <a:chExt cx="73" cy="432"/>
                  </a:xfrm>
                </p:grpSpPr>
                <p:sp>
                  <p:nvSpPr>
                    <p:cNvPr id="3122" name="Rectangle 61"/>
                    <p:cNvSpPr>
                      <a:spLocks noChangeArrowheads="1"/>
                    </p:cNvSpPr>
                    <p:nvPr/>
                  </p:nvSpPr>
                  <p:spPr bwMode="auto">
                    <a:xfrm>
                      <a:off x="5214" y="501"/>
                      <a:ext cx="73"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3123" name="Rectangle 62"/>
                    <p:cNvSpPr>
                      <a:spLocks noChangeArrowheads="1"/>
                    </p:cNvSpPr>
                    <p:nvPr/>
                  </p:nvSpPr>
                  <p:spPr bwMode="auto">
                    <a:xfrm>
                      <a:off x="5241"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3124" name="Rectangle 63"/>
                    <p:cNvSpPr>
                      <a:spLocks noChangeArrowheads="1"/>
                    </p:cNvSpPr>
                    <p:nvPr/>
                  </p:nvSpPr>
                  <p:spPr bwMode="auto">
                    <a:xfrm>
                      <a:off x="525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3125" name="Rectangle 64"/>
                    <p:cNvSpPr>
                      <a:spLocks noChangeArrowheads="1"/>
                    </p:cNvSpPr>
                    <p:nvPr/>
                  </p:nvSpPr>
                  <p:spPr bwMode="auto">
                    <a:xfrm>
                      <a:off x="5276"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3126" name="Rectangle 65"/>
                    <p:cNvSpPr>
                      <a:spLocks noChangeArrowheads="1"/>
                    </p:cNvSpPr>
                    <p:nvPr/>
                  </p:nvSpPr>
                  <p:spPr bwMode="auto">
                    <a:xfrm>
                      <a:off x="5223"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8" name="Group 66"/>
                <p:cNvGrpSpPr>
                  <a:grpSpLocks/>
                </p:cNvGrpSpPr>
                <p:nvPr/>
              </p:nvGrpSpPr>
              <p:grpSpPr bwMode="auto">
                <a:xfrm>
                  <a:off x="4413" y="480"/>
                  <a:ext cx="106" cy="474"/>
                  <a:chOff x="4413" y="480"/>
                  <a:chExt cx="106" cy="474"/>
                </a:xfrm>
              </p:grpSpPr>
              <p:sp>
                <p:nvSpPr>
                  <p:cNvPr id="3111" name="Rectangle 67"/>
                  <p:cNvSpPr>
                    <a:spLocks noChangeArrowheads="1"/>
                  </p:cNvSpPr>
                  <p:nvPr/>
                </p:nvSpPr>
                <p:spPr bwMode="auto">
                  <a:xfrm>
                    <a:off x="4413"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3112" name="Rectangle 68"/>
                  <p:cNvSpPr>
                    <a:spLocks noChangeArrowheads="1"/>
                  </p:cNvSpPr>
                  <p:nvPr/>
                </p:nvSpPr>
                <p:spPr bwMode="auto">
                  <a:xfrm>
                    <a:off x="4413"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9" name="Group 69"/>
                  <p:cNvGrpSpPr>
                    <a:grpSpLocks/>
                  </p:cNvGrpSpPr>
                  <p:nvPr/>
                </p:nvGrpSpPr>
                <p:grpSpPr bwMode="auto">
                  <a:xfrm>
                    <a:off x="4432" y="501"/>
                    <a:ext cx="72" cy="432"/>
                    <a:chOff x="4432" y="501"/>
                    <a:chExt cx="72" cy="432"/>
                  </a:xfrm>
                </p:grpSpPr>
                <p:sp>
                  <p:nvSpPr>
                    <p:cNvPr id="3114" name="Rectangle 70"/>
                    <p:cNvSpPr>
                      <a:spLocks noChangeArrowheads="1"/>
                    </p:cNvSpPr>
                    <p:nvPr/>
                  </p:nvSpPr>
                  <p:spPr bwMode="auto">
                    <a:xfrm>
                      <a:off x="4432" y="501"/>
                      <a:ext cx="72"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3115" name="Rectangle 71"/>
                    <p:cNvSpPr>
                      <a:spLocks noChangeArrowheads="1"/>
                    </p:cNvSpPr>
                    <p:nvPr/>
                  </p:nvSpPr>
                  <p:spPr bwMode="auto">
                    <a:xfrm>
                      <a:off x="4458" y="510"/>
                      <a:ext cx="2"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3116" name="Rectangle 72"/>
                    <p:cNvSpPr>
                      <a:spLocks noChangeArrowheads="1"/>
                    </p:cNvSpPr>
                    <p:nvPr/>
                  </p:nvSpPr>
                  <p:spPr bwMode="auto">
                    <a:xfrm>
                      <a:off x="4476" y="510"/>
                      <a:ext cx="2"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3117" name="Rectangle 73"/>
                    <p:cNvSpPr>
                      <a:spLocks noChangeArrowheads="1"/>
                    </p:cNvSpPr>
                    <p:nvPr/>
                  </p:nvSpPr>
                  <p:spPr bwMode="auto">
                    <a:xfrm>
                      <a:off x="4493"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3118" name="Rectangle 74"/>
                    <p:cNvSpPr>
                      <a:spLocks noChangeArrowheads="1"/>
                    </p:cNvSpPr>
                    <p:nvPr/>
                  </p:nvSpPr>
                  <p:spPr bwMode="auto">
                    <a:xfrm>
                      <a:off x="4439" y="510"/>
                      <a:ext cx="4"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20" name="Group 75"/>
                <p:cNvGrpSpPr>
                  <a:grpSpLocks/>
                </p:cNvGrpSpPr>
                <p:nvPr/>
              </p:nvGrpSpPr>
              <p:grpSpPr bwMode="auto">
                <a:xfrm>
                  <a:off x="5066" y="480"/>
                  <a:ext cx="106" cy="474"/>
                  <a:chOff x="5066" y="480"/>
                  <a:chExt cx="106" cy="474"/>
                </a:xfrm>
              </p:grpSpPr>
              <p:sp>
                <p:nvSpPr>
                  <p:cNvPr id="3103" name="Rectangle 76"/>
                  <p:cNvSpPr>
                    <a:spLocks noChangeArrowheads="1"/>
                  </p:cNvSpPr>
                  <p:nvPr/>
                </p:nvSpPr>
                <p:spPr bwMode="auto">
                  <a:xfrm>
                    <a:off x="5066"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3104" name="Rectangle 77"/>
                  <p:cNvSpPr>
                    <a:spLocks noChangeArrowheads="1"/>
                  </p:cNvSpPr>
                  <p:nvPr/>
                </p:nvSpPr>
                <p:spPr bwMode="auto">
                  <a:xfrm>
                    <a:off x="5066"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21" name="Group 78"/>
                  <p:cNvGrpSpPr>
                    <a:grpSpLocks/>
                  </p:cNvGrpSpPr>
                  <p:nvPr/>
                </p:nvGrpSpPr>
                <p:grpSpPr bwMode="auto">
                  <a:xfrm>
                    <a:off x="5085" y="501"/>
                    <a:ext cx="73" cy="432"/>
                    <a:chOff x="5085" y="501"/>
                    <a:chExt cx="73" cy="432"/>
                  </a:xfrm>
                </p:grpSpPr>
                <p:sp>
                  <p:nvSpPr>
                    <p:cNvPr id="3106" name="Rectangle 79"/>
                    <p:cNvSpPr>
                      <a:spLocks noChangeArrowheads="1"/>
                    </p:cNvSpPr>
                    <p:nvPr/>
                  </p:nvSpPr>
                  <p:spPr bwMode="auto">
                    <a:xfrm>
                      <a:off x="5085" y="501"/>
                      <a:ext cx="73"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3107" name="Rectangle 80"/>
                    <p:cNvSpPr>
                      <a:spLocks noChangeArrowheads="1"/>
                    </p:cNvSpPr>
                    <p:nvPr/>
                  </p:nvSpPr>
                  <p:spPr bwMode="auto">
                    <a:xfrm>
                      <a:off x="5111"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3108" name="Rectangle 81"/>
                    <p:cNvSpPr>
                      <a:spLocks noChangeArrowheads="1"/>
                    </p:cNvSpPr>
                    <p:nvPr/>
                  </p:nvSpPr>
                  <p:spPr bwMode="auto">
                    <a:xfrm>
                      <a:off x="512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3109" name="Rectangle 82"/>
                    <p:cNvSpPr>
                      <a:spLocks noChangeArrowheads="1"/>
                    </p:cNvSpPr>
                    <p:nvPr/>
                  </p:nvSpPr>
                  <p:spPr bwMode="auto">
                    <a:xfrm>
                      <a:off x="5146" y="510"/>
                      <a:ext cx="4"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3110" name="Rectangle 83"/>
                    <p:cNvSpPr>
                      <a:spLocks noChangeArrowheads="1"/>
                    </p:cNvSpPr>
                    <p:nvPr/>
                  </p:nvSpPr>
                  <p:spPr bwMode="auto">
                    <a:xfrm>
                      <a:off x="5093"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grpSp>
        <p:sp>
          <p:nvSpPr>
            <p:cNvPr id="3092" name="Rectangle 84"/>
            <p:cNvSpPr>
              <a:spLocks noChangeArrowheads="1"/>
            </p:cNvSpPr>
            <p:nvPr/>
          </p:nvSpPr>
          <p:spPr bwMode="auto">
            <a:xfrm>
              <a:off x="4640" y="187"/>
              <a:ext cx="1102" cy="210"/>
            </a:xfrm>
            <a:prstGeom prst="rect">
              <a:avLst/>
            </a:prstGeom>
            <a:noFill/>
            <a:ln w="12700">
              <a:noFill/>
              <a:miter lim="800000"/>
              <a:headEnd/>
              <a:tailEnd/>
            </a:ln>
          </p:spPr>
          <p:txBody>
            <a:bodyPr lIns="90488" tIns="44450" rIns="90488" bIns="44450">
              <a:spAutoFit/>
            </a:bodyPr>
            <a:lstStyle/>
            <a:p>
              <a:pPr>
                <a:spcBef>
                  <a:spcPct val="50000"/>
                </a:spcBef>
              </a:pPr>
              <a:r>
                <a:rPr lang="en-US" sz="1600" b="1">
                  <a:solidFill>
                    <a:srgbClr val="FAFD00"/>
                  </a:solidFill>
                  <a:latin typeface="Bookman Old Style" pitchFamily="18" charset="0"/>
                </a:rPr>
                <a:t>BANK</a:t>
              </a:r>
            </a:p>
          </p:txBody>
        </p:sp>
      </p:grpSp>
      <p:sp>
        <p:nvSpPr>
          <p:cNvPr id="3079" name="Rectangle 85"/>
          <p:cNvSpPr>
            <a:spLocks noChangeArrowheads="1"/>
          </p:cNvSpPr>
          <p:nvPr/>
        </p:nvSpPr>
        <p:spPr bwMode="auto">
          <a:xfrm>
            <a:off x="763588" y="534988"/>
            <a:ext cx="1749425" cy="1063625"/>
          </a:xfrm>
          <a:prstGeom prst="rect">
            <a:avLst/>
          </a:prstGeom>
          <a:noFill/>
          <a:ln w="12700">
            <a:noFill/>
            <a:miter lim="800000"/>
            <a:headEnd/>
            <a:tailEnd/>
          </a:ln>
        </p:spPr>
        <p:txBody>
          <a:bodyPr lIns="90488" tIns="44450" rIns="90488" bIns="44450">
            <a:spAutoFit/>
          </a:bodyPr>
          <a:lstStyle/>
          <a:p>
            <a:pPr algn="ctr">
              <a:spcBef>
                <a:spcPct val="50000"/>
              </a:spcBef>
            </a:pPr>
            <a:r>
              <a:rPr lang="en-US" sz="3200" b="1">
                <a:solidFill>
                  <a:srgbClr val="00279F"/>
                </a:solidFill>
                <a:latin typeface="Times New Roman" pitchFamily="18" charset="0"/>
              </a:rPr>
              <a:t>Buku Bank</a:t>
            </a:r>
          </a:p>
        </p:txBody>
      </p:sp>
      <p:sp>
        <p:nvSpPr>
          <p:cNvPr id="3080" name="Line 86"/>
          <p:cNvSpPr>
            <a:spLocks noChangeShapeType="1"/>
          </p:cNvSpPr>
          <p:nvPr/>
        </p:nvSpPr>
        <p:spPr bwMode="auto">
          <a:xfrm>
            <a:off x="560388" y="1752600"/>
            <a:ext cx="3911600" cy="0"/>
          </a:xfrm>
          <a:prstGeom prst="line">
            <a:avLst/>
          </a:prstGeom>
          <a:noFill/>
          <a:ln w="50800">
            <a:solidFill>
              <a:schemeClr val="tx1"/>
            </a:solidFill>
            <a:round/>
            <a:headEnd/>
            <a:tailEnd/>
          </a:ln>
        </p:spPr>
        <p:txBody>
          <a:bodyPr wrap="none" anchor="ctr"/>
          <a:lstStyle/>
          <a:p>
            <a:endParaRPr lang="id-ID"/>
          </a:p>
        </p:txBody>
      </p:sp>
      <p:sp>
        <p:nvSpPr>
          <p:cNvPr id="3081" name="Rectangle 87"/>
          <p:cNvSpPr>
            <a:spLocks noChangeArrowheads="1"/>
          </p:cNvSpPr>
          <p:nvPr/>
        </p:nvSpPr>
        <p:spPr bwMode="auto">
          <a:xfrm>
            <a:off x="77788" y="1906588"/>
            <a:ext cx="4494212" cy="393700"/>
          </a:xfrm>
          <a:prstGeom prst="rect">
            <a:avLst/>
          </a:prstGeom>
          <a:noFill/>
          <a:ln w="12700">
            <a:noFill/>
            <a:miter lim="800000"/>
            <a:headEnd/>
            <a:tailEnd/>
          </a:ln>
        </p:spPr>
        <p:txBody>
          <a:bodyPr lIns="90488" tIns="44450" rIns="90488" bIns="44450">
            <a:spAutoFit/>
          </a:bodyPr>
          <a:lstStyle/>
          <a:p>
            <a:pPr>
              <a:tabLst>
                <a:tab pos="4167188" algn="r"/>
                <a:tab pos="4452938" algn="l"/>
                <a:tab pos="8515350" algn="r"/>
              </a:tabLst>
            </a:pPr>
            <a:r>
              <a:rPr lang="en-US" sz="2000">
                <a:solidFill>
                  <a:srgbClr val="00279F"/>
                </a:solidFill>
                <a:latin typeface="Bookman Old Style" pitchFamily="18" charset="0"/>
              </a:rPr>
              <a:t>Saldo awal	$3.359,78</a:t>
            </a:r>
            <a:endParaRPr lang="en-US" sz="2000">
              <a:solidFill>
                <a:srgbClr val="3C0023"/>
              </a:solidFill>
              <a:latin typeface="Bookman Old Style" pitchFamily="18" charset="0"/>
            </a:endParaRPr>
          </a:p>
        </p:txBody>
      </p:sp>
      <p:sp>
        <p:nvSpPr>
          <p:cNvPr id="51288" name="Rectangle 88"/>
          <p:cNvSpPr>
            <a:spLocks noChangeArrowheads="1"/>
          </p:cNvSpPr>
          <p:nvPr/>
        </p:nvSpPr>
        <p:spPr bwMode="auto">
          <a:xfrm>
            <a:off x="79375" y="2209800"/>
            <a:ext cx="4494213" cy="1003300"/>
          </a:xfrm>
          <a:prstGeom prst="rect">
            <a:avLst/>
          </a:prstGeom>
          <a:noFill/>
          <a:ln w="12700">
            <a:noFill/>
            <a:miter lim="800000"/>
            <a:headEnd/>
            <a:tailEnd/>
          </a:ln>
        </p:spPr>
        <p:txBody>
          <a:bodyPr lIns="90488" tIns="44450" rIns="90488" bIns="44450">
            <a:spAutoFit/>
          </a:bodyPr>
          <a:lstStyle/>
          <a:p>
            <a:pPr marL="228600" indent="-228600">
              <a:tabLst>
                <a:tab pos="4167188" algn="r"/>
                <a:tab pos="4452938" algn="l"/>
                <a:tab pos="8515350" algn="r"/>
              </a:tabLst>
            </a:pPr>
            <a:r>
              <a:rPr lang="en-US" sz="2000">
                <a:solidFill>
                  <a:srgbClr val="000099"/>
                </a:solidFill>
                <a:latin typeface="Bookman Old Style" pitchFamily="18" charset="0"/>
              </a:rPr>
              <a:t>Ditambah setoran </a:t>
            </a:r>
          </a:p>
          <a:p>
            <a:pPr marL="228600" indent="-228600">
              <a:tabLst>
                <a:tab pos="4167188" algn="r"/>
                <a:tab pos="4452938" algn="l"/>
                <a:tab pos="8515350" algn="r"/>
              </a:tabLst>
            </a:pPr>
            <a:r>
              <a:rPr lang="en-US" sz="2000">
                <a:solidFill>
                  <a:srgbClr val="000099"/>
                </a:solidFill>
                <a:latin typeface="Bookman Old Style" pitchFamily="18" charset="0"/>
              </a:rPr>
              <a:t>	yang belum dicatat</a:t>
            </a:r>
          </a:p>
          <a:p>
            <a:pPr marL="228600" indent="-228600">
              <a:tabLst>
                <a:tab pos="4167188" algn="r"/>
                <a:tab pos="4452938" algn="l"/>
                <a:tab pos="8515350" algn="r"/>
              </a:tabLst>
            </a:pPr>
            <a:r>
              <a:rPr lang="en-US" sz="2000">
                <a:solidFill>
                  <a:srgbClr val="000099"/>
                </a:solidFill>
                <a:latin typeface="Bookman Old Style" pitchFamily="18" charset="0"/>
              </a:rPr>
              <a:t>  oleh bank</a:t>
            </a:r>
            <a:r>
              <a:rPr lang="en-US" sz="2000" b="1">
                <a:solidFill>
                  <a:srgbClr val="000099"/>
                </a:solidFill>
                <a:latin typeface="Bookman Old Style" pitchFamily="18" charset="0"/>
              </a:rPr>
              <a:t>	</a:t>
            </a:r>
            <a:r>
              <a:rPr lang="en-US" sz="2000" b="1" u="sng">
                <a:solidFill>
                  <a:srgbClr val="000099"/>
                </a:solidFill>
                <a:latin typeface="Bookman Old Style" pitchFamily="18" charset="0"/>
              </a:rPr>
              <a:t>    </a:t>
            </a:r>
            <a:r>
              <a:rPr lang="en-US" sz="2000" u="sng">
                <a:solidFill>
                  <a:srgbClr val="000099"/>
                </a:solidFill>
                <a:latin typeface="Bookman Old Style" pitchFamily="18" charset="0"/>
              </a:rPr>
              <a:t> 816,20</a:t>
            </a:r>
          </a:p>
        </p:txBody>
      </p:sp>
      <p:sp>
        <p:nvSpPr>
          <p:cNvPr id="51289" name="Text Box 89"/>
          <p:cNvSpPr txBox="1">
            <a:spLocks noChangeArrowheads="1"/>
          </p:cNvSpPr>
          <p:nvPr/>
        </p:nvSpPr>
        <p:spPr bwMode="auto">
          <a:xfrm>
            <a:off x="2973388" y="3184525"/>
            <a:ext cx="1447800" cy="396875"/>
          </a:xfrm>
          <a:prstGeom prst="rect">
            <a:avLst/>
          </a:prstGeom>
          <a:noFill/>
          <a:ln w="12700">
            <a:noFill/>
            <a:miter lim="800000"/>
            <a:headEnd/>
            <a:tailEnd/>
          </a:ln>
        </p:spPr>
        <p:txBody>
          <a:bodyPr>
            <a:spAutoFit/>
          </a:bodyPr>
          <a:lstStyle/>
          <a:p>
            <a:pPr algn="r">
              <a:spcBef>
                <a:spcPct val="50000"/>
              </a:spcBef>
            </a:pPr>
            <a:r>
              <a:rPr lang="en-US" sz="2000">
                <a:solidFill>
                  <a:srgbClr val="000099"/>
                </a:solidFill>
                <a:latin typeface="Bookman Old Style" pitchFamily="18" charset="0"/>
              </a:rPr>
              <a:t>$4.175,98</a:t>
            </a:r>
          </a:p>
        </p:txBody>
      </p:sp>
      <p:graphicFrame>
        <p:nvGraphicFramePr>
          <p:cNvPr id="3074" name="Object 90">
            <a:hlinkClick r:id="" action="ppaction://ole?verb=0"/>
          </p:cNvPr>
          <p:cNvGraphicFramePr>
            <a:graphicFrameLocks/>
          </p:cNvGraphicFramePr>
          <p:nvPr/>
        </p:nvGraphicFramePr>
        <p:xfrm>
          <a:off x="4695825" y="490538"/>
          <a:ext cx="1941513" cy="1109662"/>
        </p:xfrm>
        <a:graphic>
          <a:graphicData uri="http://schemas.openxmlformats.org/presentationml/2006/ole">
            <p:oleObj spid="_x0000_s4098" name="Microsoft ClipArt Gallery" r:id="rId3" imgW="4441680" imgH="2550960" progId="">
              <p:embed/>
            </p:oleObj>
          </a:graphicData>
        </a:graphic>
      </p:graphicFrame>
      <p:sp>
        <p:nvSpPr>
          <p:cNvPr id="3084" name="Rectangle 91"/>
          <p:cNvSpPr>
            <a:spLocks noChangeArrowheads="1"/>
          </p:cNvSpPr>
          <p:nvPr/>
        </p:nvSpPr>
        <p:spPr bwMode="auto">
          <a:xfrm>
            <a:off x="6402388" y="458788"/>
            <a:ext cx="2282825" cy="1063625"/>
          </a:xfrm>
          <a:prstGeom prst="rect">
            <a:avLst/>
          </a:prstGeom>
          <a:noFill/>
          <a:ln w="12700">
            <a:noFill/>
            <a:miter lim="800000"/>
            <a:headEnd/>
            <a:tailEnd/>
          </a:ln>
        </p:spPr>
        <p:txBody>
          <a:bodyPr lIns="90488" tIns="44450" rIns="90488" bIns="44450">
            <a:spAutoFit/>
          </a:bodyPr>
          <a:lstStyle/>
          <a:p>
            <a:pPr algn="ctr">
              <a:spcBef>
                <a:spcPct val="50000"/>
              </a:spcBef>
            </a:pPr>
            <a:r>
              <a:rPr lang="en-US" sz="3200" b="1">
                <a:solidFill>
                  <a:srgbClr val="00279F"/>
                </a:solidFill>
                <a:latin typeface="Times New Roman" pitchFamily="18" charset="0"/>
              </a:rPr>
              <a:t>Buku Deposan</a:t>
            </a:r>
          </a:p>
        </p:txBody>
      </p:sp>
      <p:sp>
        <p:nvSpPr>
          <p:cNvPr id="3085" name="Line 92"/>
          <p:cNvSpPr>
            <a:spLocks noChangeShapeType="1"/>
          </p:cNvSpPr>
          <p:nvPr/>
        </p:nvSpPr>
        <p:spPr bwMode="auto">
          <a:xfrm>
            <a:off x="4749800" y="1752600"/>
            <a:ext cx="3911600" cy="0"/>
          </a:xfrm>
          <a:prstGeom prst="line">
            <a:avLst/>
          </a:prstGeom>
          <a:noFill/>
          <a:ln w="50800">
            <a:solidFill>
              <a:schemeClr val="tx1"/>
            </a:solidFill>
            <a:round/>
            <a:headEnd/>
            <a:tailEnd/>
          </a:ln>
        </p:spPr>
        <p:txBody>
          <a:bodyPr wrap="none" anchor="ctr"/>
          <a:lstStyle/>
          <a:p>
            <a:endParaRPr lang="id-ID"/>
          </a:p>
        </p:txBody>
      </p:sp>
      <p:sp>
        <p:nvSpPr>
          <p:cNvPr id="3086" name="Rectangle 93"/>
          <p:cNvSpPr>
            <a:spLocks noChangeArrowheads="1"/>
          </p:cNvSpPr>
          <p:nvPr/>
        </p:nvSpPr>
        <p:spPr bwMode="auto">
          <a:xfrm>
            <a:off x="4573588" y="1905000"/>
            <a:ext cx="4494212" cy="393700"/>
          </a:xfrm>
          <a:prstGeom prst="rect">
            <a:avLst/>
          </a:prstGeom>
          <a:noFill/>
          <a:ln w="12700">
            <a:noFill/>
            <a:miter lim="800000"/>
            <a:headEnd/>
            <a:tailEnd/>
          </a:ln>
        </p:spPr>
        <p:txBody>
          <a:bodyPr lIns="90488" tIns="44450" rIns="90488" bIns="44450">
            <a:spAutoFit/>
          </a:bodyPr>
          <a:lstStyle/>
          <a:p>
            <a:pPr>
              <a:tabLst>
                <a:tab pos="4167188" algn="r"/>
                <a:tab pos="4452938" algn="l"/>
                <a:tab pos="8515350" algn="r"/>
              </a:tabLst>
            </a:pPr>
            <a:r>
              <a:rPr lang="en-US" sz="2000">
                <a:solidFill>
                  <a:srgbClr val="00279F"/>
                </a:solidFill>
                <a:latin typeface="Bookman Old Style" pitchFamily="18" charset="0"/>
              </a:rPr>
              <a:t>Saldo awal	$2.549,99</a:t>
            </a:r>
            <a:endParaRPr lang="en-US" sz="2000">
              <a:solidFill>
                <a:srgbClr val="3C0023"/>
              </a:solidFill>
              <a:latin typeface="Bookman Old Style" pitchFamily="18" charset="0"/>
            </a:endParaRPr>
          </a:p>
        </p:txBody>
      </p:sp>
      <p:sp>
        <p:nvSpPr>
          <p:cNvPr id="51294" name="AutoShape 94"/>
          <p:cNvSpPr>
            <a:spLocks noChangeArrowheads="1"/>
          </p:cNvSpPr>
          <p:nvPr/>
        </p:nvSpPr>
        <p:spPr bwMode="auto">
          <a:xfrm>
            <a:off x="8763000" y="6477000"/>
            <a:ext cx="228600" cy="228600"/>
          </a:xfrm>
          <a:prstGeom prst="lightningBolt">
            <a:avLst/>
          </a:prstGeom>
          <a:gradFill rotWithShape="0">
            <a:gsLst>
              <a:gs pos="0">
                <a:srgbClr val="FDE111"/>
              </a:gs>
              <a:gs pos="100000">
                <a:srgbClr val="756808"/>
              </a:gs>
            </a:gsLst>
            <a:lin ang="5400000" scaled="1"/>
          </a:gradFill>
          <a:ln w="9525">
            <a:noFill/>
            <a:miter lim="800000"/>
            <a:headEnd/>
            <a:tailEnd/>
          </a:ln>
        </p:spPr>
        <p:txBody>
          <a:bodyPr wrap="none" anchor="ctr"/>
          <a:lstStyle/>
          <a:p>
            <a:endParaRPr lang="id-ID"/>
          </a:p>
        </p:txBody>
      </p:sp>
      <p:sp>
        <p:nvSpPr>
          <p:cNvPr id="51295" name="Rectangle 95"/>
          <p:cNvSpPr>
            <a:spLocks noChangeArrowheads="1"/>
          </p:cNvSpPr>
          <p:nvPr/>
        </p:nvSpPr>
        <p:spPr bwMode="auto">
          <a:xfrm>
            <a:off x="4572000" y="2286000"/>
            <a:ext cx="4494213" cy="1012825"/>
          </a:xfrm>
          <a:prstGeom prst="rect">
            <a:avLst/>
          </a:prstGeom>
          <a:noFill/>
          <a:ln w="12700">
            <a:noFill/>
            <a:miter lim="800000"/>
            <a:headEnd/>
            <a:tailEnd/>
          </a:ln>
        </p:spPr>
        <p:txBody>
          <a:bodyPr lIns="90488" tIns="44450" rIns="90488" bIns="44450">
            <a:spAutoFit/>
          </a:bodyPr>
          <a:lstStyle/>
          <a:p>
            <a:pPr marL="228600" indent="-228600">
              <a:tabLst>
                <a:tab pos="4167188" algn="r"/>
                <a:tab pos="4452938" algn="l"/>
                <a:tab pos="8515350" algn="r"/>
              </a:tabLst>
            </a:pPr>
            <a:r>
              <a:rPr lang="en-US" sz="2000">
                <a:solidFill>
                  <a:srgbClr val="000099"/>
                </a:solidFill>
                <a:latin typeface="Bookman Old Style" pitchFamily="18" charset="0"/>
              </a:rPr>
              <a:t>Ditambah wesel dan </a:t>
            </a:r>
          </a:p>
          <a:p>
            <a:pPr marL="228600" indent="-228600">
              <a:tabLst>
                <a:tab pos="4167188" algn="r"/>
                <a:tab pos="4452938" algn="l"/>
                <a:tab pos="8515350" algn="r"/>
              </a:tabLst>
            </a:pPr>
            <a:r>
              <a:rPr lang="en-US" sz="2000">
                <a:solidFill>
                  <a:srgbClr val="000099"/>
                </a:solidFill>
                <a:latin typeface="Bookman Old Style" pitchFamily="18" charset="0"/>
              </a:rPr>
              <a:t>   bunga yang ditagih bank</a:t>
            </a:r>
            <a:r>
              <a:rPr lang="en-US" sz="2000" u="sng">
                <a:solidFill>
                  <a:srgbClr val="000099"/>
                </a:solidFill>
                <a:latin typeface="Bookman Old Style" pitchFamily="18" charset="0"/>
              </a:rPr>
              <a:t>                            </a:t>
            </a:r>
            <a:r>
              <a:rPr lang="en-US" sz="2000">
                <a:solidFill>
                  <a:srgbClr val="000099"/>
                </a:solidFill>
                <a:latin typeface="Bookman Old Style" pitchFamily="18" charset="0"/>
              </a:rPr>
              <a:t>	</a:t>
            </a:r>
            <a:r>
              <a:rPr lang="en-US" sz="2000" u="sng">
                <a:solidFill>
                  <a:srgbClr val="000099"/>
                </a:solidFill>
                <a:latin typeface="Bookman Old Style" pitchFamily="18" charset="0"/>
              </a:rPr>
              <a:t>408,00</a:t>
            </a:r>
          </a:p>
        </p:txBody>
      </p:sp>
      <p:sp>
        <p:nvSpPr>
          <p:cNvPr id="51296" name="Text Box 96"/>
          <p:cNvSpPr txBox="1">
            <a:spLocks noChangeArrowheads="1"/>
          </p:cNvSpPr>
          <p:nvPr/>
        </p:nvSpPr>
        <p:spPr bwMode="auto">
          <a:xfrm>
            <a:off x="7467600" y="3352800"/>
            <a:ext cx="1447800" cy="396875"/>
          </a:xfrm>
          <a:prstGeom prst="rect">
            <a:avLst/>
          </a:prstGeom>
          <a:noFill/>
          <a:ln w="12700">
            <a:noFill/>
            <a:miter lim="800000"/>
            <a:headEnd/>
            <a:tailEnd/>
          </a:ln>
        </p:spPr>
        <p:txBody>
          <a:bodyPr>
            <a:spAutoFit/>
          </a:bodyPr>
          <a:lstStyle/>
          <a:p>
            <a:pPr algn="r">
              <a:spcBef>
                <a:spcPct val="50000"/>
              </a:spcBef>
            </a:pPr>
            <a:r>
              <a:rPr lang="en-US" sz="2000">
                <a:solidFill>
                  <a:srgbClr val="000099"/>
                </a:solidFill>
                <a:latin typeface="Bookman Old Style" pitchFamily="18" charset="0"/>
              </a:rPr>
              <a:t>$2.957,99</a:t>
            </a:r>
          </a:p>
        </p:txBody>
      </p:sp>
      <p:sp>
        <p:nvSpPr>
          <p:cNvPr id="51297" name="Text Box 97"/>
          <p:cNvSpPr txBox="1">
            <a:spLocks noChangeArrowheads="1"/>
          </p:cNvSpPr>
          <p:nvPr/>
        </p:nvSpPr>
        <p:spPr bwMode="auto">
          <a:xfrm>
            <a:off x="1333500" y="4757738"/>
            <a:ext cx="6477000" cy="1566862"/>
          </a:xfrm>
          <a:prstGeom prst="rect">
            <a:avLst/>
          </a:prstGeom>
          <a:solidFill>
            <a:srgbClr val="FFE59D"/>
          </a:solidFill>
          <a:ln w="12700">
            <a:solidFill>
              <a:schemeClr val="tx1"/>
            </a:solidFill>
            <a:miter lim="800000"/>
            <a:headEnd/>
            <a:tailEnd/>
          </a:ln>
          <a:effectLst>
            <a:outerShdw dist="107763" dir="2700000" algn="ctr" rotWithShape="0">
              <a:schemeClr val="tx1"/>
            </a:outerShdw>
          </a:effectLst>
        </p:spPr>
        <p:txBody>
          <a:bodyPr>
            <a:spAutoFit/>
          </a:bodyPr>
          <a:lstStyle/>
          <a:p>
            <a:pPr algn="ctr">
              <a:defRPr/>
            </a:pPr>
            <a:r>
              <a:rPr lang="en-US" sz="3200">
                <a:latin typeface="Times New Roman" pitchFamily="18" charset="0"/>
              </a:rPr>
              <a:t>Bank menerima pembayaran wesel sebesar $400 dan bunganya sebesar $8 untuk Power Networking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512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88"/>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grpId="0" nodeType="afterEffect">
                                  <p:stCondLst>
                                    <p:cond delay="1000"/>
                                  </p:stCondLst>
                                  <p:childTnLst>
                                    <p:set>
                                      <p:cBhvr>
                                        <p:cTn id="13" dur="1" fill="hold">
                                          <p:stCondLst>
                                            <p:cond delay="499"/>
                                          </p:stCondLst>
                                        </p:cTn>
                                        <p:tgtEl>
                                          <p:spTgt spid="5128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51295"/>
                                        </p:tgtEl>
                                        <p:attrNameLst>
                                          <p:attrName>style.visibility</p:attrName>
                                        </p:attrNameLst>
                                      </p:cBhvr>
                                      <p:to>
                                        <p:strVal val="visible"/>
                                      </p:to>
                                    </p:set>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499"/>
                                          </p:stCondLst>
                                        </p:cTn>
                                        <p:tgtEl>
                                          <p:spTgt spid="512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8" grpId="0" autoUpdateAnimBg="0"/>
      <p:bldP spid="51289" grpId="0" autoUpdateAnimBg="0"/>
      <p:bldP spid="51294" grpId="0" animBg="1"/>
      <p:bldP spid="51295" grpId="0" autoUpdateAnimBg="0"/>
      <p:bldP spid="51296"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76200" y="1828800"/>
            <a:ext cx="4495800" cy="3505200"/>
          </a:xfrm>
          <a:prstGeom prst="rect">
            <a:avLst/>
          </a:prstGeom>
          <a:solidFill>
            <a:srgbClr val="FDE111"/>
          </a:solidFill>
          <a:ln w="9525">
            <a:noFill/>
            <a:miter lim="800000"/>
            <a:headEnd/>
            <a:tailEnd/>
          </a:ln>
        </p:spPr>
        <p:txBody>
          <a:bodyPr wrap="none" anchor="ctr"/>
          <a:lstStyle/>
          <a:p>
            <a:endParaRPr lang="id-ID"/>
          </a:p>
        </p:txBody>
      </p:sp>
      <p:sp>
        <p:nvSpPr>
          <p:cNvPr id="4100" name="Line 3"/>
          <p:cNvSpPr>
            <a:spLocks noChangeShapeType="1"/>
          </p:cNvSpPr>
          <p:nvPr/>
        </p:nvSpPr>
        <p:spPr bwMode="auto">
          <a:xfrm>
            <a:off x="4572000" y="482600"/>
            <a:ext cx="0" cy="5283200"/>
          </a:xfrm>
          <a:prstGeom prst="line">
            <a:avLst/>
          </a:prstGeom>
          <a:noFill/>
          <a:ln w="50800">
            <a:solidFill>
              <a:schemeClr val="tx1"/>
            </a:solidFill>
            <a:round/>
            <a:headEnd/>
            <a:tailEnd/>
          </a:ln>
        </p:spPr>
        <p:txBody>
          <a:bodyPr wrap="none" anchor="ctr"/>
          <a:lstStyle/>
          <a:p>
            <a:endParaRPr lang="id-ID"/>
          </a:p>
        </p:txBody>
      </p:sp>
      <p:sp>
        <p:nvSpPr>
          <p:cNvPr id="4101" name="Rectangle 4"/>
          <p:cNvSpPr>
            <a:spLocks noChangeArrowheads="1"/>
          </p:cNvSpPr>
          <p:nvPr/>
        </p:nvSpPr>
        <p:spPr bwMode="auto">
          <a:xfrm>
            <a:off x="838200" y="5257800"/>
            <a:ext cx="7848600" cy="519113"/>
          </a:xfrm>
          <a:prstGeom prst="rect">
            <a:avLst/>
          </a:prstGeom>
          <a:noFill/>
          <a:ln w="12700">
            <a:noFill/>
            <a:miter lim="800000"/>
            <a:headEnd/>
            <a:tailEnd/>
          </a:ln>
        </p:spPr>
        <p:txBody>
          <a:bodyPr wrap="none" anchor="ctr"/>
          <a:lstStyle/>
          <a:p>
            <a:endParaRPr lang="id-ID"/>
          </a:p>
        </p:txBody>
      </p:sp>
      <p:grpSp>
        <p:nvGrpSpPr>
          <p:cNvPr id="2" name="Group 5"/>
          <p:cNvGrpSpPr>
            <a:grpSpLocks/>
          </p:cNvGrpSpPr>
          <p:nvPr/>
        </p:nvGrpSpPr>
        <p:grpSpPr bwMode="auto">
          <a:xfrm>
            <a:off x="2370138" y="146050"/>
            <a:ext cx="2251075" cy="1525588"/>
            <a:chOff x="4324" y="92"/>
            <a:chExt cx="1418" cy="961"/>
          </a:xfrm>
        </p:grpSpPr>
        <p:grpSp>
          <p:nvGrpSpPr>
            <p:cNvPr id="3" name="Group 6"/>
            <p:cNvGrpSpPr>
              <a:grpSpLocks/>
            </p:cNvGrpSpPr>
            <p:nvPr/>
          </p:nvGrpSpPr>
          <p:grpSpPr bwMode="auto">
            <a:xfrm>
              <a:off x="4324" y="92"/>
              <a:ext cx="1073" cy="961"/>
              <a:chOff x="4324" y="92"/>
              <a:chExt cx="1073" cy="961"/>
            </a:xfrm>
          </p:grpSpPr>
          <p:sp>
            <p:nvSpPr>
              <p:cNvPr id="4118" name="Line 7"/>
              <p:cNvSpPr>
                <a:spLocks noChangeShapeType="1"/>
              </p:cNvSpPr>
              <p:nvPr/>
            </p:nvSpPr>
            <p:spPr bwMode="auto">
              <a:xfrm>
                <a:off x="4423" y="352"/>
                <a:ext cx="879" cy="0"/>
              </a:xfrm>
              <a:prstGeom prst="line">
                <a:avLst/>
              </a:prstGeom>
              <a:noFill/>
              <a:ln w="12700">
                <a:solidFill>
                  <a:srgbClr val="000000"/>
                </a:solidFill>
                <a:round/>
                <a:headEnd/>
                <a:tailEnd/>
              </a:ln>
            </p:spPr>
            <p:txBody>
              <a:bodyPr wrap="none" anchor="ctr"/>
              <a:lstStyle/>
              <a:p>
                <a:endParaRPr lang="id-ID"/>
              </a:p>
            </p:txBody>
          </p:sp>
          <p:grpSp>
            <p:nvGrpSpPr>
              <p:cNvPr id="4" name="Group 8"/>
              <p:cNvGrpSpPr>
                <a:grpSpLocks/>
              </p:cNvGrpSpPr>
              <p:nvPr/>
            </p:nvGrpSpPr>
            <p:grpSpPr bwMode="auto">
              <a:xfrm>
                <a:off x="4324" y="92"/>
                <a:ext cx="1073" cy="961"/>
                <a:chOff x="4324" y="92"/>
                <a:chExt cx="1073" cy="961"/>
              </a:xfrm>
            </p:grpSpPr>
            <p:grpSp>
              <p:nvGrpSpPr>
                <p:cNvPr id="5" name="Group 9"/>
                <p:cNvGrpSpPr>
                  <a:grpSpLocks/>
                </p:cNvGrpSpPr>
                <p:nvPr/>
              </p:nvGrpSpPr>
              <p:grpSpPr bwMode="auto">
                <a:xfrm>
                  <a:off x="4346" y="92"/>
                  <a:ext cx="1036" cy="350"/>
                  <a:chOff x="4346" y="92"/>
                  <a:chExt cx="1036" cy="350"/>
                </a:xfrm>
              </p:grpSpPr>
              <p:sp>
                <p:nvSpPr>
                  <p:cNvPr id="4190" name="Freeform 10"/>
                  <p:cNvSpPr>
                    <a:spLocks/>
                  </p:cNvSpPr>
                  <p:nvPr/>
                </p:nvSpPr>
                <p:spPr bwMode="auto">
                  <a:xfrm>
                    <a:off x="4349" y="92"/>
                    <a:ext cx="1028" cy="285"/>
                  </a:xfrm>
                  <a:custGeom>
                    <a:avLst/>
                    <a:gdLst>
                      <a:gd name="T0" fmla="*/ 0 w 1028"/>
                      <a:gd name="T1" fmla="*/ 284 h 285"/>
                      <a:gd name="T2" fmla="*/ 1027 w 1028"/>
                      <a:gd name="T3" fmla="*/ 284 h 285"/>
                      <a:gd name="T4" fmla="*/ 514 w 1028"/>
                      <a:gd name="T5" fmla="*/ 0 h 285"/>
                      <a:gd name="T6" fmla="*/ 0 w 1028"/>
                      <a:gd name="T7" fmla="*/ 284 h 285"/>
                      <a:gd name="T8" fmla="*/ 0 60000 65536"/>
                      <a:gd name="T9" fmla="*/ 0 60000 65536"/>
                      <a:gd name="T10" fmla="*/ 0 60000 65536"/>
                      <a:gd name="T11" fmla="*/ 0 60000 65536"/>
                      <a:gd name="T12" fmla="*/ 0 w 1028"/>
                      <a:gd name="T13" fmla="*/ 0 h 285"/>
                      <a:gd name="T14" fmla="*/ 1028 w 1028"/>
                      <a:gd name="T15" fmla="*/ 285 h 285"/>
                    </a:gdLst>
                    <a:ahLst/>
                    <a:cxnLst>
                      <a:cxn ang="T8">
                        <a:pos x="T0" y="T1"/>
                      </a:cxn>
                      <a:cxn ang="T9">
                        <a:pos x="T2" y="T3"/>
                      </a:cxn>
                      <a:cxn ang="T10">
                        <a:pos x="T4" y="T5"/>
                      </a:cxn>
                      <a:cxn ang="T11">
                        <a:pos x="T6" y="T7"/>
                      </a:cxn>
                    </a:cxnLst>
                    <a:rect l="T12" t="T13" r="T14" b="T15"/>
                    <a:pathLst>
                      <a:path w="1028" h="285">
                        <a:moveTo>
                          <a:pt x="0" y="284"/>
                        </a:moveTo>
                        <a:lnTo>
                          <a:pt x="1027" y="284"/>
                        </a:lnTo>
                        <a:lnTo>
                          <a:pt x="514" y="0"/>
                        </a:lnTo>
                        <a:lnTo>
                          <a:pt x="0" y="284"/>
                        </a:lnTo>
                      </a:path>
                    </a:pathLst>
                  </a:custGeom>
                  <a:solidFill>
                    <a:schemeClr val="tx2"/>
                  </a:solidFill>
                  <a:ln w="12700" cap="rnd">
                    <a:solidFill>
                      <a:srgbClr val="C0C0C0"/>
                    </a:solidFill>
                    <a:round/>
                    <a:headEnd/>
                    <a:tailEnd/>
                  </a:ln>
                </p:spPr>
                <p:txBody>
                  <a:bodyPr/>
                  <a:lstStyle/>
                  <a:p>
                    <a:endParaRPr lang="id-ID"/>
                  </a:p>
                </p:txBody>
              </p:sp>
              <p:sp>
                <p:nvSpPr>
                  <p:cNvPr id="4191" name="Freeform 11"/>
                  <p:cNvSpPr>
                    <a:spLocks/>
                  </p:cNvSpPr>
                  <p:nvPr/>
                </p:nvSpPr>
                <p:spPr bwMode="auto">
                  <a:xfrm>
                    <a:off x="4425" y="111"/>
                    <a:ext cx="880" cy="242"/>
                  </a:xfrm>
                  <a:custGeom>
                    <a:avLst/>
                    <a:gdLst>
                      <a:gd name="T0" fmla="*/ 0 w 880"/>
                      <a:gd name="T1" fmla="*/ 241 h 242"/>
                      <a:gd name="T2" fmla="*/ 879 w 880"/>
                      <a:gd name="T3" fmla="*/ 241 h 242"/>
                      <a:gd name="T4" fmla="*/ 441 w 880"/>
                      <a:gd name="T5" fmla="*/ 0 h 242"/>
                      <a:gd name="T6" fmla="*/ 0 w 880"/>
                      <a:gd name="T7" fmla="*/ 241 h 242"/>
                      <a:gd name="T8" fmla="*/ 0 60000 65536"/>
                      <a:gd name="T9" fmla="*/ 0 60000 65536"/>
                      <a:gd name="T10" fmla="*/ 0 60000 65536"/>
                      <a:gd name="T11" fmla="*/ 0 60000 65536"/>
                      <a:gd name="T12" fmla="*/ 0 w 880"/>
                      <a:gd name="T13" fmla="*/ 0 h 242"/>
                      <a:gd name="T14" fmla="*/ 880 w 880"/>
                      <a:gd name="T15" fmla="*/ 242 h 242"/>
                    </a:gdLst>
                    <a:ahLst/>
                    <a:cxnLst>
                      <a:cxn ang="T8">
                        <a:pos x="T0" y="T1"/>
                      </a:cxn>
                      <a:cxn ang="T9">
                        <a:pos x="T2" y="T3"/>
                      </a:cxn>
                      <a:cxn ang="T10">
                        <a:pos x="T4" y="T5"/>
                      </a:cxn>
                      <a:cxn ang="T11">
                        <a:pos x="T6" y="T7"/>
                      </a:cxn>
                    </a:cxnLst>
                    <a:rect l="T12" t="T13" r="T14" b="T15"/>
                    <a:pathLst>
                      <a:path w="880" h="242">
                        <a:moveTo>
                          <a:pt x="0" y="241"/>
                        </a:moveTo>
                        <a:lnTo>
                          <a:pt x="879" y="241"/>
                        </a:lnTo>
                        <a:lnTo>
                          <a:pt x="441" y="0"/>
                        </a:lnTo>
                        <a:lnTo>
                          <a:pt x="0" y="241"/>
                        </a:lnTo>
                      </a:path>
                    </a:pathLst>
                  </a:custGeom>
                  <a:solidFill>
                    <a:schemeClr val="tx2"/>
                  </a:solidFill>
                  <a:ln w="12700" cap="rnd">
                    <a:solidFill>
                      <a:srgbClr val="808080"/>
                    </a:solidFill>
                    <a:round/>
                    <a:headEnd/>
                    <a:tailEnd/>
                  </a:ln>
                </p:spPr>
                <p:txBody>
                  <a:bodyPr/>
                  <a:lstStyle/>
                  <a:p>
                    <a:endParaRPr lang="id-ID"/>
                  </a:p>
                </p:txBody>
              </p:sp>
              <p:sp>
                <p:nvSpPr>
                  <p:cNvPr id="4192" name="Rectangle 12"/>
                  <p:cNvSpPr>
                    <a:spLocks noChangeArrowheads="1"/>
                  </p:cNvSpPr>
                  <p:nvPr/>
                </p:nvSpPr>
                <p:spPr bwMode="auto">
                  <a:xfrm>
                    <a:off x="4346" y="403"/>
                    <a:ext cx="1036" cy="5"/>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4193" name="Rectangle 13"/>
                  <p:cNvSpPr>
                    <a:spLocks noChangeArrowheads="1"/>
                  </p:cNvSpPr>
                  <p:nvPr/>
                </p:nvSpPr>
                <p:spPr bwMode="auto">
                  <a:xfrm>
                    <a:off x="4361" y="434"/>
                    <a:ext cx="999" cy="8"/>
                  </a:xfrm>
                  <a:prstGeom prst="rect">
                    <a:avLst/>
                  </a:prstGeom>
                  <a:solidFill>
                    <a:schemeClr val="tx2"/>
                  </a:solidFill>
                  <a:ln w="12700">
                    <a:solidFill>
                      <a:srgbClr val="C0C0C0"/>
                    </a:solidFill>
                    <a:miter lim="800000"/>
                    <a:headEnd/>
                    <a:tailEnd/>
                  </a:ln>
                </p:spPr>
                <p:txBody>
                  <a:bodyPr wrap="none" anchor="ctr"/>
                  <a:lstStyle/>
                  <a:p>
                    <a:endParaRPr lang="id-ID"/>
                  </a:p>
                </p:txBody>
              </p:sp>
            </p:grpSp>
            <p:grpSp>
              <p:nvGrpSpPr>
                <p:cNvPr id="6" name="Group 14"/>
                <p:cNvGrpSpPr>
                  <a:grpSpLocks/>
                </p:cNvGrpSpPr>
                <p:nvPr/>
              </p:nvGrpSpPr>
              <p:grpSpPr bwMode="auto">
                <a:xfrm>
                  <a:off x="4324" y="957"/>
                  <a:ext cx="1073" cy="96"/>
                  <a:chOff x="4324" y="957"/>
                  <a:chExt cx="1073" cy="96"/>
                </a:xfrm>
              </p:grpSpPr>
              <p:sp>
                <p:nvSpPr>
                  <p:cNvPr id="4186" name="Rectangle 15"/>
                  <p:cNvSpPr>
                    <a:spLocks noChangeArrowheads="1"/>
                  </p:cNvSpPr>
                  <p:nvPr/>
                </p:nvSpPr>
                <p:spPr bwMode="auto">
                  <a:xfrm>
                    <a:off x="4389" y="957"/>
                    <a:ext cx="943" cy="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4187" name="Rectangle 16"/>
                  <p:cNvSpPr>
                    <a:spLocks noChangeArrowheads="1"/>
                  </p:cNvSpPr>
                  <p:nvPr/>
                </p:nvSpPr>
                <p:spPr bwMode="auto">
                  <a:xfrm>
                    <a:off x="4324" y="1052"/>
                    <a:ext cx="1073" cy="1"/>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4188" name="Rectangle 17"/>
                  <p:cNvSpPr>
                    <a:spLocks noChangeArrowheads="1"/>
                  </p:cNvSpPr>
                  <p:nvPr/>
                </p:nvSpPr>
                <p:spPr bwMode="auto">
                  <a:xfrm>
                    <a:off x="4361" y="979"/>
                    <a:ext cx="999" cy="9"/>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4189" name="Rectangle 18"/>
                  <p:cNvSpPr>
                    <a:spLocks noChangeArrowheads="1"/>
                  </p:cNvSpPr>
                  <p:nvPr/>
                </p:nvSpPr>
                <p:spPr bwMode="auto">
                  <a:xfrm>
                    <a:off x="4346" y="1008"/>
                    <a:ext cx="1029" cy="12"/>
                  </a:xfrm>
                  <a:prstGeom prst="rect">
                    <a:avLst/>
                  </a:prstGeom>
                  <a:solidFill>
                    <a:schemeClr val="tx2"/>
                  </a:solidFill>
                  <a:ln w="12700">
                    <a:solidFill>
                      <a:srgbClr val="C0C0C0"/>
                    </a:solidFill>
                    <a:miter lim="800000"/>
                    <a:headEnd/>
                    <a:tailEnd/>
                  </a:ln>
                </p:spPr>
                <p:txBody>
                  <a:bodyPr wrap="none" anchor="ctr"/>
                  <a:lstStyle/>
                  <a:p>
                    <a:endParaRPr lang="id-ID"/>
                  </a:p>
                </p:txBody>
              </p:sp>
            </p:grpSp>
          </p:grpSp>
          <p:grpSp>
            <p:nvGrpSpPr>
              <p:cNvPr id="7" name="Group 19"/>
              <p:cNvGrpSpPr>
                <a:grpSpLocks/>
              </p:cNvGrpSpPr>
              <p:nvPr/>
            </p:nvGrpSpPr>
            <p:grpSpPr bwMode="auto">
              <a:xfrm>
                <a:off x="4413" y="480"/>
                <a:ext cx="888" cy="474"/>
                <a:chOff x="4413" y="480"/>
                <a:chExt cx="888" cy="474"/>
              </a:xfrm>
            </p:grpSpPr>
            <p:grpSp>
              <p:nvGrpSpPr>
                <p:cNvPr id="8" name="Group 20"/>
                <p:cNvGrpSpPr>
                  <a:grpSpLocks/>
                </p:cNvGrpSpPr>
                <p:nvPr/>
              </p:nvGrpSpPr>
              <p:grpSpPr bwMode="auto">
                <a:xfrm>
                  <a:off x="4543" y="480"/>
                  <a:ext cx="106" cy="474"/>
                  <a:chOff x="4543" y="480"/>
                  <a:chExt cx="106" cy="474"/>
                </a:xfrm>
              </p:grpSpPr>
              <p:sp>
                <p:nvSpPr>
                  <p:cNvPr id="4176" name="Rectangle 21"/>
                  <p:cNvSpPr>
                    <a:spLocks noChangeArrowheads="1"/>
                  </p:cNvSpPr>
                  <p:nvPr/>
                </p:nvSpPr>
                <p:spPr bwMode="auto">
                  <a:xfrm>
                    <a:off x="4543"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4177" name="Rectangle 22"/>
                  <p:cNvSpPr>
                    <a:spLocks noChangeArrowheads="1"/>
                  </p:cNvSpPr>
                  <p:nvPr/>
                </p:nvSpPr>
                <p:spPr bwMode="auto">
                  <a:xfrm>
                    <a:off x="4543"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9" name="Group 23"/>
                  <p:cNvGrpSpPr>
                    <a:grpSpLocks/>
                  </p:cNvGrpSpPr>
                  <p:nvPr/>
                </p:nvGrpSpPr>
                <p:grpSpPr bwMode="auto">
                  <a:xfrm>
                    <a:off x="4562" y="501"/>
                    <a:ext cx="74" cy="432"/>
                    <a:chOff x="4562" y="501"/>
                    <a:chExt cx="74" cy="432"/>
                  </a:xfrm>
                </p:grpSpPr>
                <p:sp>
                  <p:nvSpPr>
                    <p:cNvPr id="4179" name="Rectangle 24"/>
                    <p:cNvSpPr>
                      <a:spLocks noChangeArrowheads="1"/>
                    </p:cNvSpPr>
                    <p:nvPr/>
                  </p:nvSpPr>
                  <p:spPr bwMode="auto">
                    <a:xfrm>
                      <a:off x="4562" y="501"/>
                      <a:ext cx="74"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4180" name="Rectangle 25"/>
                    <p:cNvSpPr>
                      <a:spLocks noChangeArrowheads="1"/>
                    </p:cNvSpPr>
                    <p:nvPr/>
                  </p:nvSpPr>
                  <p:spPr bwMode="auto">
                    <a:xfrm>
                      <a:off x="4588" y="510"/>
                      <a:ext cx="4"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4181" name="Rectangle 26"/>
                    <p:cNvSpPr>
                      <a:spLocks noChangeArrowheads="1"/>
                    </p:cNvSpPr>
                    <p:nvPr/>
                  </p:nvSpPr>
                  <p:spPr bwMode="auto">
                    <a:xfrm>
                      <a:off x="4606"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4182" name="Rectangle 27"/>
                    <p:cNvSpPr>
                      <a:spLocks noChangeArrowheads="1"/>
                    </p:cNvSpPr>
                    <p:nvPr/>
                  </p:nvSpPr>
                  <p:spPr bwMode="auto">
                    <a:xfrm>
                      <a:off x="4624"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4183" name="Rectangle 28"/>
                    <p:cNvSpPr>
                      <a:spLocks noChangeArrowheads="1"/>
                    </p:cNvSpPr>
                    <p:nvPr/>
                  </p:nvSpPr>
                  <p:spPr bwMode="auto">
                    <a:xfrm>
                      <a:off x="4571"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0" name="Group 29"/>
                <p:cNvGrpSpPr>
                  <a:grpSpLocks/>
                </p:cNvGrpSpPr>
                <p:nvPr/>
              </p:nvGrpSpPr>
              <p:grpSpPr bwMode="auto">
                <a:xfrm>
                  <a:off x="4676" y="480"/>
                  <a:ext cx="106" cy="474"/>
                  <a:chOff x="4676" y="480"/>
                  <a:chExt cx="106" cy="474"/>
                </a:xfrm>
              </p:grpSpPr>
              <p:sp>
                <p:nvSpPr>
                  <p:cNvPr id="4168" name="Rectangle 30"/>
                  <p:cNvSpPr>
                    <a:spLocks noChangeArrowheads="1"/>
                  </p:cNvSpPr>
                  <p:nvPr/>
                </p:nvSpPr>
                <p:spPr bwMode="auto">
                  <a:xfrm>
                    <a:off x="4676"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4169" name="Rectangle 31"/>
                  <p:cNvSpPr>
                    <a:spLocks noChangeArrowheads="1"/>
                  </p:cNvSpPr>
                  <p:nvPr/>
                </p:nvSpPr>
                <p:spPr bwMode="auto">
                  <a:xfrm>
                    <a:off x="4676"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1" name="Group 32"/>
                  <p:cNvGrpSpPr>
                    <a:grpSpLocks/>
                  </p:cNvGrpSpPr>
                  <p:nvPr/>
                </p:nvGrpSpPr>
                <p:grpSpPr bwMode="auto">
                  <a:xfrm>
                    <a:off x="4695" y="501"/>
                    <a:ext cx="73" cy="432"/>
                    <a:chOff x="4695" y="501"/>
                    <a:chExt cx="73" cy="432"/>
                  </a:xfrm>
                </p:grpSpPr>
                <p:sp>
                  <p:nvSpPr>
                    <p:cNvPr id="4171" name="Rectangle 33"/>
                    <p:cNvSpPr>
                      <a:spLocks noChangeArrowheads="1"/>
                    </p:cNvSpPr>
                    <p:nvPr/>
                  </p:nvSpPr>
                  <p:spPr bwMode="auto">
                    <a:xfrm>
                      <a:off x="4695" y="501"/>
                      <a:ext cx="73"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4172" name="Rectangle 34"/>
                    <p:cNvSpPr>
                      <a:spLocks noChangeArrowheads="1"/>
                    </p:cNvSpPr>
                    <p:nvPr/>
                  </p:nvSpPr>
                  <p:spPr bwMode="auto">
                    <a:xfrm>
                      <a:off x="4720"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4173" name="Rectangle 35"/>
                    <p:cNvSpPr>
                      <a:spLocks noChangeArrowheads="1"/>
                    </p:cNvSpPr>
                    <p:nvPr/>
                  </p:nvSpPr>
                  <p:spPr bwMode="auto">
                    <a:xfrm>
                      <a:off x="473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4174" name="Rectangle 36"/>
                    <p:cNvSpPr>
                      <a:spLocks noChangeArrowheads="1"/>
                    </p:cNvSpPr>
                    <p:nvPr/>
                  </p:nvSpPr>
                  <p:spPr bwMode="auto">
                    <a:xfrm>
                      <a:off x="4756" y="510"/>
                      <a:ext cx="2"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4175" name="Rectangle 37"/>
                    <p:cNvSpPr>
                      <a:spLocks noChangeArrowheads="1"/>
                    </p:cNvSpPr>
                    <p:nvPr/>
                  </p:nvSpPr>
                  <p:spPr bwMode="auto">
                    <a:xfrm>
                      <a:off x="4703" y="510"/>
                      <a:ext cx="4"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2" name="Group 38"/>
                <p:cNvGrpSpPr>
                  <a:grpSpLocks/>
                </p:cNvGrpSpPr>
                <p:nvPr/>
              </p:nvGrpSpPr>
              <p:grpSpPr bwMode="auto">
                <a:xfrm>
                  <a:off x="4804" y="480"/>
                  <a:ext cx="106" cy="474"/>
                  <a:chOff x="4804" y="480"/>
                  <a:chExt cx="106" cy="474"/>
                </a:xfrm>
              </p:grpSpPr>
              <p:sp>
                <p:nvSpPr>
                  <p:cNvPr id="4160" name="Rectangle 39"/>
                  <p:cNvSpPr>
                    <a:spLocks noChangeArrowheads="1"/>
                  </p:cNvSpPr>
                  <p:nvPr/>
                </p:nvSpPr>
                <p:spPr bwMode="auto">
                  <a:xfrm>
                    <a:off x="4804"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4161" name="Rectangle 40"/>
                  <p:cNvSpPr>
                    <a:spLocks noChangeArrowheads="1"/>
                  </p:cNvSpPr>
                  <p:nvPr/>
                </p:nvSpPr>
                <p:spPr bwMode="auto">
                  <a:xfrm>
                    <a:off x="4804"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3" name="Group 41"/>
                  <p:cNvGrpSpPr>
                    <a:grpSpLocks/>
                  </p:cNvGrpSpPr>
                  <p:nvPr/>
                </p:nvGrpSpPr>
                <p:grpSpPr bwMode="auto">
                  <a:xfrm>
                    <a:off x="4823" y="501"/>
                    <a:ext cx="73" cy="432"/>
                    <a:chOff x="4823" y="501"/>
                    <a:chExt cx="73" cy="432"/>
                  </a:xfrm>
                </p:grpSpPr>
                <p:sp>
                  <p:nvSpPr>
                    <p:cNvPr id="4163" name="Rectangle 42"/>
                    <p:cNvSpPr>
                      <a:spLocks noChangeArrowheads="1"/>
                    </p:cNvSpPr>
                    <p:nvPr/>
                  </p:nvSpPr>
                  <p:spPr bwMode="auto">
                    <a:xfrm>
                      <a:off x="4823" y="501"/>
                      <a:ext cx="73"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4164" name="Rectangle 43"/>
                    <p:cNvSpPr>
                      <a:spLocks noChangeArrowheads="1"/>
                    </p:cNvSpPr>
                    <p:nvPr/>
                  </p:nvSpPr>
                  <p:spPr bwMode="auto">
                    <a:xfrm>
                      <a:off x="484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4165" name="Rectangle 44"/>
                    <p:cNvSpPr>
                      <a:spLocks noChangeArrowheads="1"/>
                    </p:cNvSpPr>
                    <p:nvPr/>
                  </p:nvSpPr>
                  <p:spPr bwMode="auto">
                    <a:xfrm>
                      <a:off x="4867"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4166" name="Rectangle 45"/>
                    <p:cNvSpPr>
                      <a:spLocks noChangeArrowheads="1"/>
                    </p:cNvSpPr>
                    <p:nvPr/>
                  </p:nvSpPr>
                  <p:spPr bwMode="auto">
                    <a:xfrm>
                      <a:off x="4884"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4167" name="Rectangle 46"/>
                    <p:cNvSpPr>
                      <a:spLocks noChangeArrowheads="1"/>
                    </p:cNvSpPr>
                    <p:nvPr/>
                  </p:nvSpPr>
                  <p:spPr bwMode="auto">
                    <a:xfrm>
                      <a:off x="4833" y="510"/>
                      <a:ext cx="2"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4" name="Group 47"/>
                <p:cNvGrpSpPr>
                  <a:grpSpLocks/>
                </p:cNvGrpSpPr>
                <p:nvPr/>
              </p:nvGrpSpPr>
              <p:grpSpPr bwMode="auto">
                <a:xfrm>
                  <a:off x="4933" y="480"/>
                  <a:ext cx="106" cy="474"/>
                  <a:chOff x="4933" y="480"/>
                  <a:chExt cx="106" cy="474"/>
                </a:xfrm>
              </p:grpSpPr>
              <p:sp>
                <p:nvSpPr>
                  <p:cNvPr id="4152" name="Rectangle 48"/>
                  <p:cNvSpPr>
                    <a:spLocks noChangeArrowheads="1"/>
                  </p:cNvSpPr>
                  <p:nvPr/>
                </p:nvSpPr>
                <p:spPr bwMode="auto">
                  <a:xfrm>
                    <a:off x="4933"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4153" name="Rectangle 49"/>
                  <p:cNvSpPr>
                    <a:spLocks noChangeArrowheads="1"/>
                  </p:cNvSpPr>
                  <p:nvPr/>
                </p:nvSpPr>
                <p:spPr bwMode="auto">
                  <a:xfrm>
                    <a:off x="4933"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5" name="Group 50"/>
                  <p:cNvGrpSpPr>
                    <a:grpSpLocks/>
                  </p:cNvGrpSpPr>
                  <p:nvPr/>
                </p:nvGrpSpPr>
                <p:grpSpPr bwMode="auto">
                  <a:xfrm>
                    <a:off x="4952" y="501"/>
                    <a:ext cx="74" cy="432"/>
                    <a:chOff x="4952" y="501"/>
                    <a:chExt cx="74" cy="432"/>
                  </a:xfrm>
                </p:grpSpPr>
                <p:sp>
                  <p:nvSpPr>
                    <p:cNvPr id="4155" name="Rectangle 51"/>
                    <p:cNvSpPr>
                      <a:spLocks noChangeArrowheads="1"/>
                    </p:cNvSpPr>
                    <p:nvPr/>
                  </p:nvSpPr>
                  <p:spPr bwMode="auto">
                    <a:xfrm>
                      <a:off x="4952" y="501"/>
                      <a:ext cx="74"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4156" name="Rectangle 52"/>
                    <p:cNvSpPr>
                      <a:spLocks noChangeArrowheads="1"/>
                    </p:cNvSpPr>
                    <p:nvPr/>
                  </p:nvSpPr>
                  <p:spPr bwMode="auto">
                    <a:xfrm>
                      <a:off x="497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4157" name="Rectangle 53"/>
                    <p:cNvSpPr>
                      <a:spLocks noChangeArrowheads="1"/>
                    </p:cNvSpPr>
                    <p:nvPr/>
                  </p:nvSpPr>
                  <p:spPr bwMode="auto">
                    <a:xfrm>
                      <a:off x="4996"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4158" name="Rectangle 54"/>
                    <p:cNvSpPr>
                      <a:spLocks noChangeArrowheads="1"/>
                    </p:cNvSpPr>
                    <p:nvPr/>
                  </p:nvSpPr>
                  <p:spPr bwMode="auto">
                    <a:xfrm>
                      <a:off x="5014"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4159" name="Rectangle 55"/>
                    <p:cNvSpPr>
                      <a:spLocks noChangeArrowheads="1"/>
                    </p:cNvSpPr>
                    <p:nvPr/>
                  </p:nvSpPr>
                  <p:spPr bwMode="auto">
                    <a:xfrm>
                      <a:off x="4961"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6" name="Group 56"/>
                <p:cNvGrpSpPr>
                  <a:grpSpLocks/>
                </p:cNvGrpSpPr>
                <p:nvPr/>
              </p:nvGrpSpPr>
              <p:grpSpPr bwMode="auto">
                <a:xfrm>
                  <a:off x="5195" y="480"/>
                  <a:ext cx="106" cy="474"/>
                  <a:chOff x="5195" y="480"/>
                  <a:chExt cx="106" cy="474"/>
                </a:xfrm>
              </p:grpSpPr>
              <p:sp>
                <p:nvSpPr>
                  <p:cNvPr id="4144" name="Rectangle 57"/>
                  <p:cNvSpPr>
                    <a:spLocks noChangeArrowheads="1"/>
                  </p:cNvSpPr>
                  <p:nvPr/>
                </p:nvSpPr>
                <p:spPr bwMode="auto">
                  <a:xfrm>
                    <a:off x="5195"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4145" name="Rectangle 58"/>
                  <p:cNvSpPr>
                    <a:spLocks noChangeArrowheads="1"/>
                  </p:cNvSpPr>
                  <p:nvPr/>
                </p:nvSpPr>
                <p:spPr bwMode="auto">
                  <a:xfrm>
                    <a:off x="5195"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7" name="Group 59"/>
                  <p:cNvGrpSpPr>
                    <a:grpSpLocks/>
                  </p:cNvGrpSpPr>
                  <p:nvPr/>
                </p:nvGrpSpPr>
                <p:grpSpPr bwMode="auto">
                  <a:xfrm>
                    <a:off x="5214" y="501"/>
                    <a:ext cx="73" cy="432"/>
                    <a:chOff x="5214" y="501"/>
                    <a:chExt cx="73" cy="432"/>
                  </a:xfrm>
                </p:grpSpPr>
                <p:sp>
                  <p:nvSpPr>
                    <p:cNvPr id="4147" name="Rectangle 60"/>
                    <p:cNvSpPr>
                      <a:spLocks noChangeArrowheads="1"/>
                    </p:cNvSpPr>
                    <p:nvPr/>
                  </p:nvSpPr>
                  <p:spPr bwMode="auto">
                    <a:xfrm>
                      <a:off x="5214" y="501"/>
                      <a:ext cx="73"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4148" name="Rectangle 61"/>
                    <p:cNvSpPr>
                      <a:spLocks noChangeArrowheads="1"/>
                    </p:cNvSpPr>
                    <p:nvPr/>
                  </p:nvSpPr>
                  <p:spPr bwMode="auto">
                    <a:xfrm>
                      <a:off x="5241"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4149" name="Rectangle 62"/>
                    <p:cNvSpPr>
                      <a:spLocks noChangeArrowheads="1"/>
                    </p:cNvSpPr>
                    <p:nvPr/>
                  </p:nvSpPr>
                  <p:spPr bwMode="auto">
                    <a:xfrm>
                      <a:off x="525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4150" name="Rectangle 63"/>
                    <p:cNvSpPr>
                      <a:spLocks noChangeArrowheads="1"/>
                    </p:cNvSpPr>
                    <p:nvPr/>
                  </p:nvSpPr>
                  <p:spPr bwMode="auto">
                    <a:xfrm>
                      <a:off x="5276"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4151" name="Rectangle 64"/>
                    <p:cNvSpPr>
                      <a:spLocks noChangeArrowheads="1"/>
                    </p:cNvSpPr>
                    <p:nvPr/>
                  </p:nvSpPr>
                  <p:spPr bwMode="auto">
                    <a:xfrm>
                      <a:off x="5223"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8" name="Group 65"/>
                <p:cNvGrpSpPr>
                  <a:grpSpLocks/>
                </p:cNvGrpSpPr>
                <p:nvPr/>
              </p:nvGrpSpPr>
              <p:grpSpPr bwMode="auto">
                <a:xfrm>
                  <a:off x="4413" y="480"/>
                  <a:ext cx="106" cy="474"/>
                  <a:chOff x="4413" y="480"/>
                  <a:chExt cx="106" cy="474"/>
                </a:xfrm>
              </p:grpSpPr>
              <p:sp>
                <p:nvSpPr>
                  <p:cNvPr id="4136" name="Rectangle 66"/>
                  <p:cNvSpPr>
                    <a:spLocks noChangeArrowheads="1"/>
                  </p:cNvSpPr>
                  <p:nvPr/>
                </p:nvSpPr>
                <p:spPr bwMode="auto">
                  <a:xfrm>
                    <a:off x="4413"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4137" name="Rectangle 67"/>
                  <p:cNvSpPr>
                    <a:spLocks noChangeArrowheads="1"/>
                  </p:cNvSpPr>
                  <p:nvPr/>
                </p:nvSpPr>
                <p:spPr bwMode="auto">
                  <a:xfrm>
                    <a:off x="4413"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9" name="Group 68"/>
                  <p:cNvGrpSpPr>
                    <a:grpSpLocks/>
                  </p:cNvGrpSpPr>
                  <p:nvPr/>
                </p:nvGrpSpPr>
                <p:grpSpPr bwMode="auto">
                  <a:xfrm>
                    <a:off x="4432" y="501"/>
                    <a:ext cx="72" cy="432"/>
                    <a:chOff x="4432" y="501"/>
                    <a:chExt cx="72" cy="432"/>
                  </a:xfrm>
                </p:grpSpPr>
                <p:sp>
                  <p:nvSpPr>
                    <p:cNvPr id="4139" name="Rectangle 69"/>
                    <p:cNvSpPr>
                      <a:spLocks noChangeArrowheads="1"/>
                    </p:cNvSpPr>
                    <p:nvPr/>
                  </p:nvSpPr>
                  <p:spPr bwMode="auto">
                    <a:xfrm>
                      <a:off x="4432" y="501"/>
                      <a:ext cx="72"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4140" name="Rectangle 70"/>
                    <p:cNvSpPr>
                      <a:spLocks noChangeArrowheads="1"/>
                    </p:cNvSpPr>
                    <p:nvPr/>
                  </p:nvSpPr>
                  <p:spPr bwMode="auto">
                    <a:xfrm>
                      <a:off x="4458" y="510"/>
                      <a:ext cx="2"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4141" name="Rectangle 71"/>
                    <p:cNvSpPr>
                      <a:spLocks noChangeArrowheads="1"/>
                    </p:cNvSpPr>
                    <p:nvPr/>
                  </p:nvSpPr>
                  <p:spPr bwMode="auto">
                    <a:xfrm>
                      <a:off x="4476" y="510"/>
                      <a:ext cx="2"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4142" name="Rectangle 72"/>
                    <p:cNvSpPr>
                      <a:spLocks noChangeArrowheads="1"/>
                    </p:cNvSpPr>
                    <p:nvPr/>
                  </p:nvSpPr>
                  <p:spPr bwMode="auto">
                    <a:xfrm>
                      <a:off x="4493"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4143" name="Rectangle 73"/>
                    <p:cNvSpPr>
                      <a:spLocks noChangeArrowheads="1"/>
                    </p:cNvSpPr>
                    <p:nvPr/>
                  </p:nvSpPr>
                  <p:spPr bwMode="auto">
                    <a:xfrm>
                      <a:off x="4439" y="510"/>
                      <a:ext cx="4"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20" name="Group 74"/>
                <p:cNvGrpSpPr>
                  <a:grpSpLocks/>
                </p:cNvGrpSpPr>
                <p:nvPr/>
              </p:nvGrpSpPr>
              <p:grpSpPr bwMode="auto">
                <a:xfrm>
                  <a:off x="5066" y="480"/>
                  <a:ext cx="106" cy="474"/>
                  <a:chOff x="5066" y="480"/>
                  <a:chExt cx="106" cy="474"/>
                </a:xfrm>
              </p:grpSpPr>
              <p:sp>
                <p:nvSpPr>
                  <p:cNvPr id="4128" name="Rectangle 75"/>
                  <p:cNvSpPr>
                    <a:spLocks noChangeArrowheads="1"/>
                  </p:cNvSpPr>
                  <p:nvPr/>
                </p:nvSpPr>
                <p:spPr bwMode="auto">
                  <a:xfrm>
                    <a:off x="5066"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4129" name="Rectangle 76"/>
                  <p:cNvSpPr>
                    <a:spLocks noChangeArrowheads="1"/>
                  </p:cNvSpPr>
                  <p:nvPr/>
                </p:nvSpPr>
                <p:spPr bwMode="auto">
                  <a:xfrm>
                    <a:off x="5066"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21" name="Group 77"/>
                  <p:cNvGrpSpPr>
                    <a:grpSpLocks/>
                  </p:cNvGrpSpPr>
                  <p:nvPr/>
                </p:nvGrpSpPr>
                <p:grpSpPr bwMode="auto">
                  <a:xfrm>
                    <a:off x="5085" y="501"/>
                    <a:ext cx="73" cy="432"/>
                    <a:chOff x="5085" y="501"/>
                    <a:chExt cx="73" cy="432"/>
                  </a:xfrm>
                </p:grpSpPr>
                <p:sp>
                  <p:nvSpPr>
                    <p:cNvPr id="4131" name="Rectangle 78"/>
                    <p:cNvSpPr>
                      <a:spLocks noChangeArrowheads="1"/>
                    </p:cNvSpPr>
                    <p:nvPr/>
                  </p:nvSpPr>
                  <p:spPr bwMode="auto">
                    <a:xfrm>
                      <a:off x="5085" y="501"/>
                      <a:ext cx="73"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4132" name="Rectangle 79"/>
                    <p:cNvSpPr>
                      <a:spLocks noChangeArrowheads="1"/>
                    </p:cNvSpPr>
                    <p:nvPr/>
                  </p:nvSpPr>
                  <p:spPr bwMode="auto">
                    <a:xfrm>
                      <a:off x="5111"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4133" name="Rectangle 80"/>
                    <p:cNvSpPr>
                      <a:spLocks noChangeArrowheads="1"/>
                    </p:cNvSpPr>
                    <p:nvPr/>
                  </p:nvSpPr>
                  <p:spPr bwMode="auto">
                    <a:xfrm>
                      <a:off x="512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4134" name="Rectangle 81"/>
                    <p:cNvSpPr>
                      <a:spLocks noChangeArrowheads="1"/>
                    </p:cNvSpPr>
                    <p:nvPr/>
                  </p:nvSpPr>
                  <p:spPr bwMode="auto">
                    <a:xfrm>
                      <a:off x="5146" y="510"/>
                      <a:ext cx="4"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4135" name="Rectangle 82"/>
                    <p:cNvSpPr>
                      <a:spLocks noChangeArrowheads="1"/>
                    </p:cNvSpPr>
                    <p:nvPr/>
                  </p:nvSpPr>
                  <p:spPr bwMode="auto">
                    <a:xfrm>
                      <a:off x="5093"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grpSp>
        <p:sp>
          <p:nvSpPr>
            <p:cNvPr id="4117" name="Rectangle 83"/>
            <p:cNvSpPr>
              <a:spLocks noChangeArrowheads="1"/>
            </p:cNvSpPr>
            <p:nvPr/>
          </p:nvSpPr>
          <p:spPr bwMode="auto">
            <a:xfrm>
              <a:off x="4640" y="187"/>
              <a:ext cx="1102" cy="210"/>
            </a:xfrm>
            <a:prstGeom prst="rect">
              <a:avLst/>
            </a:prstGeom>
            <a:noFill/>
            <a:ln w="12700">
              <a:noFill/>
              <a:miter lim="800000"/>
              <a:headEnd/>
              <a:tailEnd/>
            </a:ln>
          </p:spPr>
          <p:txBody>
            <a:bodyPr lIns="90488" tIns="44450" rIns="90488" bIns="44450">
              <a:spAutoFit/>
            </a:bodyPr>
            <a:lstStyle/>
            <a:p>
              <a:pPr>
                <a:spcBef>
                  <a:spcPct val="50000"/>
                </a:spcBef>
              </a:pPr>
              <a:r>
                <a:rPr lang="en-US" sz="1600" b="1">
                  <a:solidFill>
                    <a:srgbClr val="FAFD00"/>
                  </a:solidFill>
                  <a:latin typeface="Bookman Old Style" pitchFamily="18" charset="0"/>
                </a:rPr>
                <a:t>BANK</a:t>
              </a:r>
            </a:p>
          </p:txBody>
        </p:sp>
      </p:grpSp>
      <p:sp>
        <p:nvSpPr>
          <p:cNvPr id="4103" name="Rectangle 84"/>
          <p:cNvSpPr>
            <a:spLocks noChangeArrowheads="1"/>
          </p:cNvSpPr>
          <p:nvPr/>
        </p:nvSpPr>
        <p:spPr bwMode="auto">
          <a:xfrm>
            <a:off x="763588" y="534988"/>
            <a:ext cx="1749425" cy="1063625"/>
          </a:xfrm>
          <a:prstGeom prst="rect">
            <a:avLst/>
          </a:prstGeom>
          <a:noFill/>
          <a:ln w="12700">
            <a:noFill/>
            <a:miter lim="800000"/>
            <a:headEnd/>
            <a:tailEnd/>
          </a:ln>
        </p:spPr>
        <p:txBody>
          <a:bodyPr lIns="90488" tIns="44450" rIns="90488" bIns="44450">
            <a:spAutoFit/>
          </a:bodyPr>
          <a:lstStyle/>
          <a:p>
            <a:pPr algn="ctr">
              <a:spcBef>
                <a:spcPct val="50000"/>
              </a:spcBef>
            </a:pPr>
            <a:r>
              <a:rPr lang="en-US" sz="3200" b="1">
                <a:solidFill>
                  <a:srgbClr val="00279F"/>
                </a:solidFill>
                <a:latin typeface="Times New Roman" pitchFamily="18" charset="0"/>
              </a:rPr>
              <a:t>Buku Bank</a:t>
            </a:r>
          </a:p>
        </p:txBody>
      </p:sp>
      <p:sp>
        <p:nvSpPr>
          <p:cNvPr id="4104" name="Line 85"/>
          <p:cNvSpPr>
            <a:spLocks noChangeShapeType="1"/>
          </p:cNvSpPr>
          <p:nvPr/>
        </p:nvSpPr>
        <p:spPr bwMode="auto">
          <a:xfrm>
            <a:off x="560388" y="1752600"/>
            <a:ext cx="3911600" cy="0"/>
          </a:xfrm>
          <a:prstGeom prst="line">
            <a:avLst/>
          </a:prstGeom>
          <a:noFill/>
          <a:ln w="50800">
            <a:solidFill>
              <a:schemeClr val="tx1"/>
            </a:solidFill>
            <a:round/>
            <a:headEnd/>
            <a:tailEnd/>
          </a:ln>
        </p:spPr>
        <p:txBody>
          <a:bodyPr wrap="none" anchor="ctr"/>
          <a:lstStyle/>
          <a:p>
            <a:endParaRPr lang="id-ID"/>
          </a:p>
        </p:txBody>
      </p:sp>
      <p:sp>
        <p:nvSpPr>
          <p:cNvPr id="4105" name="Rectangle 86"/>
          <p:cNvSpPr>
            <a:spLocks noChangeArrowheads="1"/>
          </p:cNvSpPr>
          <p:nvPr/>
        </p:nvSpPr>
        <p:spPr bwMode="auto">
          <a:xfrm>
            <a:off x="77788" y="1906588"/>
            <a:ext cx="4494212" cy="393700"/>
          </a:xfrm>
          <a:prstGeom prst="rect">
            <a:avLst/>
          </a:prstGeom>
          <a:noFill/>
          <a:ln w="12700">
            <a:noFill/>
            <a:miter lim="800000"/>
            <a:headEnd/>
            <a:tailEnd/>
          </a:ln>
        </p:spPr>
        <p:txBody>
          <a:bodyPr lIns="90488" tIns="44450" rIns="90488" bIns="44450">
            <a:spAutoFit/>
          </a:bodyPr>
          <a:lstStyle/>
          <a:p>
            <a:pPr>
              <a:tabLst>
                <a:tab pos="4167188" algn="r"/>
                <a:tab pos="4452938" algn="l"/>
                <a:tab pos="8515350" algn="r"/>
              </a:tabLst>
            </a:pPr>
            <a:r>
              <a:rPr lang="en-US" sz="2000">
                <a:solidFill>
                  <a:srgbClr val="00279F"/>
                </a:solidFill>
                <a:latin typeface="Bookman Old Style" pitchFamily="18" charset="0"/>
              </a:rPr>
              <a:t>Saldo awal	$3.359,78</a:t>
            </a:r>
            <a:endParaRPr lang="en-US" sz="2000">
              <a:solidFill>
                <a:srgbClr val="3C0023"/>
              </a:solidFill>
              <a:latin typeface="Bookman Old Style" pitchFamily="18" charset="0"/>
            </a:endParaRPr>
          </a:p>
        </p:txBody>
      </p:sp>
      <p:sp>
        <p:nvSpPr>
          <p:cNvPr id="52311" name="Rectangle 87"/>
          <p:cNvSpPr>
            <a:spLocks noChangeArrowheads="1"/>
          </p:cNvSpPr>
          <p:nvPr/>
        </p:nvSpPr>
        <p:spPr bwMode="auto">
          <a:xfrm>
            <a:off x="79375" y="2209800"/>
            <a:ext cx="4494213" cy="1003300"/>
          </a:xfrm>
          <a:prstGeom prst="rect">
            <a:avLst/>
          </a:prstGeom>
          <a:noFill/>
          <a:ln w="12700">
            <a:noFill/>
            <a:miter lim="800000"/>
            <a:headEnd/>
            <a:tailEnd/>
          </a:ln>
        </p:spPr>
        <p:txBody>
          <a:bodyPr lIns="90488" tIns="44450" rIns="90488" bIns="44450">
            <a:spAutoFit/>
          </a:bodyPr>
          <a:lstStyle/>
          <a:p>
            <a:pPr marL="228600" indent="-228600">
              <a:tabLst>
                <a:tab pos="4167188" algn="r"/>
                <a:tab pos="4452938" algn="l"/>
                <a:tab pos="8515350" algn="r"/>
              </a:tabLst>
            </a:pPr>
            <a:r>
              <a:rPr lang="en-US" sz="2000">
                <a:solidFill>
                  <a:srgbClr val="000099"/>
                </a:solidFill>
                <a:latin typeface="Bookman Old Style" pitchFamily="18" charset="0"/>
              </a:rPr>
              <a:t>Ditambah setoran </a:t>
            </a:r>
          </a:p>
          <a:p>
            <a:pPr marL="228600" indent="-228600">
              <a:tabLst>
                <a:tab pos="4167188" algn="r"/>
                <a:tab pos="4452938" algn="l"/>
                <a:tab pos="8515350" algn="r"/>
              </a:tabLst>
            </a:pPr>
            <a:r>
              <a:rPr lang="en-US" sz="2000">
                <a:solidFill>
                  <a:srgbClr val="000099"/>
                </a:solidFill>
                <a:latin typeface="Bookman Old Style" pitchFamily="18" charset="0"/>
              </a:rPr>
              <a:t>	yang belum dicatat</a:t>
            </a:r>
          </a:p>
          <a:p>
            <a:pPr marL="228600" indent="-228600">
              <a:tabLst>
                <a:tab pos="4167188" algn="r"/>
                <a:tab pos="4452938" algn="l"/>
                <a:tab pos="8515350" algn="r"/>
              </a:tabLst>
            </a:pPr>
            <a:r>
              <a:rPr lang="en-US" sz="2000">
                <a:solidFill>
                  <a:srgbClr val="000099"/>
                </a:solidFill>
                <a:latin typeface="Bookman Old Style" pitchFamily="18" charset="0"/>
              </a:rPr>
              <a:t>  oleh bank</a:t>
            </a:r>
            <a:r>
              <a:rPr lang="en-US" sz="2000" b="1">
                <a:solidFill>
                  <a:srgbClr val="000099"/>
                </a:solidFill>
                <a:latin typeface="Bookman Old Style" pitchFamily="18" charset="0"/>
              </a:rPr>
              <a:t>	</a:t>
            </a:r>
            <a:r>
              <a:rPr lang="en-US" sz="2000" b="1" u="sng">
                <a:solidFill>
                  <a:srgbClr val="000099"/>
                </a:solidFill>
                <a:latin typeface="Bookman Old Style" pitchFamily="18" charset="0"/>
              </a:rPr>
              <a:t>    </a:t>
            </a:r>
            <a:r>
              <a:rPr lang="en-US" sz="2000" u="sng">
                <a:solidFill>
                  <a:srgbClr val="000099"/>
                </a:solidFill>
                <a:latin typeface="Bookman Old Style" pitchFamily="18" charset="0"/>
              </a:rPr>
              <a:t> 816,20</a:t>
            </a:r>
          </a:p>
        </p:txBody>
      </p:sp>
      <p:sp>
        <p:nvSpPr>
          <p:cNvPr id="52312" name="Text Box 88"/>
          <p:cNvSpPr txBox="1">
            <a:spLocks noChangeArrowheads="1"/>
          </p:cNvSpPr>
          <p:nvPr/>
        </p:nvSpPr>
        <p:spPr bwMode="auto">
          <a:xfrm>
            <a:off x="2973388" y="3184525"/>
            <a:ext cx="1447800" cy="396875"/>
          </a:xfrm>
          <a:prstGeom prst="rect">
            <a:avLst/>
          </a:prstGeom>
          <a:noFill/>
          <a:ln w="12700">
            <a:noFill/>
            <a:miter lim="800000"/>
            <a:headEnd/>
            <a:tailEnd/>
          </a:ln>
        </p:spPr>
        <p:txBody>
          <a:bodyPr>
            <a:spAutoFit/>
          </a:bodyPr>
          <a:lstStyle/>
          <a:p>
            <a:pPr algn="r">
              <a:spcBef>
                <a:spcPct val="50000"/>
              </a:spcBef>
            </a:pPr>
            <a:r>
              <a:rPr lang="en-US" sz="2000">
                <a:solidFill>
                  <a:srgbClr val="000099"/>
                </a:solidFill>
                <a:latin typeface="Bookman Old Style" pitchFamily="18" charset="0"/>
              </a:rPr>
              <a:t>$4.175,98</a:t>
            </a:r>
          </a:p>
        </p:txBody>
      </p:sp>
      <p:graphicFrame>
        <p:nvGraphicFramePr>
          <p:cNvPr id="4098" name="Object 89">
            <a:hlinkClick r:id="" action="ppaction://ole?verb=0"/>
          </p:cNvPr>
          <p:cNvGraphicFramePr>
            <a:graphicFrameLocks/>
          </p:cNvGraphicFramePr>
          <p:nvPr/>
        </p:nvGraphicFramePr>
        <p:xfrm>
          <a:off x="4695825" y="490538"/>
          <a:ext cx="1941513" cy="1109662"/>
        </p:xfrm>
        <a:graphic>
          <a:graphicData uri="http://schemas.openxmlformats.org/presentationml/2006/ole">
            <p:oleObj spid="_x0000_s5122" name="Microsoft ClipArt Gallery" r:id="rId3" imgW="4441680" imgH="2550960" progId="">
              <p:embed/>
            </p:oleObj>
          </a:graphicData>
        </a:graphic>
      </p:graphicFrame>
      <p:sp>
        <p:nvSpPr>
          <p:cNvPr id="4108" name="Rectangle 90"/>
          <p:cNvSpPr>
            <a:spLocks noChangeArrowheads="1"/>
          </p:cNvSpPr>
          <p:nvPr/>
        </p:nvSpPr>
        <p:spPr bwMode="auto">
          <a:xfrm>
            <a:off x="6402388" y="458788"/>
            <a:ext cx="2282825" cy="1063625"/>
          </a:xfrm>
          <a:prstGeom prst="rect">
            <a:avLst/>
          </a:prstGeom>
          <a:noFill/>
          <a:ln w="12700">
            <a:noFill/>
            <a:miter lim="800000"/>
            <a:headEnd/>
            <a:tailEnd/>
          </a:ln>
        </p:spPr>
        <p:txBody>
          <a:bodyPr lIns="90488" tIns="44450" rIns="90488" bIns="44450">
            <a:spAutoFit/>
          </a:bodyPr>
          <a:lstStyle/>
          <a:p>
            <a:pPr algn="ctr">
              <a:spcBef>
                <a:spcPct val="50000"/>
              </a:spcBef>
            </a:pPr>
            <a:r>
              <a:rPr lang="en-US" sz="3200" b="1">
                <a:solidFill>
                  <a:srgbClr val="00279F"/>
                </a:solidFill>
                <a:latin typeface="Times New Roman" pitchFamily="18" charset="0"/>
              </a:rPr>
              <a:t>Buku Deposan</a:t>
            </a:r>
          </a:p>
        </p:txBody>
      </p:sp>
      <p:sp>
        <p:nvSpPr>
          <p:cNvPr id="4109" name="Line 91"/>
          <p:cNvSpPr>
            <a:spLocks noChangeShapeType="1"/>
          </p:cNvSpPr>
          <p:nvPr/>
        </p:nvSpPr>
        <p:spPr bwMode="auto">
          <a:xfrm>
            <a:off x="4749800" y="1752600"/>
            <a:ext cx="3911600" cy="0"/>
          </a:xfrm>
          <a:prstGeom prst="line">
            <a:avLst/>
          </a:prstGeom>
          <a:noFill/>
          <a:ln w="50800">
            <a:solidFill>
              <a:schemeClr val="tx1"/>
            </a:solidFill>
            <a:round/>
            <a:headEnd/>
            <a:tailEnd/>
          </a:ln>
        </p:spPr>
        <p:txBody>
          <a:bodyPr wrap="none" anchor="ctr"/>
          <a:lstStyle/>
          <a:p>
            <a:endParaRPr lang="id-ID"/>
          </a:p>
        </p:txBody>
      </p:sp>
      <p:sp>
        <p:nvSpPr>
          <p:cNvPr id="4110" name="Rectangle 92"/>
          <p:cNvSpPr>
            <a:spLocks noChangeArrowheads="1"/>
          </p:cNvSpPr>
          <p:nvPr/>
        </p:nvSpPr>
        <p:spPr bwMode="auto">
          <a:xfrm>
            <a:off x="4573588" y="1905000"/>
            <a:ext cx="4494212" cy="393700"/>
          </a:xfrm>
          <a:prstGeom prst="rect">
            <a:avLst/>
          </a:prstGeom>
          <a:noFill/>
          <a:ln w="12700">
            <a:noFill/>
            <a:miter lim="800000"/>
            <a:headEnd/>
            <a:tailEnd/>
          </a:ln>
        </p:spPr>
        <p:txBody>
          <a:bodyPr lIns="90488" tIns="44450" rIns="90488" bIns="44450">
            <a:spAutoFit/>
          </a:bodyPr>
          <a:lstStyle/>
          <a:p>
            <a:pPr>
              <a:tabLst>
                <a:tab pos="4167188" algn="r"/>
                <a:tab pos="4452938" algn="l"/>
                <a:tab pos="8515350" algn="r"/>
              </a:tabLst>
            </a:pPr>
            <a:r>
              <a:rPr lang="en-US" sz="2000">
                <a:solidFill>
                  <a:srgbClr val="00279F"/>
                </a:solidFill>
                <a:latin typeface="Bookman Old Style" pitchFamily="18" charset="0"/>
              </a:rPr>
              <a:t>Saldo awal	$2.549,99</a:t>
            </a:r>
            <a:endParaRPr lang="en-US" sz="2000">
              <a:solidFill>
                <a:srgbClr val="3C0023"/>
              </a:solidFill>
              <a:latin typeface="Bookman Old Style" pitchFamily="18" charset="0"/>
            </a:endParaRPr>
          </a:p>
        </p:txBody>
      </p:sp>
      <p:sp>
        <p:nvSpPr>
          <p:cNvPr id="52317" name="AutoShape 93"/>
          <p:cNvSpPr>
            <a:spLocks noChangeArrowheads="1"/>
          </p:cNvSpPr>
          <p:nvPr/>
        </p:nvSpPr>
        <p:spPr bwMode="auto">
          <a:xfrm>
            <a:off x="8763000" y="6477000"/>
            <a:ext cx="228600" cy="228600"/>
          </a:xfrm>
          <a:prstGeom prst="lightningBolt">
            <a:avLst/>
          </a:prstGeom>
          <a:gradFill rotWithShape="0">
            <a:gsLst>
              <a:gs pos="0">
                <a:srgbClr val="FDE111"/>
              </a:gs>
              <a:gs pos="100000">
                <a:srgbClr val="756808"/>
              </a:gs>
            </a:gsLst>
            <a:lin ang="5400000" scaled="1"/>
          </a:gradFill>
          <a:ln w="9525">
            <a:noFill/>
            <a:miter lim="800000"/>
            <a:headEnd/>
            <a:tailEnd/>
          </a:ln>
        </p:spPr>
        <p:txBody>
          <a:bodyPr wrap="none" anchor="ctr"/>
          <a:lstStyle/>
          <a:p>
            <a:endParaRPr lang="id-ID"/>
          </a:p>
        </p:txBody>
      </p:sp>
      <p:sp>
        <p:nvSpPr>
          <p:cNvPr id="52318" name="Rectangle 94"/>
          <p:cNvSpPr>
            <a:spLocks noChangeArrowheads="1"/>
          </p:cNvSpPr>
          <p:nvPr/>
        </p:nvSpPr>
        <p:spPr bwMode="auto">
          <a:xfrm>
            <a:off x="4572000" y="2286000"/>
            <a:ext cx="4494213" cy="1012825"/>
          </a:xfrm>
          <a:prstGeom prst="rect">
            <a:avLst/>
          </a:prstGeom>
          <a:noFill/>
          <a:ln w="12700">
            <a:noFill/>
            <a:miter lim="800000"/>
            <a:headEnd/>
            <a:tailEnd/>
          </a:ln>
        </p:spPr>
        <p:txBody>
          <a:bodyPr lIns="90488" tIns="44450" rIns="90488" bIns="44450">
            <a:spAutoFit/>
          </a:bodyPr>
          <a:lstStyle/>
          <a:p>
            <a:pPr marL="228600" indent="-228600">
              <a:tabLst>
                <a:tab pos="4167188" algn="r"/>
                <a:tab pos="4452938" algn="l"/>
                <a:tab pos="8515350" algn="r"/>
              </a:tabLst>
            </a:pPr>
            <a:r>
              <a:rPr lang="en-US" sz="2000">
                <a:solidFill>
                  <a:srgbClr val="000099"/>
                </a:solidFill>
                <a:latin typeface="Bookman Old Style" pitchFamily="18" charset="0"/>
              </a:rPr>
              <a:t>Ditambah penerimaan </a:t>
            </a:r>
          </a:p>
          <a:p>
            <a:pPr marL="228600" indent="-228600">
              <a:tabLst>
                <a:tab pos="4167188" algn="r"/>
                <a:tab pos="4452938" algn="l"/>
                <a:tab pos="8515350" algn="r"/>
              </a:tabLst>
            </a:pPr>
            <a:r>
              <a:rPr lang="en-US" sz="2000">
                <a:solidFill>
                  <a:srgbClr val="000099"/>
                </a:solidFill>
                <a:latin typeface="Bookman Old Style" pitchFamily="18" charset="0"/>
              </a:rPr>
              <a:t>   wesel dan bunga bank	 </a:t>
            </a:r>
            <a:r>
              <a:rPr lang="en-US" sz="2000" u="sng">
                <a:solidFill>
                  <a:srgbClr val="000099"/>
                </a:solidFill>
                <a:latin typeface="Bookman Old Style" pitchFamily="18" charset="0"/>
              </a:rPr>
              <a:t>    </a:t>
            </a:r>
            <a:r>
              <a:rPr lang="en-US" sz="2000">
                <a:solidFill>
                  <a:srgbClr val="000099"/>
                </a:solidFill>
                <a:latin typeface="Bookman Old Style" pitchFamily="18" charset="0"/>
              </a:rPr>
              <a:t>	</a:t>
            </a:r>
            <a:r>
              <a:rPr lang="en-US" sz="2000" u="sng">
                <a:solidFill>
                  <a:srgbClr val="000099"/>
                </a:solidFill>
                <a:latin typeface="Bookman Old Style" pitchFamily="18" charset="0"/>
              </a:rPr>
              <a:t>408,00</a:t>
            </a:r>
          </a:p>
        </p:txBody>
      </p:sp>
      <p:sp>
        <p:nvSpPr>
          <p:cNvPr id="52319" name="Text Box 95"/>
          <p:cNvSpPr txBox="1">
            <a:spLocks noChangeArrowheads="1"/>
          </p:cNvSpPr>
          <p:nvPr/>
        </p:nvSpPr>
        <p:spPr bwMode="auto">
          <a:xfrm>
            <a:off x="7467600" y="3352800"/>
            <a:ext cx="1447800" cy="396875"/>
          </a:xfrm>
          <a:prstGeom prst="rect">
            <a:avLst/>
          </a:prstGeom>
          <a:noFill/>
          <a:ln w="12700">
            <a:noFill/>
            <a:miter lim="800000"/>
            <a:headEnd/>
            <a:tailEnd/>
          </a:ln>
        </p:spPr>
        <p:txBody>
          <a:bodyPr>
            <a:spAutoFit/>
          </a:bodyPr>
          <a:lstStyle/>
          <a:p>
            <a:pPr algn="r">
              <a:spcBef>
                <a:spcPct val="50000"/>
              </a:spcBef>
            </a:pPr>
            <a:r>
              <a:rPr lang="en-US" sz="2000">
                <a:solidFill>
                  <a:srgbClr val="000099"/>
                </a:solidFill>
                <a:latin typeface="Bookman Old Style" pitchFamily="18" charset="0"/>
              </a:rPr>
              <a:t>$2.957,99</a:t>
            </a:r>
          </a:p>
        </p:txBody>
      </p:sp>
      <p:sp>
        <p:nvSpPr>
          <p:cNvPr id="52321" name="Text Box 97"/>
          <p:cNvSpPr txBox="1">
            <a:spLocks noChangeArrowheads="1"/>
          </p:cNvSpPr>
          <p:nvPr/>
        </p:nvSpPr>
        <p:spPr bwMode="auto">
          <a:xfrm>
            <a:off x="609600" y="5105400"/>
            <a:ext cx="7924800" cy="1385888"/>
          </a:xfrm>
          <a:prstGeom prst="rect">
            <a:avLst/>
          </a:prstGeom>
          <a:solidFill>
            <a:srgbClr val="FFE59D"/>
          </a:solidFill>
          <a:ln w="12700">
            <a:solidFill>
              <a:schemeClr val="tx1"/>
            </a:solidFill>
            <a:miter lim="800000"/>
            <a:headEnd/>
            <a:tailEnd/>
          </a:ln>
          <a:effectLst>
            <a:outerShdw dist="107763" dir="2700000" algn="ctr" rotWithShape="0">
              <a:schemeClr val="tx1"/>
            </a:outerShdw>
          </a:effectLst>
        </p:spPr>
        <p:txBody>
          <a:bodyPr>
            <a:spAutoFit/>
          </a:bodyPr>
          <a:lstStyle/>
          <a:p>
            <a:pPr algn="ctr">
              <a:spcBef>
                <a:spcPct val="50000"/>
              </a:spcBef>
              <a:tabLst>
                <a:tab pos="1600200" algn="l"/>
                <a:tab pos="3429000" algn="r"/>
              </a:tabLst>
              <a:defRPr/>
            </a:pPr>
            <a:r>
              <a:rPr lang="en-US" sz="2800">
                <a:latin typeface="Times New Roman" pitchFamily="18" charset="0"/>
              </a:rPr>
              <a:t>Tiga cek yang diterbitkan selama periode tersebut belum muncul di laporan bank: No. 812, $1.061;    No. 878, $435,39; No. 883, $48,60.</a:t>
            </a:r>
          </a:p>
        </p:txBody>
      </p:sp>
      <p:sp>
        <p:nvSpPr>
          <p:cNvPr id="52322" name="Rectangle 98"/>
          <p:cNvSpPr>
            <a:spLocks noChangeArrowheads="1"/>
          </p:cNvSpPr>
          <p:nvPr/>
        </p:nvSpPr>
        <p:spPr bwMode="auto">
          <a:xfrm>
            <a:off x="77788" y="3278188"/>
            <a:ext cx="4494212" cy="1917700"/>
          </a:xfrm>
          <a:prstGeom prst="rect">
            <a:avLst/>
          </a:prstGeom>
          <a:noFill/>
          <a:ln w="12700">
            <a:noFill/>
            <a:miter lim="800000"/>
            <a:headEnd/>
            <a:tailEnd/>
          </a:ln>
        </p:spPr>
        <p:txBody>
          <a:bodyPr lIns="90488" tIns="44450" rIns="90488" bIns="44450">
            <a:spAutoFit/>
          </a:bodyPr>
          <a:lstStyle/>
          <a:p>
            <a:pPr marL="228600" indent="-228600">
              <a:tabLst>
                <a:tab pos="2857500" algn="r"/>
                <a:tab pos="4167188" algn="r"/>
                <a:tab pos="4452938" algn="l"/>
                <a:tab pos="8515350" algn="r"/>
              </a:tabLst>
            </a:pPr>
            <a:r>
              <a:rPr lang="en-US" sz="2000" b="1">
                <a:solidFill>
                  <a:srgbClr val="000099"/>
                </a:solidFill>
                <a:latin typeface="Bookman Old Style" pitchFamily="18" charset="0"/>
              </a:rPr>
              <a:t>Dikurangi cek yang</a:t>
            </a:r>
          </a:p>
          <a:p>
            <a:pPr marL="228600" indent="-228600">
              <a:tabLst>
                <a:tab pos="2857500" algn="r"/>
                <a:tab pos="4167188" algn="r"/>
                <a:tab pos="4452938" algn="l"/>
                <a:tab pos="8515350" algn="r"/>
              </a:tabLst>
            </a:pPr>
            <a:r>
              <a:rPr lang="en-US" sz="2000" b="1">
                <a:solidFill>
                  <a:srgbClr val="000099"/>
                </a:solidFill>
                <a:latin typeface="Bookman Old Style" pitchFamily="18" charset="0"/>
              </a:rPr>
              <a:t>   belum dicairkan:</a:t>
            </a:r>
          </a:p>
          <a:p>
            <a:pPr marL="228600" indent="-228600">
              <a:tabLst>
                <a:tab pos="2857500" algn="r"/>
                <a:tab pos="4167188" algn="r"/>
                <a:tab pos="4452938" algn="l"/>
                <a:tab pos="8515350" algn="r"/>
              </a:tabLst>
            </a:pPr>
            <a:r>
              <a:rPr lang="en-US" sz="2000" b="1">
                <a:solidFill>
                  <a:srgbClr val="000099"/>
                </a:solidFill>
                <a:latin typeface="Bookman Old Style" pitchFamily="18" charset="0"/>
              </a:rPr>
              <a:t>	No. 812	$1.061,00</a:t>
            </a:r>
          </a:p>
          <a:p>
            <a:pPr marL="228600" indent="-228600">
              <a:tabLst>
                <a:tab pos="2857500" algn="r"/>
                <a:tab pos="4167188" algn="r"/>
                <a:tab pos="4452938" algn="l"/>
                <a:tab pos="8515350" algn="r"/>
              </a:tabLst>
            </a:pPr>
            <a:r>
              <a:rPr lang="en-US" sz="2000" b="1">
                <a:solidFill>
                  <a:srgbClr val="000099"/>
                </a:solidFill>
                <a:latin typeface="Bookman Old Style" pitchFamily="18" charset="0"/>
              </a:rPr>
              <a:t>	No. 878	435,39</a:t>
            </a:r>
          </a:p>
          <a:p>
            <a:pPr marL="228600" indent="-228600">
              <a:tabLst>
                <a:tab pos="2857500" algn="r"/>
                <a:tab pos="4167188" algn="r"/>
                <a:tab pos="4452938" algn="l"/>
                <a:tab pos="8515350" algn="r"/>
              </a:tabLst>
            </a:pPr>
            <a:r>
              <a:rPr lang="en-US" sz="2000" b="1">
                <a:solidFill>
                  <a:srgbClr val="000099"/>
                </a:solidFill>
                <a:latin typeface="Bookman Old Style" pitchFamily="18" charset="0"/>
              </a:rPr>
              <a:t>	No. 883	</a:t>
            </a:r>
            <a:r>
              <a:rPr lang="en-US" sz="2000" b="1" u="sng">
                <a:solidFill>
                  <a:srgbClr val="000099"/>
                </a:solidFill>
                <a:latin typeface="Bookman Old Style" pitchFamily="18" charset="0"/>
              </a:rPr>
              <a:t>       48,60</a:t>
            </a:r>
            <a:r>
              <a:rPr lang="en-US" sz="2000" b="1">
                <a:solidFill>
                  <a:srgbClr val="000099"/>
                </a:solidFill>
                <a:latin typeface="Bookman Old Style" pitchFamily="18" charset="0"/>
              </a:rPr>
              <a:t>	 1.544,99</a:t>
            </a:r>
          </a:p>
          <a:p>
            <a:pPr marL="228600" indent="-228600">
              <a:tabLst>
                <a:tab pos="2857500" algn="r"/>
                <a:tab pos="4167188" algn="r"/>
                <a:tab pos="4452938" algn="l"/>
                <a:tab pos="8515350" algn="r"/>
              </a:tabLst>
            </a:pPr>
            <a:r>
              <a:rPr lang="en-US" sz="2000" b="1">
                <a:solidFill>
                  <a:srgbClr val="000099"/>
                </a:solidFill>
                <a:latin typeface="Bookman Old Style" pitchFamily="18"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523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311"/>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grpId="0" nodeType="afterEffect">
                                  <p:stCondLst>
                                    <p:cond delay="1000"/>
                                  </p:stCondLst>
                                  <p:childTnLst>
                                    <p:set>
                                      <p:cBhvr>
                                        <p:cTn id="13" dur="1" fill="hold">
                                          <p:stCondLst>
                                            <p:cond delay="499"/>
                                          </p:stCondLst>
                                        </p:cTn>
                                        <p:tgtEl>
                                          <p:spTgt spid="5231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52318"/>
                                        </p:tgtEl>
                                        <p:attrNameLst>
                                          <p:attrName>style.visibility</p:attrName>
                                        </p:attrNameLst>
                                      </p:cBhvr>
                                      <p:to>
                                        <p:strVal val="visible"/>
                                      </p:to>
                                    </p:set>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499"/>
                                          </p:stCondLst>
                                        </p:cTn>
                                        <p:tgtEl>
                                          <p:spTgt spid="5231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523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311" grpId="0" autoUpdateAnimBg="0"/>
      <p:bldP spid="52312" grpId="0" autoUpdateAnimBg="0"/>
      <p:bldP spid="52317" grpId="0" animBg="1"/>
      <p:bldP spid="52318" grpId="0" autoUpdateAnimBg="0"/>
      <p:bldP spid="52319" grpId="0" autoUpdateAnimBg="0"/>
      <p:bldP spid="52322"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76200" y="1828800"/>
            <a:ext cx="4495800" cy="3505200"/>
          </a:xfrm>
          <a:prstGeom prst="rect">
            <a:avLst/>
          </a:prstGeom>
          <a:solidFill>
            <a:srgbClr val="FDE111"/>
          </a:solidFill>
          <a:ln w="9525">
            <a:noFill/>
            <a:miter lim="800000"/>
            <a:headEnd/>
            <a:tailEnd/>
          </a:ln>
        </p:spPr>
        <p:txBody>
          <a:bodyPr wrap="none" anchor="ctr"/>
          <a:lstStyle/>
          <a:p>
            <a:endParaRPr lang="id-ID"/>
          </a:p>
        </p:txBody>
      </p:sp>
      <p:sp>
        <p:nvSpPr>
          <p:cNvPr id="5124" name="Line 3"/>
          <p:cNvSpPr>
            <a:spLocks noChangeShapeType="1"/>
          </p:cNvSpPr>
          <p:nvPr/>
        </p:nvSpPr>
        <p:spPr bwMode="auto">
          <a:xfrm>
            <a:off x="4572000" y="482600"/>
            <a:ext cx="0" cy="5283200"/>
          </a:xfrm>
          <a:prstGeom prst="line">
            <a:avLst/>
          </a:prstGeom>
          <a:noFill/>
          <a:ln w="50800">
            <a:solidFill>
              <a:schemeClr val="tx1"/>
            </a:solidFill>
            <a:round/>
            <a:headEnd/>
            <a:tailEnd/>
          </a:ln>
        </p:spPr>
        <p:txBody>
          <a:bodyPr wrap="none" anchor="ctr"/>
          <a:lstStyle/>
          <a:p>
            <a:endParaRPr lang="id-ID"/>
          </a:p>
        </p:txBody>
      </p:sp>
      <p:sp>
        <p:nvSpPr>
          <p:cNvPr id="5125" name="Rectangle 4"/>
          <p:cNvSpPr>
            <a:spLocks noChangeArrowheads="1"/>
          </p:cNvSpPr>
          <p:nvPr/>
        </p:nvSpPr>
        <p:spPr bwMode="auto">
          <a:xfrm>
            <a:off x="838200" y="5257800"/>
            <a:ext cx="7848600" cy="519113"/>
          </a:xfrm>
          <a:prstGeom prst="rect">
            <a:avLst/>
          </a:prstGeom>
          <a:noFill/>
          <a:ln w="12700">
            <a:noFill/>
            <a:miter lim="800000"/>
            <a:headEnd/>
            <a:tailEnd/>
          </a:ln>
        </p:spPr>
        <p:txBody>
          <a:bodyPr wrap="none" anchor="ctr"/>
          <a:lstStyle/>
          <a:p>
            <a:endParaRPr lang="id-ID"/>
          </a:p>
        </p:txBody>
      </p:sp>
      <p:grpSp>
        <p:nvGrpSpPr>
          <p:cNvPr id="2" name="Group 5"/>
          <p:cNvGrpSpPr>
            <a:grpSpLocks/>
          </p:cNvGrpSpPr>
          <p:nvPr/>
        </p:nvGrpSpPr>
        <p:grpSpPr bwMode="auto">
          <a:xfrm>
            <a:off x="2370138" y="146050"/>
            <a:ext cx="2251075" cy="1525588"/>
            <a:chOff x="4324" y="92"/>
            <a:chExt cx="1418" cy="961"/>
          </a:xfrm>
        </p:grpSpPr>
        <p:grpSp>
          <p:nvGrpSpPr>
            <p:cNvPr id="3" name="Group 6"/>
            <p:cNvGrpSpPr>
              <a:grpSpLocks/>
            </p:cNvGrpSpPr>
            <p:nvPr/>
          </p:nvGrpSpPr>
          <p:grpSpPr bwMode="auto">
            <a:xfrm>
              <a:off x="4324" y="92"/>
              <a:ext cx="1073" cy="961"/>
              <a:chOff x="4324" y="92"/>
              <a:chExt cx="1073" cy="961"/>
            </a:xfrm>
          </p:grpSpPr>
          <p:sp>
            <p:nvSpPr>
              <p:cNvPr id="5143" name="Line 7"/>
              <p:cNvSpPr>
                <a:spLocks noChangeShapeType="1"/>
              </p:cNvSpPr>
              <p:nvPr/>
            </p:nvSpPr>
            <p:spPr bwMode="auto">
              <a:xfrm>
                <a:off x="4423" y="352"/>
                <a:ext cx="879" cy="0"/>
              </a:xfrm>
              <a:prstGeom prst="line">
                <a:avLst/>
              </a:prstGeom>
              <a:noFill/>
              <a:ln w="12700">
                <a:solidFill>
                  <a:srgbClr val="000000"/>
                </a:solidFill>
                <a:round/>
                <a:headEnd/>
                <a:tailEnd/>
              </a:ln>
            </p:spPr>
            <p:txBody>
              <a:bodyPr wrap="none" anchor="ctr"/>
              <a:lstStyle/>
              <a:p>
                <a:endParaRPr lang="id-ID"/>
              </a:p>
            </p:txBody>
          </p:sp>
          <p:grpSp>
            <p:nvGrpSpPr>
              <p:cNvPr id="4" name="Group 8"/>
              <p:cNvGrpSpPr>
                <a:grpSpLocks/>
              </p:cNvGrpSpPr>
              <p:nvPr/>
            </p:nvGrpSpPr>
            <p:grpSpPr bwMode="auto">
              <a:xfrm>
                <a:off x="4324" y="92"/>
                <a:ext cx="1073" cy="961"/>
                <a:chOff x="4324" y="92"/>
                <a:chExt cx="1073" cy="961"/>
              </a:xfrm>
            </p:grpSpPr>
            <p:grpSp>
              <p:nvGrpSpPr>
                <p:cNvPr id="5" name="Group 9"/>
                <p:cNvGrpSpPr>
                  <a:grpSpLocks/>
                </p:cNvGrpSpPr>
                <p:nvPr/>
              </p:nvGrpSpPr>
              <p:grpSpPr bwMode="auto">
                <a:xfrm>
                  <a:off x="4346" y="92"/>
                  <a:ext cx="1036" cy="350"/>
                  <a:chOff x="4346" y="92"/>
                  <a:chExt cx="1036" cy="350"/>
                </a:xfrm>
              </p:grpSpPr>
              <p:sp>
                <p:nvSpPr>
                  <p:cNvPr id="5215" name="Freeform 10"/>
                  <p:cNvSpPr>
                    <a:spLocks/>
                  </p:cNvSpPr>
                  <p:nvPr/>
                </p:nvSpPr>
                <p:spPr bwMode="auto">
                  <a:xfrm>
                    <a:off x="4349" y="92"/>
                    <a:ext cx="1028" cy="285"/>
                  </a:xfrm>
                  <a:custGeom>
                    <a:avLst/>
                    <a:gdLst>
                      <a:gd name="T0" fmla="*/ 0 w 1028"/>
                      <a:gd name="T1" fmla="*/ 284 h 285"/>
                      <a:gd name="T2" fmla="*/ 1027 w 1028"/>
                      <a:gd name="T3" fmla="*/ 284 h 285"/>
                      <a:gd name="T4" fmla="*/ 514 w 1028"/>
                      <a:gd name="T5" fmla="*/ 0 h 285"/>
                      <a:gd name="T6" fmla="*/ 0 w 1028"/>
                      <a:gd name="T7" fmla="*/ 284 h 285"/>
                      <a:gd name="T8" fmla="*/ 0 60000 65536"/>
                      <a:gd name="T9" fmla="*/ 0 60000 65536"/>
                      <a:gd name="T10" fmla="*/ 0 60000 65536"/>
                      <a:gd name="T11" fmla="*/ 0 60000 65536"/>
                      <a:gd name="T12" fmla="*/ 0 w 1028"/>
                      <a:gd name="T13" fmla="*/ 0 h 285"/>
                      <a:gd name="T14" fmla="*/ 1028 w 1028"/>
                      <a:gd name="T15" fmla="*/ 285 h 285"/>
                    </a:gdLst>
                    <a:ahLst/>
                    <a:cxnLst>
                      <a:cxn ang="T8">
                        <a:pos x="T0" y="T1"/>
                      </a:cxn>
                      <a:cxn ang="T9">
                        <a:pos x="T2" y="T3"/>
                      </a:cxn>
                      <a:cxn ang="T10">
                        <a:pos x="T4" y="T5"/>
                      </a:cxn>
                      <a:cxn ang="T11">
                        <a:pos x="T6" y="T7"/>
                      </a:cxn>
                    </a:cxnLst>
                    <a:rect l="T12" t="T13" r="T14" b="T15"/>
                    <a:pathLst>
                      <a:path w="1028" h="285">
                        <a:moveTo>
                          <a:pt x="0" y="284"/>
                        </a:moveTo>
                        <a:lnTo>
                          <a:pt x="1027" y="284"/>
                        </a:lnTo>
                        <a:lnTo>
                          <a:pt x="514" y="0"/>
                        </a:lnTo>
                        <a:lnTo>
                          <a:pt x="0" y="284"/>
                        </a:lnTo>
                      </a:path>
                    </a:pathLst>
                  </a:custGeom>
                  <a:solidFill>
                    <a:schemeClr val="tx2"/>
                  </a:solidFill>
                  <a:ln w="12700" cap="rnd">
                    <a:solidFill>
                      <a:srgbClr val="C0C0C0"/>
                    </a:solidFill>
                    <a:round/>
                    <a:headEnd/>
                    <a:tailEnd/>
                  </a:ln>
                </p:spPr>
                <p:txBody>
                  <a:bodyPr/>
                  <a:lstStyle/>
                  <a:p>
                    <a:endParaRPr lang="id-ID"/>
                  </a:p>
                </p:txBody>
              </p:sp>
              <p:sp>
                <p:nvSpPr>
                  <p:cNvPr id="5216" name="Freeform 11"/>
                  <p:cNvSpPr>
                    <a:spLocks/>
                  </p:cNvSpPr>
                  <p:nvPr/>
                </p:nvSpPr>
                <p:spPr bwMode="auto">
                  <a:xfrm>
                    <a:off x="4425" y="111"/>
                    <a:ext cx="880" cy="242"/>
                  </a:xfrm>
                  <a:custGeom>
                    <a:avLst/>
                    <a:gdLst>
                      <a:gd name="T0" fmla="*/ 0 w 880"/>
                      <a:gd name="T1" fmla="*/ 241 h 242"/>
                      <a:gd name="T2" fmla="*/ 879 w 880"/>
                      <a:gd name="T3" fmla="*/ 241 h 242"/>
                      <a:gd name="T4" fmla="*/ 441 w 880"/>
                      <a:gd name="T5" fmla="*/ 0 h 242"/>
                      <a:gd name="T6" fmla="*/ 0 w 880"/>
                      <a:gd name="T7" fmla="*/ 241 h 242"/>
                      <a:gd name="T8" fmla="*/ 0 60000 65536"/>
                      <a:gd name="T9" fmla="*/ 0 60000 65536"/>
                      <a:gd name="T10" fmla="*/ 0 60000 65536"/>
                      <a:gd name="T11" fmla="*/ 0 60000 65536"/>
                      <a:gd name="T12" fmla="*/ 0 w 880"/>
                      <a:gd name="T13" fmla="*/ 0 h 242"/>
                      <a:gd name="T14" fmla="*/ 880 w 880"/>
                      <a:gd name="T15" fmla="*/ 242 h 242"/>
                    </a:gdLst>
                    <a:ahLst/>
                    <a:cxnLst>
                      <a:cxn ang="T8">
                        <a:pos x="T0" y="T1"/>
                      </a:cxn>
                      <a:cxn ang="T9">
                        <a:pos x="T2" y="T3"/>
                      </a:cxn>
                      <a:cxn ang="T10">
                        <a:pos x="T4" y="T5"/>
                      </a:cxn>
                      <a:cxn ang="T11">
                        <a:pos x="T6" y="T7"/>
                      </a:cxn>
                    </a:cxnLst>
                    <a:rect l="T12" t="T13" r="T14" b="T15"/>
                    <a:pathLst>
                      <a:path w="880" h="242">
                        <a:moveTo>
                          <a:pt x="0" y="241"/>
                        </a:moveTo>
                        <a:lnTo>
                          <a:pt x="879" y="241"/>
                        </a:lnTo>
                        <a:lnTo>
                          <a:pt x="441" y="0"/>
                        </a:lnTo>
                        <a:lnTo>
                          <a:pt x="0" y="241"/>
                        </a:lnTo>
                      </a:path>
                    </a:pathLst>
                  </a:custGeom>
                  <a:solidFill>
                    <a:schemeClr val="tx2"/>
                  </a:solidFill>
                  <a:ln w="12700" cap="rnd">
                    <a:solidFill>
                      <a:srgbClr val="808080"/>
                    </a:solidFill>
                    <a:round/>
                    <a:headEnd/>
                    <a:tailEnd/>
                  </a:ln>
                </p:spPr>
                <p:txBody>
                  <a:bodyPr/>
                  <a:lstStyle/>
                  <a:p>
                    <a:endParaRPr lang="id-ID"/>
                  </a:p>
                </p:txBody>
              </p:sp>
              <p:sp>
                <p:nvSpPr>
                  <p:cNvPr id="5217" name="Rectangle 12"/>
                  <p:cNvSpPr>
                    <a:spLocks noChangeArrowheads="1"/>
                  </p:cNvSpPr>
                  <p:nvPr/>
                </p:nvSpPr>
                <p:spPr bwMode="auto">
                  <a:xfrm>
                    <a:off x="4346" y="403"/>
                    <a:ext cx="1036" cy="5"/>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5218" name="Rectangle 13"/>
                  <p:cNvSpPr>
                    <a:spLocks noChangeArrowheads="1"/>
                  </p:cNvSpPr>
                  <p:nvPr/>
                </p:nvSpPr>
                <p:spPr bwMode="auto">
                  <a:xfrm>
                    <a:off x="4361" y="434"/>
                    <a:ext cx="999" cy="8"/>
                  </a:xfrm>
                  <a:prstGeom prst="rect">
                    <a:avLst/>
                  </a:prstGeom>
                  <a:solidFill>
                    <a:schemeClr val="tx2"/>
                  </a:solidFill>
                  <a:ln w="12700">
                    <a:solidFill>
                      <a:srgbClr val="C0C0C0"/>
                    </a:solidFill>
                    <a:miter lim="800000"/>
                    <a:headEnd/>
                    <a:tailEnd/>
                  </a:ln>
                </p:spPr>
                <p:txBody>
                  <a:bodyPr wrap="none" anchor="ctr"/>
                  <a:lstStyle/>
                  <a:p>
                    <a:endParaRPr lang="id-ID"/>
                  </a:p>
                </p:txBody>
              </p:sp>
            </p:grpSp>
            <p:grpSp>
              <p:nvGrpSpPr>
                <p:cNvPr id="6" name="Group 14"/>
                <p:cNvGrpSpPr>
                  <a:grpSpLocks/>
                </p:cNvGrpSpPr>
                <p:nvPr/>
              </p:nvGrpSpPr>
              <p:grpSpPr bwMode="auto">
                <a:xfrm>
                  <a:off x="4324" y="957"/>
                  <a:ext cx="1073" cy="96"/>
                  <a:chOff x="4324" y="957"/>
                  <a:chExt cx="1073" cy="96"/>
                </a:xfrm>
              </p:grpSpPr>
              <p:sp>
                <p:nvSpPr>
                  <p:cNvPr id="5211" name="Rectangle 15"/>
                  <p:cNvSpPr>
                    <a:spLocks noChangeArrowheads="1"/>
                  </p:cNvSpPr>
                  <p:nvPr/>
                </p:nvSpPr>
                <p:spPr bwMode="auto">
                  <a:xfrm>
                    <a:off x="4389" y="957"/>
                    <a:ext cx="943" cy="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5212" name="Rectangle 16"/>
                  <p:cNvSpPr>
                    <a:spLocks noChangeArrowheads="1"/>
                  </p:cNvSpPr>
                  <p:nvPr/>
                </p:nvSpPr>
                <p:spPr bwMode="auto">
                  <a:xfrm>
                    <a:off x="4324" y="1052"/>
                    <a:ext cx="1073" cy="1"/>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5213" name="Rectangle 17"/>
                  <p:cNvSpPr>
                    <a:spLocks noChangeArrowheads="1"/>
                  </p:cNvSpPr>
                  <p:nvPr/>
                </p:nvSpPr>
                <p:spPr bwMode="auto">
                  <a:xfrm>
                    <a:off x="4361" y="979"/>
                    <a:ext cx="999" cy="9"/>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5214" name="Rectangle 18"/>
                  <p:cNvSpPr>
                    <a:spLocks noChangeArrowheads="1"/>
                  </p:cNvSpPr>
                  <p:nvPr/>
                </p:nvSpPr>
                <p:spPr bwMode="auto">
                  <a:xfrm>
                    <a:off x="4346" y="1008"/>
                    <a:ext cx="1029" cy="12"/>
                  </a:xfrm>
                  <a:prstGeom prst="rect">
                    <a:avLst/>
                  </a:prstGeom>
                  <a:solidFill>
                    <a:schemeClr val="tx2"/>
                  </a:solidFill>
                  <a:ln w="12700">
                    <a:solidFill>
                      <a:srgbClr val="C0C0C0"/>
                    </a:solidFill>
                    <a:miter lim="800000"/>
                    <a:headEnd/>
                    <a:tailEnd/>
                  </a:ln>
                </p:spPr>
                <p:txBody>
                  <a:bodyPr wrap="none" anchor="ctr"/>
                  <a:lstStyle/>
                  <a:p>
                    <a:endParaRPr lang="id-ID"/>
                  </a:p>
                </p:txBody>
              </p:sp>
            </p:grpSp>
          </p:grpSp>
          <p:grpSp>
            <p:nvGrpSpPr>
              <p:cNvPr id="7" name="Group 19"/>
              <p:cNvGrpSpPr>
                <a:grpSpLocks/>
              </p:cNvGrpSpPr>
              <p:nvPr/>
            </p:nvGrpSpPr>
            <p:grpSpPr bwMode="auto">
              <a:xfrm>
                <a:off x="4413" y="480"/>
                <a:ext cx="888" cy="474"/>
                <a:chOff x="4413" y="480"/>
                <a:chExt cx="888" cy="474"/>
              </a:xfrm>
            </p:grpSpPr>
            <p:grpSp>
              <p:nvGrpSpPr>
                <p:cNvPr id="8" name="Group 20"/>
                <p:cNvGrpSpPr>
                  <a:grpSpLocks/>
                </p:cNvGrpSpPr>
                <p:nvPr/>
              </p:nvGrpSpPr>
              <p:grpSpPr bwMode="auto">
                <a:xfrm>
                  <a:off x="4543" y="480"/>
                  <a:ext cx="106" cy="474"/>
                  <a:chOff x="4543" y="480"/>
                  <a:chExt cx="106" cy="474"/>
                </a:xfrm>
              </p:grpSpPr>
              <p:sp>
                <p:nvSpPr>
                  <p:cNvPr id="5201" name="Rectangle 21"/>
                  <p:cNvSpPr>
                    <a:spLocks noChangeArrowheads="1"/>
                  </p:cNvSpPr>
                  <p:nvPr/>
                </p:nvSpPr>
                <p:spPr bwMode="auto">
                  <a:xfrm>
                    <a:off x="4543"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5202" name="Rectangle 22"/>
                  <p:cNvSpPr>
                    <a:spLocks noChangeArrowheads="1"/>
                  </p:cNvSpPr>
                  <p:nvPr/>
                </p:nvSpPr>
                <p:spPr bwMode="auto">
                  <a:xfrm>
                    <a:off x="4543"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9" name="Group 23"/>
                  <p:cNvGrpSpPr>
                    <a:grpSpLocks/>
                  </p:cNvGrpSpPr>
                  <p:nvPr/>
                </p:nvGrpSpPr>
                <p:grpSpPr bwMode="auto">
                  <a:xfrm>
                    <a:off x="4562" y="501"/>
                    <a:ext cx="74" cy="432"/>
                    <a:chOff x="4562" y="501"/>
                    <a:chExt cx="74" cy="432"/>
                  </a:xfrm>
                </p:grpSpPr>
                <p:sp>
                  <p:nvSpPr>
                    <p:cNvPr id="5204" name="Rectangle 24"/>
                    <p:cNvSpPr>
                      <a:spLocks noChangeArrowheads="1"/>
                    </p:cNvSpPr>
                    <p:nvPr/>
                  </p:nvSpPr>
                  <p:spPr bwMode="auto">
                    <a:xfrm>
                      <a:off x="4562" y="501"/>
                      <a:ext cx="74"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5205" name="Rectangle 25"/>
                    <p:cNvSpPr>
                      <a:spLocks noChangeArrowheads="1"/>
                    </p:cNvSpPr>
                    <p:nvPr/>
                  </p:nvSpPr>
                  <p:spPr bwMode="auto">
                    <a:xfrm>
                      <a:off x="4588" y="510"/>
                      <a:ext cx="4"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5206" name="Rectangle 26"/>
                    <p:cNvSpPr>
                      <a:spLocks noChangeArrowheads="1"/>
                    </p:cNvSpPr>
                    <p:nvPr/>
                  </p:nvSpPr>
                  <p:spPr bwMode="auto">
                    <a:xfrm>
                      <a:off x="4606"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5207" name="Rectangle 27"/>
                    <p:cNvSpPr>
                      <a:spLocks noChangeArrowheads="1"/>
                    </p:cNvSpPr>
                    <p:nvPr/>
                  </p:nvSpPr>
                  <p:spPr bwMode="auto">
                    <a:xfrm>
                      <a:off x="4624"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5208" name="Rectangle 28"/>
                    <p:cNvSpPr>
                      <a:spLocks noChangeArrowheads="1"/>
                    </p:cNvSpPr>
                    <p:nvPr/>
                  </p:nvSpPr>
                  <p:spPr bwMode="auto">
                    <a:xfrm>
                      <a:off x="4571"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0" name="Group 29"/>
                <p:cNvGrpSpPr>
                  <a:grpSpLocks/>
                </p:cNvGrpSpPr>
                <p:nvPr/>
              </p:nvGrpSpPr>
              <p:grpSpPr bwMode="auto">
                <a:xfrm>
                  <a:off x="4676" y="480"/>
                  <a:ext cx="106" cy="474"/>
                  <a:chOff x="4676" y="480"/>
                  <a:chExt cx="106" cy="474"/>
                </a:xfrm>
              </p:grpSpPr>
              <p:sp>
                <p:nvSpPr>
                  <p:cNvPr id="5193" name="Rectangle 30"/>
                  <p:cNvSpPr>
                    <a:spLocks noChangeArrowheads="1"/>
                  </p:cNvSpPr>
                  <p:nvPr/>
                </p:nvSpPr>
                <p:spPr bwMode="auto">
                  <a:xfrm>
                    <a:off x="4676"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5194" name="Rectangle 31"/>
                  <p:cNvSpPr>
                    <a:spLocks noChangeArrowheads="1"/>
                  </p:cNvSpPr>
                  <p:nvPr/>
                </p:nvSpPr>
                <p:spPr bwMode="auto">
                  <a:xfrm>
                    <a:off x="4676"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1" name="Group 32"/>
                  <p:cNvGrpSpPr>
                    <a:grpSpLocks/>
                  </p:cNvGrpSpPr>
                  <p:nvPr/>
                </p:nvGrpSpPr>
                <p:grpSpPr bwMode="auto">
                  <a:xfrm>
                    <a:off x="4695" y="501"/>
                    <a:ext cx="73" cy="432"/>
                    <a:chOff x="4695" y="501"/>
                    <a:chExt cx="73" cy="432"/>
                  </a:xfrm>
                </p:grpSpPr>
                <p:sp>
                  <p:nvSpPr>
                    <p:cNvPr id="5196" name="Rectangle 33"/>
                    <p:cNvSpPr>
                      <a:spLocks noChangeArrowheads="1"/>
                    </p:cNvSpPr>
                    <p:nvPr/>
                  </p:nvSpPr>
                  <p:spPr bwMode="auto">
                    <a:xfrm>
                      <a:off x="4695" y="501"/>
                      <a:ext cx="73"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5197" name="Rectangle 34"/>
                    <p:cNvSpPr>
                      <a:spLocks noChangeArrowheads="1"/>
                    </p:cNvSpPr>
                    <p:nvPr/>
                  </p:nvSpPr>
                  <p:spPr bwMode="auto">
                    <a:xfrm>
                      <a:off x="4720"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5198" name="Rectangle 35"/>
                    <p:cNvSpPr>
                      <a:spLocks noChangeArrowheads="1"/>
                    </p:cNvSpPr>
                    <p:nvPr/>
                  </p:nvSpPr>
                  <p:spPr bwMode="auto">
                    <a:xfrm>
                      <a:off x="473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5199" name="Rectangle 36"/>
                    <p:cNvSpPr>
                      <a:spLocks noChangeArrowheads="1"/>
                    </p:cNvSpPr>
                    <p:nvPr/>
                  </p:nvSpPr>
                  <p:spPr bwMode="auto">
                    <a:xfrm>
                      <a:off x="4756" y="510"/>
                      <a:ext cx="2"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5200" name="Rectangle 37"/>
                    <p:cNvSpPr>
                      <a:spLocks noChangeArrowheads="1"/>
                    </p:cNvSpPr>
                    <p:nvPr/>
                  </p:nvSpPr>
                  <p:spPr bwMode="auto">
                    <a:xfrm>
                      <a:off x="4703" y="510"/>
                      <a:ext cx="4"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2" name="Group 38"/>
                <p:cNvGrpSpPr>
                  <a:grpSpLocks/>
                </p:cNvGrpSpPr>
                <p:nvPr/>
              </p:nvGrpSpPr>
              <p:grpSpPr bwMode="auto">
                <a:xfrm>
                  <a:off x="4804" y="480"/>
                  <a:ext cx="106" cy="474"/>
                  <a:chOff x="4804" y="480"/>
                  <a:chExt cx="106" cy="474"/>
                </a:xfrm>
              </p:grpSpPr>
              <p:sp>
                <p:nvSpPr>
                  <p:cNvPr id="5185" name="Rectangle 39"/>
                  <p:cNvSpPr>
                    <a:spLocks noChangeArrowheads="1"/>
                  </p:cNvSpPr>
                  <p:nvPr/>
                </p:nvSpPr>
                <p:spPr bwMode="auto">
                  <a:xfrm>
                    <a:off x="4804"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5186" name="Rectangle 40"/>
                  <p:cNvSpPr>
                    <a:spLocks noChangeArrowheads="1"/>
                  </p:cNvSpPr>
                  <p:nvPr/>
                </p:nvSpPr>
                <p:spPr bwMode="auto">
                  <a:xfrm>
                    <a:off x="4804"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3" name="Group 41"/>
                  <p:cNvGrpSpPr>
                    <a:grpSpLocks/>
                  </p:cNvGrpSpPr>
                  <p:nvPr/>
                </p:nvGrpSpPr>
                <p:grpSpPr bwMode="auto">
                  <a:xfrm>
                    <a:off x="4823" y="501"/>
                    <a:ext cx="73" cy="432"/>
                    <a:chOff x="4823" y="501"/>
                    <a:chExt cx="73" cy="432"/>
                  </a:xfrm>
                </p:grpSpPr>
                <p:sp>
                  <p:nvSpPr>
                    <p:cNvPr id="5188" name="Rectangle 42"/>
                    <p:cNvSpPr>
                      <a:spLocks noChangeArrowheads="1"/>
                    </p:cNvSpPr>
                    <p:nvPr/>
                  </p:nvSpPr>
                  <p:spPr bwMode="auto">
                    <a:xfrm>
                      <a:off x="4823" y="501"/>
                      <a:ext cx="73"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5189" name="Rectangle 43"/>
                    <p:cNvSpPr>
                      <a:spLocks noChangeArrowheads="1"/>
                    </p:cNvSpPr>
                    <p:nvPr/>
                  </p:nvSpPr>
                  <p:spPr bwMode="auto">
                    <a:xfrm>
                      <a:off x="484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5190" name="Rectangle 44"/>
                    <p:cNvSpPr>
                      <a:spLocks noChangeArrowheads="1"/>
                    </p:cNvSpPr>
                    <p:nvPr/>
                  </p:nvSpPr>
                  <p:spPr bwMode="auto">
                    <a:xfrm>
                      <a:off x="4867"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5191" name="Rectangle 45"/>
                    <p:cNvSpPr>
                      <a:spLocks noChangeArrowheads="1"/>
                    </p:cNvSpPr>
                    <p:nvPr/>
                  </p:nvSpPr>
                  <p:spPr bwMode="auto">
                    <a:xfrm>
                      <a:off x="4884"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5192" name="Rectangle 46"/>
                    <p:cNvSpPr>
                      <a:spLocks noChangeArrowheads="1"/>
                    </p:cNvSpPr>
                    <p:nvPr/>
                  </p:nvSpPr>
                  <p:spPr bwMode="auto">
                    <a:xfrm>
                      <a:off x="4833" y="510"/>
                      <a:ext cx="2"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4" name="Group 47"/>
                <p:cNvGrpSpPr>
                  <a:grpSpLocks/>
                </p:cNvGrpSpPr>
                <p:nvPr/>
              </p:nvGrpSpPr>
              <p:grpSpPr bwMode="auto">
                <a:xfrm>
                  <a:off x="4933" y="480"/>
                  <a:ext cx="106" cy="474"/>
                  <a:chOff x="4933" y="480"/>
                  <a:chExt cx="106" cy="474"/>
                </a:xfrm>
              </p:grpSpPr>
              <p:sp>
                <p:nvSpPr>
                  <p:cNvPr id="5177" name="Rectangle 48"/>
                  <p:cNvSpPr>
                    <a:spLocks noChangeArrowheads="1"/>
                  </p:cNvSpPr>
                  <p:nvPr/>
                </p:nvSpPr>
                <p:spPr bwMode="auto">
                  <a:xfrm>
                    <a:off x="4933"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5178" name="Rectangle 49"/>
                  <p:cNvSpPr>
                    <a:spLocks noChangeArrowheads="1"/>
                  </p:cNvSpPr>
                  <p:nvPr/>
                </p:nvSpPr>
                <p:spPr bwMode="auto">
                  <a:xfrm>
                    <a:off x="4933"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5" name="Group 50"/>
                  <p:cNvGrpSpPr>
                    <a:grpSpLocks/>
                  </p:cNvGrpSpPr>
                  <p:nvPr/>
                </p:nvGrpSpPr>
                <p:grpSpPr bwMode="auto">
                  <a:xfrm>
                    <a:off x="4952" y="501"/>
                    <a:ext cx="74" cy="432"/>
                    <a:chOff x="4952" y="501"/>
                    <a:chExt cx="74" cy="432"/>
                  </a:xfrm>
                </p:grpSpPr>
                <p:sp>
                  <p:nvSpPr>
                    <p:cNvPr id="5180" name="Rectangle 51"/>
                    <p:cNvSpPr>
                      <a:spLocks noChangeArrowheads="1"/>
                    </p:cNvSpPr>
                    <p:nvPr/>
                  </p:nvSpPr>
                  <p:spPr bwMode="auto">
                    <a:xfrm>
                      <a:off x="4952" y="501"/>
                      <a:ext cx="74"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5181" name="Rectangle 52"/>
                    <p:cNvSpPr>
                      <a:spLocks noChangeArrowheads="1"/>
                    </p:cNvSpPr>
                    <p:nvPr/>
                  </p:nvSpPr>
                  <p:spPr bwMode="auto">
                    <a:xfrm>
                      <a:off x="497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5182" name="Rectangle 53"/>
                    <p:cNvSpPr>
                      <a:spLocks noChangeArrowheads="1"/>
                    </p:cNvSpPr>
                    <p:nvPr/>
                  </p:nvSpPr>
                  <p:spPr bwMode="auto">
                    <a:xfrm>
                      <a:off x="4996"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5183" name="Rectangle 54"/>
                    <p:cNvSpPr>
                      <a:spLocks noChangeArrowheads="1"/>
                    </p:cNvSpPr>
                    <p:nvPr/>
                  </p:nvSpPr>
                  <p:spPr bwMode="auto">
                    <a:xfrm>
                      <a:off x="5014"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5184" name="Rectangle 55"/>
                    <p:cNvSpPr>
                      <a:spLocks noChangeArrowheads="1"/>
                    </p:cNvSpPr>
                    <p:nvPr/>
                  </p:nvSpPr>
                  <p:spPr bwMode="auto">
                    <a:xfrm>
                      <a:off x="4961"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6" name="Group 56"/>
                <p:cNvGrpSpPr>
                  <a:grpSpLocks/>
                </p:cNvGrpSpPr>
                <p:nvPr/>
              </p:nvGrpSpPr>
              <p:grpSpPr bwMode="auto">
                <a:xfrm>
                  <a:off x="5195" y="480"/>
                  <a:ext cx="106" cy="474"/>
                  <a:chOff x="5195" y="480"/>
                  <a:chExt cx="106" cy="474"/>
                </a:xfrm>
              </p:grpSpPr>
              <p:sp>
                <p:nvSpPr>
                  <p:cNvPr id="5169" name="Rectangle 57"/>
                  <p:cNvSpPr>
                    <a:spLocks noChangeArrowheads="1"/>
                  </p:cNvSpPr>
                  <p:nvPr/>
                </p:nvSpPr>
                <p:spPr bwMode="auto">
                  <a:xfrm>
                    <a:off x="5195"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5170" name="Rectangle 58"/>
                  <p:cNvSpPr>
                    <a:spLocks noChangeArrowheads="1"/>
                  </p:cNvSpPr>
                  <p:nvPr/>
                </p:nvSpPr>
                <p:spPr bwMode="auto">
                  <a:xfrm>
                    <a:off x="5195"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7" name="Group 59"/>
                  <p:cNvGrpSpPr>
                    <a:grpSpLocks/>
                  </p:cNvGrpSpPr>
                  <p:nvPr/>
                </p:nvGrpSpPr>
                <p:grpSpPr bwMode="auto">
                  <a:xfrm>
                    <a:off x="5214" y="501"/>
                    <a:ext cx="73" cy="432"/>
                    <a:chOff x="5214" y="501"/>
                    <a:chExt cx="73" cy="432"/>
                  </a:xfrm>
                </p:grpSpPr>
                <p:sp>
                  <p:nvSpPr>
                    <p:cNvPr id="5172" name="Rectangle 60"/>
                    <p:cNvSpPr>
                      <a:spLocks noChangeArrowheads="1"/>
                    </p:cNvSpPr>
                    <p:nvPr/>
                  </p:nvSpPr>
                  <p:spPr bwMode="auto">
                    <a:xfrm>
                      <a:off x="5214" y="501"/>
                      <a:ext cx="73"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5173" name="Rectangle 61"/>
                    <p:cNvSpPr>
                      <a:spLocks noChangeArrowheads="1"/>
                    </p:cNvSpPr>
                    <p:nvPr/>
                  </p:nvSpPr>
                  <p:spPr bwMode="auto">
                    <a:xfrm>
                      <a:off x="5241"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5174" name="Rectangle 62"/>
                    <p:cNvSpPr>
                      <a:spLocks noChangeArrowheads="1"/>
                    </p:cNvSpPr>
                    <p:nvPr/>
                  </p:nvSpPr>
                  <p:spPr bwMode="auto">
                    <a:xfrm>
                      <a:off x="525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5175" name="Rectangle 63"/>
                    <p:cNvSpPr>
                      <a:spLocks noChangeArrowheads="1"/>
                    </p:cNvSpPr>
                    <p:nvPr/>
                  </p:nvSpPr>
                  <p:spPr bwMode="auto">
                    <a:xfrm>
                      <a:off x="5276"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5176" name="Rectangle 64"/>
                    <p:cNvSpPr>
                      <a:spLocks noChangeArrowheads="1"/>
                    </p:cNvSpPr>
                    <p:nvPr/>
                  </p:nvSpPr>
                  <p:spPr bwMode="auto">
                    <a:xfrm>
                      <a:off x="5223"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8" name="Group 65"/>
                <p:cNvGrpSpPr>
                  <a:grpSpLocks/>
                </p:cNvGrpSpPr>
                <p:nvPr/>
              </p:nvGrpSpPr>
              <p:grpSpPr bwMode="auto">
                <a:xfrm>
                  <a:off x="4413" y="480"/>
                  <a:ext cx="106" cy="474"/>
                  <a:chOff x="4413" y="480"/>
                  <a:chExt cx="106" cy="474"/>
                </a:xfrm>
              </p:grpSpPr>
              <p:sp>
                <p:nvSpPr>
                  <p:cNvPr id="5161" name="Rectangle 66"/>
                  <p:cNvSpPr>
                    <a:spLocks noChangeArrowheads="1"/>
                  </p:cNvSpPr>
                  <p:nvPr/>
                </p:nvSpPr>
                <p:spPr bwMode="auto">
                  <a:xfrm>
                    <a:off x="4413"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5162" name="Rectangle 67"/>
                  <p:cNvSpPr>
                    <a:spLocks noChangeArrowheads="1"/>
                  </p:cNvSpPr>
                  <p:nvPr/>
                </p:nvSpPr>
                <p:spPr bwMode="auto">
                  <a:xfrm>
                    <a:off x="4413"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9" name="Group 68"/>
                  <p:cNvGrpSpPr>
                    <a:grpSpLocks/>
                  </p:cNvGrpSpPr>
                  <p:nvPr/>
                </p:nvGrpSpPr>
                <p:grpSpPr bwMode="auto">
                  <a:xfrm>
                    <a:off x="4432" y="501"/>
                    <a:ext cx="72" cy="432"/>
                    <a:chOff x="4432" y="501"/>
                    <a:chExt cx="72" cy="432"/>
                  </a:xfrm>
                </p:grpSpPr>
                <p:sp>
                  <p:nvSpPr>
                    <p:cNvPr id="5164" name="Rectangle 69"/>
                    <p:cNvSpPr>
                      <a:spLocks noChangeArrowheads="1"/>
                    </p:cNvSpPr>
                    <p:nvPr/>
                  </p:nvSpPr>
                  <p:spPr bwMode="auto">
                    <a:xfrm>
                      <a:off x="4432" y="501"/>
                      <a:ext cx="72"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5165" name="Rectangle 70"/>
                    <p:cNvSpPr>
                      <a:spLocks noChangeArrowheads="1"/>
                    </p:cNvSpPr>
                    <p:nvPr/>
                  </p:nvSpPr>
                  <p:spPr bwMode="auto">
                    <a:xfrm>
                      <a:off x="4458" y="510"/>
                      <a:ext cx="2"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5166" name="Rectangle 71"/>
                    <p:cNvSpPr>
                      <a:spLocks noChangeArrowheads="1"/>
                    </p:cNvSpPr>
                    <p:nvPr/>
                  </p:nvSpPr>
                  <p:spPr bwMode="auto">
                    <a:xfrm>
                      <a:off x="4476" y="510"/>
                      <a:ext cx="2"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5167" name="Rectangle 72"/>
                    <p:cNvSpPr>
                      <a:spLocks noChangeArrowheads="1"/>
                    </p:cNvSpPr>
                    <p:nvPr/>
                  </p:nvSpPr>
                  <p:spPr bwMode="auto">
                    <a:xfrm>
                      <a:off x="4493"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5168" name="Rectangle 73"/>
                    <p:cNvSpPr>
                      <a:spLocks noChangeArrowheads="1"/>
                    </p:cNvSpPr>
                    <p:nvPr/>
                  </p:nvSpPr>
                  <p:spPr bwMode="auto">
                    <a:xfrm>
                      <a:off x="4439" y="510"/>
                      <a:ext cx="4"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20" name="Group 74"/>
                <p:cNvGrpSpPr>
                  <a:grpSpLocks/>
                </p:cNvGrpSpPr>
                <p:nvPr/>
              </p:nvGrpSpPr>
              <p:grpSpPr bwMode="auto">
                <a:xfrm>
                  <a:off x="5066" y="480"/>
                  <a:ext cx="106" cy="474"/>
                  <a:chOff x="5066" y="480"/>
                  <a:chExt cx="106" cy="474"/>
                </a:xfrm>
              </p:grpSpPr>
              <p:sp>
                <p:nvSpPr>
                  <p:cNvPr id="5153" name="Rectangle 75"/>
                  <p:cNvSpPr>
                    <a:spLocks noChangeArrowheads="1"/>
                  </p:cNvSpPr>
                  <p:nvPr/>
                </p:nvSpPr>
                <p:spPr bwMode="auto">
                  <a:xfrm>
                    <a:off x="5066"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5154" name="Rectangle 76"/>
                  <p:cNvSpPr>
                    <a:spLocks noChangeArrowheads="1"/>
                  </p:cNvSpPr>
                  <p:nvPr/>
                </p:nvSpPr>
                <p:spPr bwMode="auto">
                  <a:xfrm>
                    <a:off x="5066"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21" name="Group 77"/>
                  <p:cNvGrpSpPr>
                    <a:grpSpLocks/>
                  </p:cNvGrpSpPr>
                  <p:nvPr/>
                </p:nvGrpSpPr>
                <p:grpSpPr bwMode="auto">
                  <a:xfrm>
                    <a:off x="5085" y="501"/>
                    <a:ext cx="73" cy="432"/>
                    <a:chOff x="5085" y="501"/>
                    <a:chExt cx="73" cy="432"/>
                  </a:xfrm>
                </p:grpSpPr>
                <p:sp>
                  <p:nvSpPr>
                    <p:cNvPr id="5156" name="Rectangle 78"/>
                    <p:cNvSpPr>
                      <a:spLocks noChangeArrowheads="1"/>
                    </p:cNvSpPr>
                    <p:nvPr/>
                  </p:nvSpPr>
                  <p:spPr bwMode="auto">
                    <a:xfrm>
                      <a:off x="5085" y="501"/>
                      <a:ext cx="73"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5157" name="Rectangle 79"/>
                    <p:cNvSpPr>
                      <a:spLocks noChangeArrowheads="1"/>
                    </p:cNvSpPr>
                    <p:nvPr/>
                  </p:nvSpPr>
                  <p:spPr bwMode="auto">
                    <a:xfrm>
                      <a:off x="5111"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5158" name="Rectangle 80"/>
                    <p:cNvSpPr>
                      <a:spLocks noChangeArrowheads="1"/>
                    </p:cNvSpPr>
                    <p:nvPr/>
                  </p:nvSpPr>
                  <p:spPr bwMode="auto">
                    <a:xfrm>
                      <a:off x="512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5159" name="Rectangle 81"/>
                    <p:cNvSpPr>
                      <a:spLocks noChangeArrowheads="1"/>
                    </p:cNvSpPr>
                    <p:nvPr/>
                  </p:nvSpPr>
                  <p:spPr bwMode="auto">
                    <a:xfrm>
                      <a:off x="5146" y="510"/>
                      <a:ext cx="4"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5160" name="Rectangle 82"/>
                    <p:cNvSpPr>
                      <a:spLocks noChangeArrowheads="1"/>
                    </p:cNvSpPr>
                    <p:nvPr/>
                  </p:nvSpPr>
                  <p:spPr bwMode="auto">
                    <a:xfrm>
                      <a:off x="5093"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grpSp>
        <p:sp>
          <p:nvSpPr>
            <p:cNvPr id="5142" name="Rectangle 83"/>
            <p:cNvSpPr>
              <a:spLocks noChangeArrowheads="1"/>
            </p:cNvSpPr>
            <p:nvPr/>
          </p:nvSpPr>
          <p:spPr bwMode="auto">
            <a:xfrm>
              <a:off x="4640" y="187"/>
              <a:ext cx="1102" cy="210"/>
            </a:xfrm>
            <a:prstGeom prst="rect">
              <a:avLst/>
            </a:prstGeom>
            <a:noFill/>
            <a:ln w="12700">
              <a:noFill/>
              <a:miter lim="800000"/>
              <a:headEnd/>
              <a:tailEnd/>
            </a:ln>
          </p:spPr>
          <p:txBody>
            <a:bodyPr lIns="90488" tIns="44450" rIns="90488" bIns="44450">
              <a:spAutoFit/>
            </a:bodyPr>
            <a:lstStyle/>
            <a:p>
              <a:pPr>
                <a:spcBef>
                  <a:spcPct val="50000"/>
                </a:spcBef>
              </a:pPr>
              <a:r>
                <a:rPr lang="en-US" sz="1600" b="1">
                  <a:solidFill>
                    <a:srgbClr val="FAFD00"/>
                  </a:solidFill>
                  <a:latin typeface="Bookman Old Style" pitchFamily="18" charset="0"/>
                </a:rPr>
                <a:t>BANK</a:t>
              </a:r>
            </a:p>
          </p:txBody>
        </p:sp>
      </p:grpSp>
      <p:sp>
        <p:nvSpPr>
          <p:cNvPr id="5127" name="Rectangle 84"/>
          <p:cNvSpPr>
            <a:spLocks noChangeArrowheads="1"/>
          </p:cNvSpPr>
          <p:nvPr/>
        </p:nvSpPr>
        <p:spPr bwMode="auto">
          <a:xfrm>
            <a:off x="763588" y="534988"/>
            <a:ext cx="1749425" cy="1063625"/>
          </a:xfrm>
          <a:prstGeom prst="rect">
            <a:avLst/>
          </a:prstGeom>
          <a:noFill/>
          <a:ln w="12700">
            <a:noFill/>
            <a:miter lim="800000"/>
            <a:headEnd/>
            <a:tailEnd/>
          </a:ln>
        </p:spPr>
        <p:txBody>
          <a:bodyPr lIns="90488" tIns="44450" rIns="90488" bIns="44450">
            <a:spAutoFit/>
          </a:bodyPr>
          <a:lstStyle/>
          <a:p>
            <a:pPr algn="ctr">
              <a:spcBef>
                <a:spcPct val="50000"/>
              </a:spcBef>
            </a:pPr>
            <a:r>
              <a:rPr lang="en-US" sz="3200" b="1">
                <a:solidFill>
                  <a:srgbClr val="00279F"/>
                </a:solidFill>
                <a:latin typeface="Times New Roman" pitchFamily="18" charset="0"/>
              </a:rPr>
              <a:t>Buku Bank</a:t>
            </a:r>
          </a:p>
        </p:txBody>
      </p:sp>
      <p:sp>
        <p:nvSpPr>
          <p:cNvPr id="5128" name="Line 85"/>
          <p:cNvSpPr>
            <a:spLocks noChangeShapeType="1"/>
          </p:cNvSpPr>
          <p:nvPr/>
        </p:nvSpPr>
        <p:spPr bwMode="auto">
          <a:xfrm>
            <a:off x="560388" y="1752600"/>
            <a:ext cx="3911600" cy="0"/>
          </a:xfrm>
          <a:prstGeom prst="line">
            <a:avLst/>
          </a:prstGeom>
          <a:noFill/>
          <a:ln w="50800">
            <a:solidFill>
              <a:schemeClr val="tx1"/>
            </a:solidFill>
            <a:round/>
            <a:headEnd/>
            <a:tailEnd/>
          </a:ln>
        </p:spPr>
        <p:txBody>
          <a:bodyPr wrap="none" anchor="ctr"/>
          <a:lstStyle/>
          <a:p>
            <a:endParaRPr lang="id-ID"/>
          </a:p>
        </p:txBody>
      </p:sp>
      <p:sp>
        <p:nvSpPr>
          <p:cNvPr id="5129" name="Rectangle 86"/>
          <p:cNvSpPr>
            <a:spLocks noChangeArrowheads="1"/>
          </p:cNvSpPr>
          <p:nvPr/>
        </p:nvSpPr>
        <p:spPr bwMode="auto">
          <a:xfrm>
            <a:off x="77788" y="1906588"/>
            <a:ext cx="4494212" cy="393700"/>
          </a:xfrm>
          <a:prstGeom prst="rect">
            <a:avLst/>
          </a:prstGeom>
          <a:noFill/>
          <a:ln w="12700">
            <a:noFill/>
            <a:miter lim="800000"/>
            <a:headEnd/>
            <a:tailEnd/>
          </a:ln>
        </p:spPr>
        <p:txBody>
          <a:bodyPr lIns="90488" tIns="44450" rIns="90488" bIns="44450">
            <a:spAutoFit/>
          </a:bodyPr>
          <a:lstStyle/>
          <a:p>
            <a:pPr>
              <a:tabLst>
                <a:tab pos="4167188" algn="r"/>
                <a:tab pos="4452938" algn="l"/>
                <a:tab pos="8515350" algn="r"/>
              </a:tabLst>
            </a:pPr>
            <a:r>
              <a:rPr lang="en-US" sz="2000">
                <a:solidFill>
                  <a:srgbClr val="00279F"/>
                </a:solidFill>
                <a:latin typeface="Bookman Old Style" pitchFamily="18" charset="0"/>
              </a:rPr>
              <a:t>Saldo awal	$3.359,78</a:t>
            </a:r>
            <a:endParaRPr lang="en-US" sz="2000">
              <a:solidFill>
                <a:srgbClr val="3C0023"/>
              </a:solidFill>
              <a:latin typeface="Bookman Old Style" pitchFamily="18" charset="0"/>
            </a:endParaRPr>
          </a:p>
        </p:txBody>
      </p:sp>
      <p:sp>
        <p:nvSpPr>
          <p:cNvPr id="57431" name="Rectangle 87"/>
          <p:cNvSpPr>
            <a:spLocks noChangeArrowheads="1"/>
          </p:cNvSpPr>
          <p:nvPr/>
        </p:nvSpPr>
        <p:spPr bwMode="auto">
          <a:xfrm>
            <a:off x="79375" y="2209800"/>
            <a:ext cx="4494213" cy="1003300"/>
          </a:xfrm>
          <a:prstGeom prst="rect">
            <a:avLst/>
          </a:prstGeom>
          <a:noFill/>
          <a:ln w="12700">
            <a:noFill/>
            <a:miter lim="800000"/>
            <a:headEnd/>
            <a:tailEnd/>
          </a:ln>
        </p:spPr>
        <p:txBody>
          <a:bodyPr lIns="90488" tIns="44450" rIns="90488" bIns="44450">
            <a:spAutoFit/>
          </a:bodyPr>
          <a:lstStyle/>
          <a:p>
            <a:pPr marL="228600" indent="-228600">
              <a:tabLst>
                <a:tab pos="4167188" algn="r"/>
                <a:tab pos="4452938" algn="l"/>
                <a:tab pos="8515350" algn="r"/>
              </a:tabLst>
            </a:pPr>
            <a:r>
              <a:rPr lang="en-US" sz="2000">
                <a:solidFill>
                  <a:srgbClr val="000099"/>
                </a:solidFill>
                <a:latin typeface="Bookman Old Style" pitchFamily="18" charset="0"/>
              </a:rPr>
              <a:t>Ditambah setoran </a:t>
            </a:r>
          </a:p>
          <a:p>
            <a:pPr marL="228600" indent="-228600">
              <a:tabLst>
                <a:tab pos="4167188" algn="r"/>
                <a:tab pos="4452938" algn="l"/>
                <a:tab pos="8515350" algn="r"/>
              </a:tabLst>
            </a:pPr>
            <a:r>
              <a:rPr lang="en-US" sz="2000">
                <a:solidFill>
                  <a:srgbClr val="000099"/>
                </a:solidFill>
                <a:latin typeface="Bookman Old Style" pitchFamily="18" charset="0"/>
              </a:rPr>
              <a:t>	yang belum dicatat</a:t>
            </a:r>
          </a:p>
          <a:p>
            <a:pPr marL="228600" indent="-228600">
              <a:tabLst>
                <a:tab pos="4167188" algn="r"/>
                <a:tab pos="4452938" algn="l"/>
                <a:tab pos="8515350" algn="r"/>
              </a:tabLst>
            </a:pPr>
            <a:r>
              <a:rPr lang="en-US" sz="2000">
                <a:solidFill>
                  <a:srgbClr val="000099"/>
                </a:solidFill>
                <a:latin typeface="Bookman Old Style" pitchFamily="18" charset="0"/>
              </a:rPr>
              <a:t>  oleh bank</a:t>
            </a:r>
            <a:r>
              <a:rPr lang="en-US" sz="2000" b="1">
                <a:solidFill>
                  <a:srgbClr val="000099"/>
                </a:solidFill>
                <a:latin typeface="Bookman Old Style" pitchFamily="18" charset="0"/>
              </a:rPr>
              <a:t>	</a:t>
            </a:r>
            <a:r>
              <a:rPr lang="en-US" sz="2000" b="1" u="sng">
                <a:solidFill>
                  <a:srgbClr val="000099"/>
                </a:solidFill>
                <a:latin typeface="Bookman Old Style" pitchFamily="18" charset="0"/>
              </a:rPr>
              <a:t>    </a:t>
            </a:r>
            <a:r>
              <a:rPr lang="en-US" sz="2000" u="sng">
                <a:solidFill>
                  <a:srgbClr val="000099"/>
                </a:solidFill>
                <a:latin typeface="Bookman Old Style" pitchFamily="18" charset="0"/>
              </a:rPr>
              <a:t> 816,20</a:t>
            </a:r>
          </a:p>
        </p:txBody>
      </p:sp>
      <p:sp>
        <p:nvSpPr>
          <p:cNvPr id="57432" name="Text Box 88"/>
          <p:cNvSpPr txBox="1">
            <a:spLocks noChangeArrowheads="1"/>
          </p:cNvSpPr>
          <p:nvPr/>
        </p:nvSpPr>
        <p:spPr bwMode="auto">
          <a:xfrm>
            <a:off x="2973388" y="3184525"/>
            <a:ext cx="1447800" cy="396875"/>
          </a:xfrm>
          <a:prstGeom prst="rect">
            <a:avLst/>
          </a:prstGeom>
          <a:noFill/>
          <a:ln w="12700">
            <a:noFill/>
            <a:miter lim="800000"/>
            <a:headEnd/>
            <a:tailEnd/>
          </a:ln>
        </p:spPr>
        <p:txBody>
          <a:bodyPr>
            <a:spAutoFit/>
          </a:bodyPr>
          <a:lstStyle/>
          <a:p>
            <a:pPr algn="r">
              <a:spcBef>
                <a:spcPct val="50000"/>
              </a:spcBef>
            </a:pPr>
            <a:r>
              <a:rPr lang="en-US" sz="2000">
                <a:solidFill>
                  <a:srgbClr val="000099"/>
                </a:solidFill>
                <a:latin typeface="Bookman Old Style" pitchFamily="18" charset="0"/>
              </a:rPr>
              <a:t>$4.175,98</a:t>
            </a:r>
          </a:p>
        </p:txBody>
      </p:sp>
      <p:graphicFrame>
        <p:nvGraphicFramePr>
          <p:cNvPr id="5122" name="Object 89">
            <a:hlinkClick r:id="" action="ppaction://ole?verb=0"/>
          </p:cNvPr>
          <p:cNvGraphicFramePr>
            <a:graphicFrameLocks/>
          </p:cNvGraphicFramePr>
          <p:nvPr/>
        </p:nvGraphicFramePr>
        <p:xfrm>
          <a:off x="4695825" y="490538"/>
          <a:ext cx="1941513" cy="1109662"/>
        </p:xfrm>
        <a:graphic>
          <a:graphicData uri="http://schemas.openxmlformats.org/presentationml/2006/ole">
            <p:oleObj spid="_x0000_s6146" name="Microsoft ClipArt Gallery" r:id="rId3" imgW="4441680" imgH="2550960" progId="">
              <p:embed/>
            </p:oleObj>
          </a:graphicData>
        </a:graphic>
      </p:graphicFrame>
      <p:sp>
        <p:nvSpPr>
          <p:cNvPr id="5132" name="Rectangle 90"/>
          <p:cNvSpPr>
            <a:spLocks noChangeArrowheads="1"/>
          </p:cNvSpPr>
          <p:nvPr/>
        </p:nvSpPr>
        <p:spPr bwMode="auto">
          <a:xfrm>
            <a:off x="6402388" y="458788"/>
            <a:ext cx="2282825" cy="1063625"/>
          </a:xfrm>
          <a:prstGeom prst="rect">
            <a:avLst/>
          </a:prstGeom>
          <a:noFill/>
          <a:ln w="12700">
            <a:noFill/>
            <a:miter lim="800000"/>
            <a:headEnd/>
            <a:tailEnd/>
          </a:ln>
        </p:spPr>
        <p:txBody>
          <a:bodyPr lIns="90488" tIns="44450" rIns="90488" bIns="44450">
            <a:spAutoFit/>
          </a:bodyPr>
          <a:lstStyle/>
          <a:p>
            <a:pPr algn="ctr">
              <a:spcBef>
                <a:spcPct val="50000"/>
              </a:spcBef>
            </a:pPr>
            <a:r>
              <a:rPr lang="en-US" sz="3200" b="1">
                <a:solidFill>
                  <a:srgbClr val="00279F"/>
                </a:solidFill>
                <a:latin typeface="Times New Roman" pitchFamily="18" charset="0"/>
              </a:rPr>
              <a:t>Buku Deposan</a:t>
            </a:r>
          </a:p>
        </p:txBody>
      </p:sp>
      <p:sp>
        <p:nvSpPr>
          <p:cNvPr id="5133" name="Line 91"/>
          <p:cNvSpPr>
            <a:spLocks noChangeShapeType="1"/>
          </p:cNvSpPr>
          <p:nvPr/>
        </p:nvSpPr>
        <p:spPr bwMode="auto">
          <a:xfrm>
            <a:off x="4749800" y="1752600"/>
            <a:ext cx="3911600" cy="0"/>
          </a:xfrm>
          <a:prstGeom prst="line">
            <a:avLst/>
          </a:prstGeom>
          <a:noFill/>
          <a:ln w="50800">
            <a:solidFill>
              <a:schemeClr val="tx1"/>
            </a:solidFill>
            <a:round/>
            <a:headEnd/>
            <a:tailEnd/>
          </a:ln>
        </p:spPr>
        <p:txBody>
          <a:bodyPr wrap="none" anchor="ctr"/>
          <a:lstStyle/>
          <a:p>
            <a:endParaRPr lang="id-ID"/>
          </a:p>
        </p:txBody>
      </p:sp>
      <p:sp>
        <p:nvSpPr>
          <p:cNvPr id="5134" name="Rectangle 92"/>
          <p:cNvSpPr>
            <a:spLocks noChangeArrowheads="1"/>
          </p:cNvSpPr>
          <p:nvPr/>
        </p:nvSpPr>
        <p:spPr bwMode="auto">
          <a:xfrm>
            <a:off x="4573588" y="1905000"/>
            <a:ext cx="4494212" cy="393700"/>
          </a:xfrm>
          <a:prstGeom prst="rect">
            <a:avLst/>
          </a:prstGeom>
          <a:noFill/>
          <a:ln w="12700">
            <a:noFill/>
            <a:miter lim="800000"/>
            <a:headEnd/>
            <a:tailEnd/>
          </a:ln>
        </p:spPr>
        <p:txBody>
          <a:bodyPr lIns="90488" tIns="44450" rIns="90488" bIns="44450">
            <a:spAutoFit/>
          </a:bodyPr>
          <a:lstStyle/>
          <a:p>
            <a:pPr>
              <a:tabLst>
                <a:tab pos="4167188" algn="r"/>
                <a:tab pos="4452938" algn="l"/>
                <a:tab pos="8515350" algn="r"/>
              </a:tabLst>
            </a:pPr>
            <a:r>
              <a:rPr lang="en-US" sz="2000">
                <a:solidFill>
                  <a:srgbClr val="00279F"/>
                </a:solidFill>
                <a:latin typeface="Bookman Old Style" pitchFamily="18" charset="0"/>
              </a:rPr>
              <a:t>Saldo awal	$2.549,99</a:t>
            </a:r>
            <a:endParaRPr lang="en-US" sz="2000">
              <a:solidFill>
                <a:srgbClr val="3C0023"/>
              </a:solidFill>
              <a:latin typeface="Bookman Old Style" pitchFamily="18" charset="0"/>
            </a:endParaRPr>
          </a:p>
        </p:txBody>
      </p:sp>
      <p:sp>
        <p:nvSpPr>
          <p:cNvPr id="57437" name="AutoShape 93"/>
          <p:cNvSpPr>
            <a:spLocks noChangeArrowheads="1"/>
          </p:cNvSpPr>
          <p:nvPr/>
        </p:nvSpPr>
        <p:spPr bwMode="auto">
          <a:xfrm>
            <a:off x="8763000" y="6477000"/>
            <a:ext cx="228600" cy="228600"/>
          </a:xfrm>
          <a:prstGeom prst="lightningBolt">
            <a:avLst/>
          </a:prstGeom>
          <a:gradFill rotWithShape="0">
            <a:gsLst>
              <a:gs pos="0">
                <a:srgbClr val="FDE111"/>
              </a:gs>
              <a:gs pos="100000">
                <a:srgbClr val="756808"/>
              </a:gs>
            </a:gsLst>
            <a:lin ang="5400000" scaled="1"/>
          </a:gradFill>
          <a:ln w="9525">
            <a:noFill/>
            <a:miter lim="800000"/>
            <a:headEnd/>
            <a:tailEnd/>
          </a:ln>
        </p:spPr>
        <p:txBody>
          <a:bodyPr wrap="none" anchor="ctr"/>
          <a:lstStyle/>
          <a:p>
            <a:endParaRPr lang="id-ID"/>
          </a:p>
        </p:txBody>
      </p:sp>
      <p:sp>
        <p:nvSpPr>
          <p:cNvPr id="57438" name="Rectangle 94"/>
          <p:cNvSpPr>
            <a:spLocks noChangeArrowheads="1"/>
          </p:cNvSpPr>
          <p:nvPr/>
        </p:nvSpPr>
        <p:spPr bwMode="auto">
          <a:xfrm>
            <a:off x="4572000" y="2286000"/>
            <a:ext cx="4494213" cy="698500"/>
          </a:xfrm>
          <a:prstGeom prst="rect">
            <a:avLst/>
          </a:prstGeom>
          <a:noFill/>
          <a:ln w="12700">
            <a:noFill/>
            <a:miter lim="800000"/>
            <a:headEnd/>
            <a:tailEnd/>
          </a:ln>
        </p:spPr>
        <p:txBody>
          <a:bodyPr lIns="90488" tIns="44450" rIns="90488" bIns="44450">
            <a:spAutoFit/>
          </a:bodyPr>
          <a:lstStyle/>
          <a:p>
            <a:pPr marL="228600" indent="-228600">
              <a:tabLst>
                <a:tab pos="4167188" algn="r"/>
                <a:tab pos="4452938" algn="l"/>
                <a:tab pos="8515350" algn="r"/>
              </a:tabLst>
            </a:pPr>
            <a:r>
              <a:rPr lang="en-US" sz="2000">
                <a:solidFill>
                  <a:srgbClr val="000099"/>
                </a:solidFill>
                <a:latin typeface="Bookman Old Style" pitchFamily="18" charset="0"/>
              </a:rPr>
              <a:t>Ditambah penerimaan </a:t>
            </a:r>
          </a:p>
          <a:p>
            <a:pPr marL="228600" indent="-228600">
              <a:tabLst>
                <a:tab pos="4167188" algn="r"/>
                <a:tab pos="4452938" algn="l"/>
                <a:tab pos="8515350" algn="r"/>
              </a:tabLst>
            </a:pPr>
            <a:r>
              <a:rPr lang="en-US" sz="2000">
                <a:solidFill>
                  <a:srgbClr val="000099"/>
                </a:solidFill>
                <a:latin typeface="Bookman Old Style" pitchFamily="18" charset="0"/>
              </a:rPr>
              <a:t>   wesel dan bunga bank	 </a:t>
            </a:r>
            <a:r>
              <a:rPr lang="en-US" sz="2000" u="sng">
                <a:solidFill>
                  <a:srgbClr val="000099"/>
                </a:solidFill>
                <a:latin typeface="Bookman Old Style" pitchFamily="18" charset="0"/>
              </a:rPr>
              <a:t>    408,00</a:t>
            </a:r>
          </a:p>
        </p:txBody>
      </p:sp>
      <p:sp>
        <p:nvSpPr>
          <p:cNvPr id="57439" name="Text Box 95"/>
          <p:cNvSpPr txBox="1">
            <a:spLocks noChangeArrowheads="1"/>
          </p:cNvSpPr>
          <p:nvPr/>
        </p:nvSpPr>
        <p:spPr bwMode="auto">
          <a:xfrm>
            <a:off x="7467600" y="2971800"/>
            <a:ext cx="1447800" cy="396875"/>
          </a:xfrm>
          <a:prstGeom prst="rect">
            <a:avLst/>
          </a:prstGeom>
          <a:noFill/>
          <a:ln w="12700">
            <a:noFill/>
            <a:miter lim="800000"/>
            <a:headEnd/>
            <a:tailEnd/>
          </a:ln>
        </p:spPr>
        <p:txBody>
          <a:bodyPr>
            <a:spAutoFit/>
          </a:bodyPr>
          <a:lstStyle/>
          <a:p>
            <a:pPr algn="r">
              <a:spcBef>
                <a:spcPct val="50000"/>
              </a:spcBef>
            </a:pPr>
            <a:r>
              <a:rPr lang="en-US" sz="2000">
                <a:solidFill>
                  <a:srgbClr val="000099"/>
                </a:solidFill>
                <a:latin typeface="Bookman Old Style" pitchFamily="18" charset="0"/>
              </a:rPr>
              <a:t>$2.957,99</a:t>
            </a:r>
          </a:p>
        </p:txBody>
      </p:sp>
      <p:sp>
        <p:nvSpPr>
          <p:cNvPr id="57441" name="Rectangle 97"/>
          <p:cNvSpPr>
            <a:spLocks noChangeArrowheads="1"/>
          </p:cNvSpPr>
          <p:nvPr/>
        </p:nvSpPr>
        <p:spPr bwMode="auto">
          <a:xfrm>
            <a:off x="77788" y="3278188"/>
            <a:ext cx="4494212" cy="1917700"/>
          </a:xfrm>
          <a:prstGeom prst="rect">
            <a:avLst/>
          </a:prstGeom>
          <a:noFill/>
          <a:ln w="12700">
            <a:noFill/>
            <a:miter lim="800000"/>
            <a:headEnd/>
            <a:tailEnd/>
          </a:ln>
        </p:spPr>
        <p:txBody>
          <a:bodyPr lIns="90488" tIns="44450" rIns="90488" bIns="44450">
            <a:spAutoFit/>
          </a:bodyPr>
          <a:lstStyle/>
          <a:p>
            <a:pPr marL="228600" indent="-228600">
              <a:tabLst>
                <a:tab pos="2857500" algn="r"/>
                <a:tab pos="4167188" algn="r"/>
                <a:tab pos="4452938" algn="l"/>
                <a:tab pos="8515350" algn="r"/>
              </a:tabLst>
            </a:pPr>
            <a:r>
              <a:rPr lang="en-US" sz="2000">
                <a:solidFill>
                  <a:srgbClr val="000099"/>
                </a:solidFill>
                <a:latin typeface="Bookman Old Style" pitchFamily="18" charset="0"/>
              </a:rPr>
              <a:t>Dikurangi cek yang</a:t>
            </a:r>
          </a:p>
          <a:p>
            <a:pPr marL="228600" indent="-228600">
              <a:tabLst>
                <a:tab pos="2857500" algn="r"/>
                <a:tab pos="4167188" algn="r"/>
                <a:tab pos="4452938" algn="l"/>
                <a:tab pos="8515350" algn="r"/>
              </a:tabLst>
            </a:pPr>
            <a:r>
              <a:rPr lang="en-US" sz="2000">
                <a:solidFill>
                  <a:srgbClr val="000099"/>
                </a:solidFill>
                <a:latin typeface="Bookman Old Style" pitchFamily="18" charset="0"/>
              </a:rPr>
              <a:t>   belum dicairkan:</a:t>
            </a:r>
          </a:p>
          <a:p>
            <a:pPr marL="228600" indent="-228600">
              <a:tabLst>
                <a:tab pos="2857500" algn="r"/>
                <a:tab pos="4167188" algn="r"/>
                <a:tab pos="4452938" algn="l"/>
                <a:tab pos="8515350" algn="r"/>
              </a:tabLst>
            </a:pPr>
            <a:r>
              <a:rPr lang="en-US" sz="2000">
                <a:solidFill>
                  <a:srgbClr val="000099"/>
                </a:solidFill>
                <a:latin typeface="Bookman Old Style" pitchFamily="18" charset="0"/>
              </a:rPr>
              <a:t>	No. 812	$1.061,00</a:t>
            </a:r>
          </a:p>
          <a:p>
            <a:pPr marL="228600" indent="-228600">
              <a:tabLst>
                <a:tab pos="2857500" algn="r"/>
                <a:tab pos="4167188" algn="r"/>
                <a:tab pos="4452938" algn="l"/>
                <a:tab pos="8515350" algn="r"/>
              </a:tabLst>
            </a:pPr>
            <a:r>
              <a:rPr lang="en-US" sz="2000">
                <a:solidFill>
                  <a:srgbClr val="000099"/>
                </a:solidFill>
                <a:latin typeface="Bookman Old Style" pitchFamily="18" charset="0"/>
              </a:rPr>
              <a:t>	No. 878	435,39</a:t>
            </a:r>
          </a:p>
          <a:p>
            <a:pPr marL="228600" indent="-228600">
              <a:tabLst>
                <a:tab pos="2857500" algn="r"/>
                <a:tab pos="4167188" algn="r"/>
                <a:tab pos="4452938" algn="l"/>
                <a:tab pos="8515350" algn="r"/>
              </a:tabLst>
            </a:pPr>
            <a:r>
              <a:rPr lang="en-US" sz="2000">
                <a:solidFill>
                  <a:srgbClr val="000099"/>
                </a:solidFill>
                <a:latin typeface="Bookman Old Style" pitchFamily="18" charset="0"/>
              </a:rPr>
              <a:t>	No. 883	</a:t>
            </a:r>
            <a:r>
              <a:rPr lang="en-US" sz="2000" u="sng">
                <a:solidFill>
                  <a:srgbClr val="000099"/>
                </a:solidFill>
                <a:latin typeface="Bookman Old Style" pitchFamily="18" charset="0"/>
              </a:rPr>
              <a:t>       48,60</a:t>
            </a:r>
            <a:r>
              <a:rPr lang="en-US" sz="2000">
                <a:solidFill>
                  <a:srgbClr val="000099"/>
                </a:solidFill>
                <a:latin typeface="Bookman Old Style" pitchFamily="18" charset="0"/>
              </a:rPr>
              <a:t>	 1.544,99</a:t>
            </a:r>
          </a:p>
          <a:p>
            <a:pPr marL="228600" indent="-228600">
              <a:tabLst>
                <a:tab pos="2857500" algn="r"/>
                <a:tab pos="4167188" algn="r"/>
                <a:tab pos="4452938" algn="l"/>
                <a:tab pos="8515350" algn="r"/>
              </a:tabLst>
            </a:pPr>
            <a:r>
              <a:rPr lang="en-US" sz="2000" b="1">
                <a:solidFill>
                  <a:srgbClr val="000099"/>
                </a:solidFill>
                <a:latin typeface="Bookman Old Style" pitchFamily="18" charset="0"/>
              </a:rPr>
              <a:t>	</a:t>
            </a:r>
          </a:p>
        </p:txBody>
      </p:sp>
      <p:sp>
        <p:nvSpPr>
          <p:cNvPr id="57442" name="Rectangle 98"/>
          <p:cNvSpPr>
            <a:spLocks noChangeArrowheads="1"/>
          </p:cNvSpPr>
          <p:nvPr/>
        </p:nvSpPr>
        <p:spPr bwMode="auto">
          <a:xfrm>
            <a:off x="4572000" y="3354388"/>
            <a:ext cx="4494213" cy="1003300"/>
          </a:xfrm>
          <a:prstGeom prst="rect">
            <a:avLst/>
          </a:prstGeom>
          <a:noFill/>
          <a:ln w="12700">
            <a:noFill/>
            <a:miter lim="800000"/>
            <a:headEnd/>
            <a:tailEnd/>
          </a:ln>
        </p:spPr>
        <p:txBody>
          <a:bodyPr lIns="90488" tIns="44450" rIns="90488" bIns="44450">
            <a:spAutoFit/>
          </a:bodyPr>
          <a:lstStyle/>
          <a:p>
            <a:pPr marL="228600" indent="-228600">
              <a:tabLst>
                <a:tab pos="2971800" algn="r"/>
                <a:tab pos="4167188" algn="r"/>
                <a:tab pos="4452938" algn="l"/>
                <a:tab pos="8515350" algn="r"/>
              </a:tabLst>
            </a:pPr>
            <a:r>
              <a:rPr lang="en-US" sz="2000" b="1">
                <a:solidFill>
                  <a:srgbClr val="000099"/>
                </a:solidFill>
                <a:latin typeface="Bookman Old Style" pitchFamily="18" charset="0"/>
              </a:rPr>
              <a:t>Dikurangi cek kosong</a:t>
            </a:r>
          </a:p>
          <a:p>
            <a:pPr marL="228600" indent="-228600">
              <a:tabLst>
                <a:tab pos="2971800" algn="r"/>
                <a:tab pos="4167188" algn="r"/>
                <a:tab pos="4452938" algn="l"/>
                <a:tab pos="8515350" algn="r"/>
              </a:tabLst>
            </a:pPr>
            <a:r>
              <a:rPr lang="en-US" sz="2000" b="1">
                <a:solidFill>
                  <a:srgbClr val="000099"/>
                </a:solidFill>
                <a:latin typeface="Bookman Old Style" pitchFamily="18" charset="0"/>
              </a:rPr>
              <a:t>	akibat dana tidak</a:t>
            </a:r>
          </a:p>
          <a:p>
            <a:pPr marL="228600" indent="-228600">
              <a:tabLst>
                <a:tab pos="2971800" algn="r"/>
                <a:tab pos="4167188" algn="r"/>
                <a:tab pos="4452938" algn="l"/>
                <a:tab pos="8515350" algn="r"/>
              </a:tabLst>
            </a:pPr>
            <a:r>
              <a:rPr lang="en-US" sz="2000" b="1">
                <a:solidFill>
                  <a:srgbClr val="000099"/>
                </a:solidFill>
                <a:latin typeface="Bookman Old Style" pitchFamily="18" charset="0"/>
              </a:rPr>
              <a:t>	cukup	$300,00</a:t>
            </a:r>
          </a:p>
        </p:txBody>
      </p:sp>
      <p:sp>
        <p:nvSpPr>
          <p:cNvPr id="57443" name="Text Box 99"/>
          <p:cNvSpPr txBox="1">
            <a:spLocks noChangeArrowheads="1"/>
          </p:cNvSpPr>
          <p:nvPr/>
        </p:nvSpPr>
        <p:spPr bwMode="auto">
          <a:xfrm>
            <a:off x="457200" y="5243513"/>
            <a:ext cx="8305800" cy="1385887"/>
          </a:xfrm>
          <a:prstGeom prst="rect">
            <a:avLst/>
          </a:prstGeom>
          <a:solidFill>
            <a:srgbClr val="FFE59D"/>
          </a:solidFill>
          <a:ln w="12700">
            <a:solidFill>
              <a:schemeClr val="tx1"/>
            </a:solidFill>
            <a:miter lim="800000"/>
            <a:headEnd/>
            <a:tailEnd/>
          </a:ln>
          <a:effectLst>
            <a:outerShdw dist="107763" dir="2700000" algn="ctr" rotWithShape="0">
              <a:schemeClr val="tx1"/>
            </a:outerShdw>
          </a:effectLst>
        </p:spPr>
        <p:txBody>
          <a:bodyPr>
            <a:spAutoFit/>
          </a:bodyPr>
          <a:lstStyle/>
          <a:p>
            <a:pPr algn="ctr">
              <a:spcBef>
                <a:spcPct val="50000"/>
              </a:spcBef>
              <a:defRPr/>
            </a:pPr>
            <a:r>
              <a:rPr lang="en-US" sz="2800">
                <a:latin typeface="Times New Roman" pitchFamily="18" charset="0"/>
              </a:rPr>
              <a:t>Bank mengembalikan cek kosong dari salah satu pelanggan perusahaan, Thomas Ivey, sebesar $300.  Cek tersebut adalah pelunasan piutang oleh pelanggan.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574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7431"/>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grpId="0" nodeType="afterEffect">
                                  <p:stCondLst>
                                    <p:cond delay="1000"/>
                                  </p:stCondLst>
                                  <p:childTnLst>
                                    <p:set>
                                      <p:cBhvr>
                                        <p:cTn id="13" dur="1" fill="hold">
                                          <p:stCondLst>
                                            <p:cond delay="499"/>
                                          </p:stCondLst>
                                        </p:cTn>
                                        <p:tgtEl>
                                          <p:spTgt spid="5743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57438"/>
                                        </p:tgtEl>
                                        <p:attrNameLst>
                                          <p:attrName>style.visibility</p:attrName>
                                        </p:attrNameLst>
                                      </p:cBhvr>
                                      <p:to>
                                        <p:strVal val="visible"/>
                                      </p:to>
                                    </p:set>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499"/>
                                          </p:stCondLst>
                                        </p:cTn>
                                        <p:tgtEl>
                                          <p:spTgt spid="5743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5744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574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431" grpId="0" autoUpdateAnimBg="0"/>
      <p:bldP spid="57432" grpId="0" autoUpdateAnimBg="0"/>
      <p:bldP spid="57437" grpId="0" animBg="1"/>
      <p:bldP spid="57438" grpId="0" autoUpdateAnimBg="0"/>
      <p:bldP spid="57439" grpId="0" autoUpdateAnimBg="0"/>
      <p:bldP spid="57441" grpId="0" autoUpdateAnimBg="0"/>
      <p:bldP spid="57442"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ChangeArrowheads="1"/>
          </p:cNvSpPr>
          <p:nvPr/>
        </p:nvSpPr>
        <p:spPr bwMode="auto">
          <a:xfrm>
            <a:off x="76200" y="1828800"/>
            <a:ext cx="4495800" cy="3505200"/>
          </a:xfrm>
          <a:prstGeom prst="rect">
            <a:avLst/>
          </a:prstGeom>
          <a:solidFill>
            <a:srgbClr val="FDE111"/>
          </a:solidFill>
          <a:ln w="9525">
            <a:noFill/>
            <a:miter lim="800000"/>
            <a:headEnd/>
            <a:tailEnd/>
          </a:ln>
        </p:spPr>
        <p:txBody>
          <a:bodyPr wrap="none" anchor="ctr"/>
          <a:lstStyle/>
          <a:p>
            <a:endParaRPr lang="id-ID"/>
          </a:p>
        </p:txBody>
      </p:sp>
      <p:sp>
        <p:nvSpPr>
          <p:cNvPr id="6148" name="Line 3"/>
          <p:cNvSpPr>
            <a:spLocks noChangeShapeType="1"/>
          </p:cNvSpPr>
          <p:nvPr/>
        </p:nvSpPr>
        <p:spPr bwMode="auto">
          <a:xfrm>
            <a:off x="4572000" y="482600"/>
            <a:ext cx="0" cy="5283200"/>
          </a:xfrm>
          <a:prstGeom prst="line">
            <a:avLst/>
          </a:prstGeom>
          <a:noFill/>
          <a:ln w="50800">
            <a:solidFill>
              <a:schemeClr val="tx1"/>
            </a:solidFill>
            <a:round/>
            <a:headEnd/>
            <a:tailEnd/>
          </a:ln>
        </p:spPr>
        <p:txBody>
          <a:bodyPr wrap="none" anchor="ctr"/>
          <a:lstStyle/>
          <a:p>
            <a:endParaRPr lang="id-ID"/>
          </a:p>
        </p:txBody>
      </p:sp>
      <p:sp>
        <p:nvSpPr>
          <p:cNvPr id="6149" name="Rectangle 4"/>
          <p:cNvSpPr>
            <a:spLocks noChangeArrowheads="1"/>
          </p:cNvSpPr>
          <p:nvPr/>
        </p:nvSpPr>
        <p:spPr bwMode="auto">
          <a:xfrm>
            <a:off x="838200" y="5257800"/>
            <a:ext cx="7848600" cy="519113"/>
          </a:xfrm>
          <a:prstGeom prst="rect">
            <a:avLst/>
          </a:prstGeom>
          <a:noFill/>
          <a:ln w="12700">
            <a:noFill/>
            <a:miter lim="800000"/>
            <a:headEnd/>
            <a:tailEnd/>
          </a:ln>
        </p:spPr>
        <p:txBody>
          <a:bodyPr wrap="none" anchor="ctr"/>
          <a:lstStyle/>
          <a:p>
            <a:endParaRPr lang="id-ID"/>
          </a:p>
        </p:txBody>
      </p:sp>
      <p:grpSp>
        <p:nvGrpSpPr>
          <p:cNvPr id="2" name="Group 5"/>
          <p:cNvGrpSpPr>
            <a:grpSpLocks/>
          </p:cNvGrpSpPr>
          <p:nvPr/>
        </p:nvGrpSpPr>
        <p:grpSpPr bwMode="auto">
          <a:xfrm>
            <a:off x="2370138" y="146050"/>
            <a:ext cx="2251075" cy="1525588"/>
            <a:chOff x="4324" y="92"/>
            <a:chExt cx="1418" cy="961"/>
          </a:xfrm>
        </p:grpSpPr>
        <p:grpSp>
          <p:nvGrpSpPr>
            <p:cNvPr id="3" name="Group 6"/>
            <p:cNvGrpSpPr>
              <a:grpSpLocks/>
            </p:cNvGrpSpPr>
            <p:nvPr/>
          </p:nvGrpSpPr>
          <p:grpSpPr bwMode="auto">
            <a:xfrm>
              <a:off x="4324" y="92"/>
              <a:ext cx="1073" cy="961"/>
              <a:chOff x="4324" y="92"/>
              <a:chExt cx="1073" cy="961"/>
            </a:xfrm>
          </p:grpSpPr>
          <p:sp>
            <p:nvSpPr>
              <p:cNvPr id="6168" name="Line 7"/>
              <p:cNvSpPr>
                <a:spLocks noChangeShapeType="1"/>
              </p:cNvSpPr>
              <p:nvPr/>
            </p:nvSpPr>
            <p:spPr bwMode="auto">
              <a:xfrm>
                <a:off x="4423" y="352"/>
                <a:ext cx="879" cy="0"/>
              </a:xfrm>
              <a:prstGeom prst="line">
                <a:avLst/>
              </a:prstGeom>
              <a:noFill/>
              <a:ln w="12700">
                <a:solidFill>
                  <a:srgbClr val="000000"/>
                </a:solidFill>
                <a:round/>
                <a:headEnd/>
                <a:tailEnd/>
              </a:ln>
            </p:spPr>
            <p:txBody>
              <a:bodyPr wrap="none" anchor="ctr"/>
              <a:lstStyle/>
              <a:p>
                <a:endParaRPr lang="id-ID"/>
              </a:p>
            </p:txBody>
          </p:sp>
          <p:grpSp>
            <p:nvGrpSpPr>
              <p:cNvPr id="4" name="Group 8"/>
              <p:cNvGrpSpPr>
                <a:grpSpLocks/>
              </p:cNvGrpSpPr>
              <p:nvPr/>
            </p:nvGrpSpPr>
            <p:grpSpPr bwMode="auto">
              <a:xfrm>
                <a:off x="4324" y="92"/>
                <a:ext cx="1073" cy="961"/>
                <a:chOff x="4324" y="92"/>
                <a:chExt cx="1073" cy="961"/>
              </a:xfrm>
            </p:grpSpPr>
            <p:grpSp>
              <p:nvGrpSpPr>
                <p:cNvPr id="5" name="Group 9"/>
                <p:cNvGrpSpPr>
                  <a:grpSpLocks/>
                </p:cNvGrpSpPr>
                <p:nvPr/>
              </p:nvGrpSpPr>
              <p:grpSpPr bwMode="auto">
                <a:xfrm>
                  <a:off x="4346" y="92"/>
                  <a:ext cx="1036" cy="350"/>
                  <a:chOff x="4346" y="92"/>
                  <a:chExt cx="1036" cy="350"/>
                </a:xfrm>
              </p:grpSpPr>
              <p:sp>
                <p:nvSpPr>
                  <p:cNvPr id="6240" name="Freeform 10"/>
                  <p:cNvSpPr>
                    <a:spLocks/>
                  </p:cNvSpPr>
                  <p:nvPr/>
                </p:nvSpPr>
                <p:spPr bwMode="auto">
                  <a:xfrm>
                    <a:off x="4349" y="92"/>
                    <a:ext cx="1028" cy="285"/>
                  </a:xfrm>
                  <a:custGeom>
                    <a:avLst/>
                    <a:gdLst>
                      <a:gd name="T0" fmla="*/ 0 w 1028"/>
                      <a:gd name="T1" fmla="*/ 284 h 285"/>
                      <a:gd name="T2" fmla="*/ 1027 w 1028"/>
                      <a:gd name="T3" fmla="*/ 284 h 285"/>
                      <a:gd name="T4" fmla="*/ 514 w 1028"/>
                      <a:gd name="T5" fmla="*/ 0 h 285"/>
                      <a:gd name="T6" fmla="*/ 0 w 1028"/>
                      <a:gd name="T7" fmla="*/ 284 h 285"/>
                      <a:gd name="T8" fmla="*/ 0 60000 65536"/>
                      <a:gd name="T9" fmla="*/ 0 60000 65536"/>
                      <a:gd name="T10" fmla="*/ 0 60000 65536"/>
                      <a:gd name="T11" fmla="*/ 0 60000 65536"/>
                      <a:gd name="T12" fmla="*/ 0 w 1028"/>
                      <a:gd name="T13" fmla="*/ 0 h 285"/>
                      <a:gd name="T14" fmla="*/ 1028 w 1028"/>
                      <a:gd name="T15" fmla="*/ 285 h 285"/>
                    </a:gdLst>
                    <a:ahLst/>
                    <a:cxnLst>
                      <a:cxn ang="T8">
                        <a:pos x="T0" y="T1"/>
                      </a:cxn>
                      <a:cxn ang="T9">
                        <a:pos x="T2" y="T3"/>
                      </a:cxn>
                      <a:cxn ang="T10">
                        <a:pos x="T4" y="T5"/>
                      </a:cxn>
                      <a:cxn ang="T11">
                        <a:pos x="T6" y="T7"/>
                      </a:cxn>
                    </a:cxnLst>
                    <a:rect l="T12" t="T13" r="T14" b="T15"/>
                    <a:pathLst>
                      <a:path w="1028" h="285">
                        <a:moveTo>
                          <a:pt x="0" y="284"/>
                        </a:moveTo>
                        <a:lnTo>
                          <a:pt x="1027" y="284"/>
                        </a:lnTo>
                        <a:lnTo>
                          <a:pt x="514" y="0"/>
                        </a:lnTo>
                        <a:lnTo>
                          <a:pt x="0" y="284"/>
                        </a:lnTo>
                      </a:path>
                    </a:pathLst>
                  </a:custGeom>
                  <a:solidFill>
                    <a:schemeClr val="tx2"/>
                  </a:solidFill>
                  <a:ln w="12700" cap="rnd">
                    <a:solidFill>
                      <a:srgbClr val="C0C0C0"/>
                    </a:solidFill>
                    <a:round/>
                    <a:headEnd/>
                    <a:tailEnd/>
                  </a:ln>
                </p:spPr>
                <p:txBody>
                  <a:bodyPr/>
                  <a:lstStyle/>
                  <a:p>
                    <a:endParaRPr lang="id-ID"/>
                  </a:p>
                </p:txBody>
              </p:sp>
              <p:sp>
                <p:nvSpPr>
                  <p:cNvPr id="6241" name="Freeform 11"/>
                  <p:cNvSpPr>
                    <a:spLocks/>
                  </p:cNvSpPr>
                  <p:nvPr/>
                </p:nvSpPr>
                <p:spPr bwMode="auto">
                  <a:xfrm>
                    <a:off x="4425" y="111"/>
                    <a:ext cx="880" cy="242"/>
                  </a:xfrm>
                  <a:custGeom>
                    <a:avLst/>
                    <a:gdLst>
                      <a:gd name="T0" fmla="*/ 0 w 880"/>
                      <a:gd name="T1" fmla="*/ 241 h 242"/>
                      <a:gd name="T2" fmla="*/ 879 w 880"/>
                      <a:gd name="T3" fmla="*/ 241 h 242"/>
                      <a:gd name="T4" fmla="*/ 441 w 880"/>
                      <a:gd name="T5" fmla="*/ 0 h 242"/>
                      <a:gd name="T6" fmla="*/ 0 w 880"/>
                      <a:gd name="T7" fmla="*/ 241 h 242"/>
                      <a:gd name="T8" fmla="*/ 0 60000 65536"/>
                      <a:gd name="T9" fmla="*/ 0 60000 65536"/>
                      <a:gd name="T10" fmla="*/ 0 60000 65536"/>
                      <a:gd name="T11" fmla="*/ 0 60000 65536"/>
                      <a:gd name="T12" fmla="*/ 0 w 880"/>
                      <a:gd name="T13" fmla="*/ 0 h 242"/>
                      <a:gd name="T14" fmla="*/ 880 w 880"/>
                      <a:gd name="T15" fmla="*/ 242 h 242"/>
                    </a:gdLst>
                    <a:ahLst/>
                    <a:cxnLst>
                      <a:cxn ang="T8">
                        <a:pos x="T0" y="T1"/>
                      </a:cxn>
                      <a:cxn ang="T9">
                        <a:pos x="T2" y="T3"/>
                      </a:cxn>
                      <a:cxn ang="T10">
                        <a:pos x="T4" y="T5"/>
                      </a:cxn>
                      <a:cxn ang="T11">
                        <a:pos x="T6" y="T7"/>
                      </a:cxn>
                    </a:cxnLst>
                    <a:rect l="T12" t="T13" r="T14" b="T15"/>
                    <a:pathLst>
                      <a:path w="880" h="242">
                        <a:moveTo>
                          <a:pt x="0" y="241"/>
                        </a:moveTo>
                        <a:lnTo>
                          <a:pt x="879" y="241"/>
                        </a:lnTo>
                        <a:lnTo>
                          <a:pt x="441" y="0"/>
                        </a:lnTo>
                        <a:lnTo>
                          <a:pt x="0" y="241"/>
                        </a:lnTo>
                      </a:path>
                    </a:pathLst>
                  </a:custGeom>
                  <a:solidFill>
                    <a:schemeClr val="tx2"/>
                  </a:solidFill>
                  <a:ln w="12700" cap="rnd">
                    <a:solidFill>
                      <a:srgbClr val="808080"/>
                    </a:solidFill>
                    <a:round/>
                    <a:headEnd/>
                    <a:tailEnd/>
                  </a:ln>
                </p:spPr>
                <p:txBody>
                  <a:bodyPr/>
                  <a:lstStyle/>
                  <a:p>
                    <a:endParaRPr lang="id-ID"/>
                  </a:p>
                </p:txBody>
              </p:sp>
              <p:sp>
                <p:nvSpPr>
                  <p:cNvPr id="6242" name="Rectangle 12"/>
                  <p:cNvSpPr>
                    <a:spLocks noChangeArrowheads="1"/>
                  </p:cNvSpPr>
                  <p:nvPr/>
                </p:nvSpPr>
                <p:spPr bwMode="auto">
                  <a:xfrm>
                    <a:off x="4346" y="403"/>
                    <a:ext cx="1036" cy="5"/>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6243" name="Rectangle 13"/>
                  <p:cNvSpPr>
                    <a:spLocks noChangeArrowheads="1"/>
                  </p:cNvSpPr>
                  <p:nvPr/>
                </p:nvSpPr>
                <p:spPr bwMode="auto">
                  <a:xfrm>
                    <a:off x="4361" y="434"/>
                    <a:ext cx="999" cy="8"/>
                  </a:xfrm>
                  <a:prstGeom prst="rect">
                    <a:avLst/>
                  </a:prstGeom>
                  <a:solidFill>
                    <a:schemeClr val="tx2"/>
                  </a:solidFill>
                  <a:ln w="12700">
                    <a:solidFill>
                      <a:srgbClr val="C0C0C0"/>
                    </a:solidFill>
                    <a:miter lim="800000"/>
                    <a:headEnd/>
                    <a:tailEnd/>
                  </a:ln>
                </p:spPr>
                <p:txBody>
                  <a:bodyPr wrap="none" anchor="ctr"/>
                  <a:lstStyle/>
                  <a:p>
                    <a:endParaRPr lang="id-ID"/>
                  </a:p>
                </p:txBody>
              </p:sp>
            </p:grpSp>
            <p:grpSp>
              <p:nvGrpSpPr>
                <p:cNvPr id="6" name="Group 14"/>
                <p:cNvGrpSpPr>
                  <a:grpSpLocks/>
                </p:cNvGrpSpPr>
                <p:nvPr/>
              </p:nvGrpSpPr>
              <p:grpSpPr bwMode="auto">
                <a:xfrm>
                  <a:off x="4324" y="957"/>
                  <a:ext cx="1073" cy="96"/>
                  <a:chOff x="4324" y="957"/>
                  <a:chExt cx="1073" cy="96"/>
                </a:xfrm>
              </p:grpSpPr>
              <p:sp>
                <p:nvSpPr>
                  <p:cNvPr id="6236" name="Rectangle 15"/>
                  <p:cNvSpPr>
                    <a:spLocks noChangeArrowheads="1"/>
                  </p:cNvSpPr>
                  <p:nvPr/>
                </p:nvSpPr>
                <p:spPr bwMode="auto">
                  <a:xfrm>
                    <a:off x="4389" y="957"/>
                    <a:ext cx="943" cy="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6237" name="Rectangle 16"/>
                  <p:cNvSpPr>
                    <a:spLocks noChangeArrowheads="1"/>
                  </p:cNvSpPr>
                  <p:nvPr/>
                </p:nvSpPr>
                <p:spPr bwMode="auto">
                  <a:xfrm>
                    <a:off x="4324" y="1052"/>
                    <a:ext cx="1073" cy="1"/>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6238" name="Rectangle 17"/>
                  <p:cNvSpPr>
                    <a:spLocks noChangeArrowheads="1"/>
                  </p:cNvSpPr>
                  <p:nvPr/>
                </p:nvSpPr>
                <p:spPr bwMode="auto">
                  <a:xfrm>
                    <a:off x="4361" y="979"/>
                    <a:ext cx="999" cy="9"/>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6239" name="Rectangle 18"/>
                  <p:cNvSpPr>
                    <a:spLocks noChangeArrowheads="1"/>
                  </p:cNvSpPr>
                  <p:nvPr/>
                </p:nvSpPr>
                <p:spPr bwMode="auto">
                  <a:xfrm>
                    <a:off x="4346" y="1008"/>
                    <a:ext cx="1029" cy="12"/>
                  </a:xfrm>
                  <a:prstGeom prst="rect">
                    <a:avLst/>
                  </a:prstGeom>
                  <a:solidFill>
                    <a:schemeClr val="tx2"/>
                  </a:solidFill>
                  <a:ln w="12700">
                    <a:solidFill>
                      <a:srgbClr val="C0C0C0"/>
                    </a:solidFill>
                    <a:miter lim="800000"/>
                    <a:headEnd/>
                    <a:tailEnd/>
                  </a:ln>
                </p:spPr>
                <p:txBody>
                  <a:bodyPr wrap="none" anchor="ctr"/>
                  <a:lstStyle/>
                  <a:p>
                    <a:endParaRPr lang="id-ID"/>
                  </a:p>
                </p:txBody>
              </p:sp>
            </p:grpSp>
          </p:grpSp>
          <p:grpSp>
            <p:nvGrpSpPr>
              <p:cNvPr id="7" name="Group 19"/>
              <p:cNvGrpSpPr>
                <a:grpSpLocks/>
              </p:cNvGrpSpPr>
              <p:nvPr/>
            </p:nvGrpSpPr>
            <p:grpSpPr bwMode="auto">
              <a:xfrm>
                <a:off x="4413" y="480"/>
                <a:ext cx="888" cy="474"/>
                <a:chOff x="4413" y="480"/>
                <a:chExt cx="888" cy="474"/>
              </a:xfrm>
            </p:grpSpPr>
            <p:grpSp>
              <p:nvGrpSpPr>
                <p:cNvPr id="8" name="Group 20"/>
                <p:cNvGrpSpPr>
                  <a:grpSpLocks/>
                </p:cNvGrpSpPr>
                <p:nvPr/>
              </p:nvGrpSpPr>
              <p:grpSpPr bwMode="auto">
                <a:xfrm>
                  <a:off x="4543" y="480"/>
                  <a:ext cx="106" cy="474"/>
                  <a:chOff x="4543" y="480"/>
                  <a:chExt cx="106" cy="474"/>
                </a:xfrm>
              </p:grpSpPr>
              <p:sp>
                <p:nvSpPr>
                  <p:cNvPr id="6226" name="Rectangle 21"/>
                  <p:cNvSpPr>
                    <a:spLocks noChangeArrowheads="1"/>
                  </p:cNvSpPr>
                  <p:nvPr/>
                </p:nvSpPr>
                <p:spPr bwMode="auto">
                  <a:xfrm>
                    <a:off x="4543"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6227" name="Rectangle 22"/>
                  <p:cNvSpPr>
                    <a:spLocks noChangeArrowheads="1"/>
                  </p:cNvSpPr>
                  <p:nvPr/>
                </p:nvSpPr>
                <p:spPr bwMode="auto">
                  <a:xfrm>
                    <a:off x="4543"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9" name="Group 23"/>
                  <p:cNvGrpSpPr>
                    <a:grpSpLocks/>
                  </p:cNvGrpSpPr>
                  <p:nvPr/>
                </p:nvGrpSpPr>
                <p:grpSpPr bwMode="auto">
                  <a:xfrm>
                    <a:off x="4562" y="501"/>
                    <a:ext cx="74" cy="432"/>
                    <a:chOff x="4562" y="501"/>
                    <a:chExt cx="74" cy="432"/>
                  </a:xfrm>
                </p:grpSpPr>
                <p:sp>
                  <p:nvSpPr>
                    <p:cNvPr id="6229" name="Rectangle 24"/>
                    <p:cNvSpPr>
                      <a:spLocks noChangeArrowheads="1"/>
                    </p:cNvSpPr>
                    <p:nvPr/>
                  </p:nvSpPr>
                  <p:spPr bwMode="auto">
                    <a:xfrm>
                      <a:off x="4562" y="501"/>
                      <a:ext cx="74"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6230" name="Rectangle 25"/>
                    <p:cNvSpPr>
                      <a:spLocks noChangeArrowheads="1"/>
                    </p:cNvSpPr>
                    <p:nvPr/>
                  </p:nvSpPr>
                  <p:spPr bwMode="auto">
                    <a:xfrm>
                      <a:off x="4588" y="510"/>
                      <a:ext cx="4"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6231" name="Rectangle 26"/>
                    <p:cNvSpPr>
                      <a:spLocks noChangeArrowheads="1"/>
                    </p:cNvSpPr>
                    <p:nvPr/>
                  </p:nvSpPr>
                  <p:spPr bwMode="auto">
                    <a:xfrm>
                      <a:off x="4606"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6232" name="Rectangle 27"/>
                    <p:cNvSpPr>
                      <a:spLocks noChangeArrowheads="1"/>
                    </p:cNvSpPr>
                    <p:nvPr/>
                  </p:nvSpPr>
                  <p:spPr bwMode="auto">
                    <a:xfrm>
                      <a:off x="4624"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6233" name="Rectangle 28"/>
                    <p:cNvSpPr>
                      <a:spLocks noChangeArrowheads="1"/>
                    </p:cNvSpPr>
                    <p:nvPr/>
                  </p:nvSpPr>
                  <p:spPr bwMode="auto">
                    <a:xfrm>
                      <a:off x="4571"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0" name="Group 29"/>
                <p:cNvGrpSpPr>
                  <a:grpSpLocks/>
                </p:cNvGrpSpPr>
                <p:nvPr/>
              </p:nvGrpSpPr>
              <p:grpSpPr bwMode="auto">
                <a:xfrm>
                  <a:off x="4676" y="480"/>
                  <a:ext cx="106" cy="474"/>
                  <a:chOff x="4676" y="480"/>
                  <a:chExt cx="106" cy="474"/>
                </a:xfrm>
              </p:grpSpPr>
              <p:sp>
                <p:nvSpPr>
                  <p:cNvPr id="6218" name="Rectangle 30"/>
                  <p:cNvSpPr>
                    <a:spLocks noChangeArrowheads="1"/>
                  </p:cNvSpPr>
                  <p:nvPr/>
                </p:nvSpPr>
                <p:spPr bwMode="auto">
                  <a:xfrm>
                    <a:off x="4676"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6219" name="Rectangle 31"/>
                  <p:cNvSpPr>
                    <a:spLocks noChangeArrowheads="1"/>
                  </p:cNvSpPr>
                  <p:nvPr/>
                </p:nvSpPr>
                <p:spPr bwMode="auto">
                  <a:xfrm>
                    <a:off x="4676"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1" name="Group 32"/>
                  <p:cNvGrpSpPr>
                    <a:grpSpLocks/>
                  </p:cNvGrpSpPr>
                  <p:nvPr/>
                </p:nvGrpSpPr>
                <p:grpSpPr bwMode="auto">
                  <a:xfrm>
                    <a:off x="4695" y="501"/>
                    <a:ext cx="73" cy="432"/>
                    <a:chOff x="4695" y="501"/>
                    <a:chExt cx="73" cy="432"/>
                  </a:xfrm>
                </p:grpSpPr>
                <p:sp>
                  <p:nvSpPr>
                    <p:cNvPr id="6221" name="Rectangle 33"/>
                    <p:cNvSpPr>
                      <a:spLocks noChangeArrowheads="1"/>
                    </p:cNvSpPr>
                    <p:nvPr/>
                  </p:nvSpPr>
                  <p:spPr bwMode="auto">
                    <a:xfrm>
                      <a:off x="4695" y="501"/>
                      <a:ext cx="73"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6222" name="Rectangle 34"/>
                    <p:cNvSpPr>
                      <a:spLocks noChangeArrowheads="1"/>
                    </p:cNvSpPr>
                    <p:nvPr/>
                  </p:nvSpPr>
                  <p:spPr bwMode="auto">
                    <a:xfrm>
                      <a:off x="4720"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6223" name="Rectangle 35"/>
                    <p:cNvSpPr>
                      <a:spLocks noChangeArrowheads="1"/>
                    </p:cNvSpPr>
                    <p:nvPr/>
                  </p:nvSpPr>
                  <p:spPr bwMode="auto">
                    <a:xfrm>
                      <a:off x="473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6224" name="Rectangle 36"/>
                    <p:cNvSpPr>
                      <a:spLocks noChangeArrowheads="1"/>
                    </p:cNvSpPr>
                    <p:nvPr/>
                  </p:nvSpPr>
                  <p:spPr bwMode="auto">
                    <a:xfrm>
                      <a:off x="4756" y="510"/>
                      <a:ext cx="2"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6225" name="Rectangle 37"/>
                    <p:cNvSpPr>
                      <a:spLocks noChangeArrowheads="1"/>
                    </p:cNvSpPr>
                    <p:nvPr/>
                  </p:nvSpPr>
                  <p:spPr bwMode="auto">
                    <a:xfrm>
                      <a:off x="4703" y="510"/>
                      <a:ext cx="4"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2" name="Group 38"/>
                <p:cNvGrpSpPr>
                  <a:grpSpLocks/>
                </p:cNvGrpSpPr>
                <p:nvPr/>
              </p:nvGrpSpPr>
              <p:grpSpPr bwMode="auto">
                <a:xfrm>
                  <a:off x="4804" y="480"/>
                  <a:ext cx="106" cy="474"/>
                  <a:chOff x="4804" y="480"/>
                  <a:chExt cx="106" cy="474"/>
                </a:xfrm>
              </p:grpSpPr>
              <p:sp>
                <p:nvSpPr>
                  <p:cNvPr id="6210" name="Rectangle 39"/>
                  <p:cNvSpPr>
                    <a:spLocks noChangeArrowheads="1"/>
                  </p:cNvSpPr>
                  <p:nvPr/>
                </p:nvSpPr>
                <p:spPr bwMode="auto">
                  <a:xfrm>
                    <a:off x="4804"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6211" name="Rectangle 40"/>
                  <p:cNvSpPr>
                    <a:spLocks noChangeArrowheads="1"/>
                  </p:cNvSpPr>
                  <p:nvPr/>
                </p:nvSpPr>
                <p:spPr bwMode="auto">
                  <a:xfrm>
                    <a:off x="4804"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3" name="Group 41"/>
                  <p:cNvGrpSpPr>
                    <a:grpSpLocks/>
                  </p:cNvGrpSpPr>
                  <p:nvPr/>
                </p:nvGrpSpPr>
                <p:grpSpPr bwMode="auto">
                  <a:xfrm>
                    <a:off x="4823" y="501"/>
                    <a:ext cx="73" cy="432"/>
                    <a:chOff x="4823" y="501"/>
                    <a:chExt cx="73" cy="432"/>
                  </a:xfrm>
                </p:grpSpPr>
                <p:sp>
                  <p:nvSpPr>
                    <p:cNvPr id="6213" name="Rectangle 42"/>
                    <p:cNvSpPr>
                      <a:spLocks noChangeArrowheads="1"/>
                    </p:cNvSpPr>
                    <p:nvPr/>
                  </p:nvSpPr>
                  <p:spPr bwMode="auto">
                    <a:xfrm>
                      <a:off x="4823" y="501"/>
                      <a:ext cx="73"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6214" name="Rectangle 43"/>
                    <p:cNvSpPr>
                      <a:spLocks noChangeArrowheads="1"/>
                    </p:cNvSpPr>
                    <p:nvPr/>
                  </p:nvSpPr>
                  <p:spPr bwMode="auto">
                    <a:xfrm>
                      <a:off x="484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6215" name="Rectangle 44"/>
                    <p:cNvSpPr>
                      <a:spLocks noChangeArrowheads="1"/>
                    </p:cNvSpPr>
                    <p:nvPr/>
                  </p:nvSpPr>
                  <p:spPr bwMode="auto">
                    <a:xfrm>
                      <a:off x="4867"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6216" name="Rectangle 45"/>
                    <p:cNvSpPr>
                      <a:spLocks noChangeArrowheads="1"/>
                    </p:cNvSpPr>
                    <p:nvPr/>
                  </p:nvSpPr>
                  <p:spPr bwMode="auto">
                    <a:xfrm>
                      <a:off x="4884"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6217" name="Rectangle 46"/>
                    <p:cNvSpPr>
                      <a:spLocks noChangeArrowheads="1"/>
                    </p:cNvSpPr>
                    <p:nvPr/>
                  </p:nvSpPr>
                  <p:spPr bwMode="auto">
                    <a:xfrm>
                      <a:off x="4833" y="510"/>
                      <a:ext cx="2"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4" name="Group 47"/>
                <p:cNvGrpSpPr>
                  <a:grpSpLocks/>
                </p:cNvGrpSpPr>
                <p:nvPr/>
              </p:nvGrpSpPr>
              <p:grpSpPr bwMode="auto">
                <a:xfrm>
                  <a:off x="4933" y="480"/>
                  <a:ext cx="106" cy="474"/>
                  <a:chOff x="4933" y="480"/>
                  <a:chExt cx="106" cy="474"/>
                </a:xfrm>
              </p:grpSpPr>
              <p:sp>
                <p:nvSpPr>
                  <p:cNvPr id="6202" name="Rectangle 48"/>
                  <p:cNvSpPr>
                    <a:spLocks noChangeArrowheads="1"/>
                  </p:cNvSpPr>
                  <p:nvPr/>
                </p:nvSpPr>
                <p:spPr bwMode="auto">
                  <a:xfrm>
                    <a:off x="4933"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6203" name="Rectangle 49"/>
                  <p:cNvSpPr>
                    <a:spLocks noChangeArrowheads="1"/>
                  </p:cNvSpPr>
                  <p:nvPr/>
                </p:nvSpPr>
                <p:spPr bwMode="auto">
                  <a:xfrm>
                    <a:off x="4933"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5" name="Group 50"/>
                  <p:cNvGrpSpPr>
                    <a:grpSpLocks/>
                  </p:cNvGrpSpPr>
                  <p:nvPr/>
                </p:nvGrpSpPr>
                <p:grpSpPr bwMode="auto">
                  <a:xfrm>
                    <a:off x="4952" y="501"/>
                    <a:ext cx="74" cy="432"/>
                    <a:chOff x="4952" y="501"/>
                    <a:chExt cx="74" cy="432"/>
                  </a:xfrm>
                </p:grpSpPr>
                <p:sp>
                  <p:nvSpPr>
                    <p:cNvPr id="6205" name="Rectangle 51"/>
                    <p:cNvSpPr>
                      <a:spLocks noChangeArrowheads="1"/>
                    </p:cNvSpPr>
                    <p:nvPr/>
                  </p:nvSpPr>
                  <p:spPr bwMode="auto">
                    <a:xfrm>
                      <a:off x="4952" y="501"/>
                      <a:ext cx="74"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6206" name="Rectangle 52"/>
                    <p:cNvSpPr>
                      <a:spLocks noChangeArrowheads="1"/>
                    </p:cNvSpPr>
                    <p:nvPr/>
                  </p:nvSpPr>
                  <p:spPr bwMode="auto">
                    <a:xfrm>
                      <a:off x="497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6207" name="Rectangle 53"/>
                    <p:cNvSpPr>
                      <a:spLocks noChangeArrowheads="1"/>
                    </p:cNvSpPr>
                    <p:nvPr/>
                  </p:nvSpPr>
                  <p:spPr bwMode="auto">
                    <a:xfrm>
                      <a:off x="4996"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6208" name="Rectangle 54"/>
                    <p:cNvSpPr>
                      <a:spLocks noChangeArrowheads="1"/>
                    </p:cNvSpPr>
                    <p:nvPr/>
                  </p:nvSpPr>
                  <p:spPr bwMode="auto">
                    <a:xfrm>
                      <a:off x="5014"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6209" name="Rectangle 55"/>
                    <p:cNvSpPr>
                      <a:spLocks noChangeArrowheads="1"/>
                    </p:cNvSpPr>
                    <p:nvPr/>
                  </p:nvSpPr>
                  <p:spPr bwMode="auto">
                    <a:xfrm>
                      <a:off x="4961"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6" name="Group 56"/>
                <p:cNvGrpSpPr>
                  <a:grpSpLocks/>
                </p:cNvGrpSpPr>
                <p:nvPr/>
              </p:nvGrpSpPr>
              <p:grpSpPr bwMode="auto">
                <a:xfrm>
                  <a:off x="5195" y="480"/>
                  <a:ext cx="106" cy="474"/>
                  <a:chOff x="5195" y="480"/>
                  <a:chExt cx="106" cy="474"/>
                </a:xfrm>
              </p:grpSpPr>
              <p:sp>
                <p:nvSpPr>
                  <p:cNvPr id="6194" name="Rectangle 57"/>
                  <p:cNvSpPr>
                    <a:spLocks noChangeArrowheads="1"/>
                  </p:cNvSpPr>
                  <p:nvPr/>
                </p:nvSpPr>
                <p:spPr bwMode="auto">
                  <a:xfrm>
                    <a:off x="5195"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6195" name="Rectangle 58"/>
                  <p:cNvSpPr>
                    <a:spLocks noChangeArrowheads="1"/>
                  </p:cNvSpPr>
                  <p:nvPr/>
                </p:nvSpPr>
                <p:spPr bwMode="auto">
                  <a:xfrm>
                    <a:off x="5195"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7" name="Group 59"/>
                  <p:cNvGrpSpPr>
                    <a:grpSpLocks/>
                  </p:cNvGrpSpPr>
                  <p:nvPr/>
                </p:nvGrpSpPr>
                <p:grpSpPr bwMode="auto">
                  <a:xfrm>
                    <a:off x="5214" y="501"/>
                    <a:ext cx="73" cy="432"/>
                    <a:chOff x="5214" y="501"/>
                    <a:chExt cx="73" cy="432"/>
                  </a:xfrm>
                </p:grpSpPr>
                <p:sp>
                  <p:nvSpPr>
                    <p:cNvPr id="6197" name="Rectangle 60"/>
                    <p:cNvSpPr>
                      <a:spLocks noChangeArrowheads="1"/>
                    </p:cNvSpPr>
                    <p:nvPr/>
                  </p:nvSpPr>
                  <p:spPr bwMode="auto">
                    <a:xfrm>
                      <a:off x="5214" y="501"/>
                      <a:ext cx="73"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6198" name="Rectangle 61"/>
                    <p:cNvSpPr>
                      <a:spLocks noChangeArrowheads="1"/>
                    </p:cNvSpPr>
                    <p:nvPr/>
                  </p:nvSpPr>
                  <p:spPr bwMode="auto">
                    <a:xfrm>
                      <a:off x="5241"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6199" name="Rectangle 62"/>
                    <p:cNvSpPr>
                      <a:spLocks noChangeArrowheads="1"/>
                    </p:cNvSpPr>
                    <p:nvPr/>
                  </p:nvSpPr>
                  <p:spPr bwMode="auto">
                    <a:xfrm>
                      <a:off x="525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6200" name="Rectangle 63"/>
                    <p:cNvSpPr>
                      <a:spLocks noChangeArrowheads="1"/>
                    </p:cNvSpPr>
                    <p:nvPr/>
                  </p:nvSpPr>
                  <p:spPr bwMode="auto">
                    <a:xfrm>
                      <a:off x="5276"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6201" name="Rectangle 64"/>
                    <p:cNvSpPr>
                      <a:spLocks noChangeArrowheads="1"/>
                    </p:cNvSpPr>
                    <p:nvPr/>
                  </p:nvSpPr>
                  <p:spPr bwMode="auto">
                    <a:xfrm>
                      <a:off x="5223"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8" name="Group 65"/>
                <p:cNvGrpSpPr>
                  <a:grpSpLocks/>
                </p:cNvGrpSpPr>
                <p:nvPr/>
              </p:nvGrpSpPr>
              <p:grpSpPr bwMode="auto">
                <a:xfrm>
                  <a:off x="4413" y="480"/>
                  <a:ext cx="106" cy="474"/>
                  <a:chOff x="4413" y="480"/>
                  <a:chExt cx="106" cy="474"/>
                </a:xfrm>
              </p:grpSpPr>
              <p:sp>
                <p:nvSpPr>
                  <p:cNvPr id="6186" name="Rectangle 66"/>
                  <p:cNvSpPr>
                    <a:spLocks noChangeArrowheads="1"/>
                  </p:cNvSpPr>
                  <p:nvPr/>
                </p:nvSpPr>
                <p:spPr bwMode="auto">
                  <a:xfrm>
                    <a:off x="4413"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6187" name="Rectangle 67"/>
                  <p:cNvSpPr>
                    <a:spLocks noChangeArrowheads="1"/>
                  </p:cNvSpPr>
                  <p:nvPr/>
                </p:nvSpPr>
                <p:spPr bwMode="auto">
                  <a:xfrm>
                    <a:off x="4413"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9" name="Group 68"/>
                  <p:cNvGrpSpPr>
                    <a:grpSpLocks/>
                  </p:cNvGrpSpPr>
                  <p:nvPr/>
                </p:nvGrpSpPr>
                <p:grpSpPr bwMode="auto">
                  <a:xfrm>
                    <a:off x="4432" y="501"/>
                    <a:ext cx="72" cy="432"/>
                    <a:chOff x="4432" y="501"/>
                    <a:chExt cx="72" cy="432"/>
                  </a:xfrm>
                </p:grpSpPr>
                <p:sp>
                  <p:nvSpPr>
                    <p:cNvPr id="6189" name="Rectangle 69"/>
                    <p:cNvSpPr>
                      <a:spLocks noChangeArrowheads="1"/>
                    </p:cNvSpPr>
                    <p:nvPr/>
                  </p:nvSpPr>
                  <p:spPr bwMode="auto">
                    <a:xfrm>
                      <a:off x="4432" y="501"/>
                      <a:ext cx="72"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6190" name="Rectangle 70"/>
                    <p:cNvSpPr>
                      <a:spLocks noChangeArrowheads="1"/>
                    </p:cNvSpPr>
                    <p:nvPr/>
                  </p:nvSpPr>
                  <p:spPr bwMode="auto">
                    <a:xfrm>
                      <a:off x="4458" y="510"/>
                      <a:ext cx="2"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6191" name="Rectangle 71"/>
                    <p:cNvSpPr>
                      <a:spLocks noChangeArrowheads="1"/>
                    </p:cNvSpPr>
                    <p:nvPr/>
                  </p:nvSpPr>
                  <p:spPr bwMode="auto">
                    <a:xfrm>
                      <a:off x="4476" y="510"/>
                      <a:ext cx="2"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6192" name="Rectangle 72"/>
                    <p:cNvSpPr>
                      <a:spLocks noChangeArrowheads="1"/>
                    </p:cNvSpPr>
                    <p:nvPr/>
                  </p:nvSpPr>
                  <p:spPr bwMode="auto">
                    <a:xfrm>
                      <a:off x="4493"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6193" name="Rectangle 73"/>
                    <p:cNvSpPr>
                      <a:spLocks noChangeArrowheads="1"/>
                    </p:cNvSpPr>
                    <p:nvPr/>
                  </p:nvSpPr>
                  <p:spPr bwMode="auto">
                    <a:xfrm>
                      <a:off x="4439" y="510"/>
                      <a:ext cx="4"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20" name="Group 74"/>
                <p:cNvGrpSpPr>
                  <a:grpSpLocks/>
                </p:cNvGrpSpPr>
                <p:nvPr/>
              </p:nvGrpSpPr>
              <p:grpSpPr bwMode="auto">
                <a:xfrm>
                  <a:off x="5066" y="480"/>
                  <a:ext cx="106" cy="474"/>
                  <a:chOff x="5066" y="480"/>
                  <a:chExt cx="106" cy="474"/>
                </a:xfrm>
              </p:grpSpPr>
              <p:sp>
                <p:nvSpPr>
                  <p:cNvPr id="6178" name="Rectangle 75"/>
                  <p:cNvSpPr>
                    <a:spLocks noChangeArrowheads="1"/>
                  </p:cNvSpPr>
                  <p:nvPr/>
                </p:nvSpPr>
                <p:spPr bwMode="auto">
                  <a:xfrm>
                    <a:off x="5066"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6179" name="Rectangle 76"/>
                  <p:cNvSpPr>
                    <a:spLocks noChangeArrowheads="1"/>
                  </p:cNvSpPr>
                  <p:nvPr/>
                </p:nvSpPr>
                <p:spPr bwMode="auto">
                  <a:xfrm>
                    <a:off x="5066"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21" name="Group 77"/>
                  <p:cNvGrpSpPr>
                    <a:grpSpLocks/>
                  </p:cNvGrpSpPr>
                  <p:nvPr/>
                </p:nvGrpSpPr>
                <p:grpSpPr bwMode="auto">
                  <a:xfrm>
                    <a:off x="5085" y="501"/>
                    <a:ext cx="73" cy="432"/>
                    <a:chOff x="5085" y="501"/>
                    <a:chExt cx="73" cy="432"/>
                  </a:xfrm>
                </p:grpSpPr>
                <p:sp>
                  <p:nvSpPr>
                    <p:cNvPr id="6181" name="Rectangle 78"/>
                    <p:cNvSpPr>
                      <a:spLocks noChangeArrowheads="1"/>
                    </p:cNvSpPr>
                    <p:nvPr/>
                  </p:nvSpPr>
                  <p:spPr bwMode="auto">
                    <a:xfrm>
                      <a:off x="5085" y="501"/>
                      <a:ext cx="73"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6182" name="Rectangle 79"/>
                    <p:cNvSpPr>
                      <a:spLocks noChangeArrowheads="1"/>
                    </p:cNvSpPr>
                    <p:nvPr/>
                  </p:nvSpPr>
                  <p:spPr bwMode="auto">
                    <a:xfrm>
                      <a:off x="5111"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6183" name="Rectangle 80"/>
                    <p:cNvSpPr>
                      <a:spLocks noChangeArrowheads="1"/>
                    </p:cNvSpPr>
                    <p:nvPr/>
                  </p:nvSpPr>
                  <p:spPr bwMode="auto">
                    <a:xfrm>
                      <a:off x="512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6184" name="Rectangle 81"/>
                    <p:cNvSpPr>
                      <a:spLocks noChangeArrowheads="1"/>
                    </p:cNvSpPr>
                    <p:nvPr/>
                  </p:nvSpPr>
                  <p:spPr bwMode="auto">
                    <a:xfrm>
                      <a:off x="5146" y="510"/>
                      <a:ext cx="4"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6185" name="Rectangle 82"/>
                    <p:cNvSpPr>
                      <a:spLocks noChangeArrowheads="1"/>
                    </p:cNvSpPr>
                    <p:nvPr/>
                  </p:nvSpPr>
                  <p:spPr bwMode="auto">
                    <a:xfrm>
                      <a:off x="5093"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grpSp>
        <p:sp>
          <p:nvSpPr>
            <p:cNvPr id="6167" name="Rectangle 83"/>
            <p:cNvSpPr>
              <a:spLocks noChangeArrowheads="1"/>
            </p:cNvSpPr>
            <p:nvPr/>
          </p:nvSpPr>
          <p:spPr bwMode="auto">
            <a:xfrm>
              <a:off x="4640" y="187"/>
              <a:ext cx="1102" cy="210"/>
            </a:xfrm>
            <a:prstGeom prst="rect">
              <a:avLst/>
            </a:prstGeom>
            <a:noFill/>
            <a:ln w="12700">
              <a:noFill/>
              <a:miter lim="800000"/>
              <a:headEnd/>
              <a:tailEnd/>
            </a:ln>
          </p:spPr>
          <p:txBody>
            <a:bodyPr lIns="90488" tIns="44450" rIns="90488" bIns="44450">
              <a:spAutoFit/>
            </a:bodyPr>
            <a:lstStyle/>
            <a:p>
              <a:pPr>
                <a:spcBef>
                  <a:spcPct val="50000"/>
                </a:spcBef>
              </a:pPr>
              <a:r>
                <a:rPr lang="en-US" sz="1600" b="1">
                  <a:solidFill>
                    <a:srgbClr val="FAFD00"/>
                  </a:solidFill>
                  <a:latin typeface="Bookman Old Style" pitchFamily="18" charset="0"/>
                </a:rPr>
                <a:t>BANK</a:t>
              </a:r>
            </a:p>
          </p:txBody>
        </p:sp>
      </p:grpSp>
      <p:sp>
        <p:nvSpPr>
          <p:cNvPr id="6151" name="Rectangle 84"/>
          <p:cNvSpPr>
            <a:spLocks noChangeArrowheads="1"/>
          </p:cNvSpPr>
          <p:nvPr/>
        </p:nvSpPr>
        <p:spPr bwMode="auto">
          <a:xfrm>
            <a:off x="763588" y="534988"/>
            <a:ext cx="1749425" cy="1063625"/>
          </a:xfrm>
          <a:prstGeom prst="rect">
            <a:avLst/>
          </a:prstGeom>
          <a:noFill/>
          <a:ln w="12700">
            <a:noFill/>
            <a:miter lim="800000"/>
            <a:headEnd/>
            <a:tailEnd/>
          </a:ln>
        </p:spPr>
        <p:txBody>
          <a:bodyPr lIns="90488" tIns="44450" rIns="90488" bIns="44450">
            <a:spAutoFit/>
          </a:bodyPr>
          <a:lstStyle/>
          <a:p>
            <a:pPr algn="ctr">
              <a:spcBef>
                <a:spcPct val="50000"/>
              </a:spcBef>
            </a:pPr>
            <a:r>
              <a:rPr lang="en-US" sz="3200" b="1">
                <a:solidFill>
                  <a:srgbClr val="00279F"/>
                </a:solidFill>
                <a:latin typeface="Times New Roman" pitchFamily="18" charset="0"/>
              </a:rPr>
              <a:t>Buku Bank</a:t>
            </a:r>
          </a:p>
        </p:txBody>
      </p:sp>
      <p:sp>
        <p:nvSpPr>
          <p:cNvPr id="6152" name="Line 85"/>
          <p:cNvSpPr>
            <a:spLocks noChangeShapeType="1"/>
          </p:cNvSpPr>
          <p:nvPr/>
        </p:nvSpPr>
        <p:spPr bwMode="auto">
          <a:xfrm>
            <a:off x="560388" y="1752600"/>
            <a:ext cx="3911600" cy="0"/>
          </a:xfrm>
          <a:prstGeom prst="line">
            <a:avLst/>
          </a:prstGeom>
          <a:noFill/>
          <a:ln w="50800">
            <a:solidFill>
              <a:schemeClr val="tx1"/>
            </a:solidFill>
            <a:round/>
            <a:headEnd/>
            <a:tailEnd/>
          </a:ln>
        </p:spPr>
        <p:txBody>
          <a:bodyPr wrap="none" anchor="ctr"/>
          <a:lstStyle/>
          <a:p>
            <a:endParaRPr lang="id-ID"/>
          </a:p>
        </p:txBody>
      </p:sp>
      <p:sp>
        <p:nvSpPr>
          <p:cNvPr id="6153" name="Rectangle 86"/>
          <p:cNvSpPr>
            <a:spLocks noChangeArrowheads="1"/>
          </p:cNvSpPr>
          <p:nvPr/>
        </p:nvSpPr>
        <p:spPr bwMode="auto">
          <a:xfrm>
            <a:off x="77788" y="1906588"/>
            <a:ext cx="4494212" cy="393700"/>
          </a:xfrm>
          <a:prstGeom prst="rect">
            <a:avLst/>
          </a:prstGeom>
          <a:noFill/>
          <a:ln w="12700">
            <a:noFill/>
            <a:miter lim="800000"/>
            <a:headEnd/>
            <a:tailEnd/>
          </a:ln>
        </p:spPr>
        <p:txBody>
          <a:bodyPr lIns="90488" tIns="44450" rIns="90488" bIns="44450">
            <a:spAutoFit/>
          </a:bodyPr>
          <a:lstStyle/>
          <a:p>
            <a:pPr>
              <a:tabLst>
                <a:tab pos="4167188" algn="r"/>
                <a:tab pos="4452938" algn="l"/>
                <a:tab pos="8515350" algn="r"/>
              </a:tabLst>
            </a:pPr>
            <a:r>
              <a:rPr lang="en-US" sz="2000">
                <a:solidFill>
                  <a:srgbClr val="00279F"/>
                </a:solidFill>
                <a:latin typeface="Bookman Old Style" pitchFamily="18" charset="0"/>
              </a:rPr>
              <a:t>Saldo awal	$3.359,78</a:t>
            </a:r>
            <a:endParaRPr lang="en-US" sz="2000">
              <a:solidFill>
                <a:srgbClr val="3C0023"/>
              </a:solidFill>
              <a:latin typeface="Bookman Old Style" pitchFamily="18" charset="0"/>
            </a:endParaRPr>
          </a:p>
        </p:txBody>
      </p:sp>
      <p:sp>
        <p:nvSpPr>
          <p:cNvPr id="58455" name="Rectangle 87"/>
          <p:cNvSpPr>
            <a:spLocks noChangeArrowheads="1"/>
          </p:cNvSpPr>
          <p:nvPr/>
        </p:nvSpPr>
        <p:spPr bwMode="auto">
          <a:xfrm>
            <a:off x="79375" y="2209800"/>
            <a:ext cx="4494213" cy="1003300"/>
          </a:xfrm>
          <a:prstGeom prst="rect">
            <a:avLst/>
          </a:prstGeom>
          <a:noFill/>
          <a:ln w="12700">
            <a:noFill/>
            <a:miter lim="800000"/>
            <a:headEnd/>
            <a:tailEnd/>
          </a:ln>
        </p:spPr>
        <p:txBody>
          <a:bodyPr lIns="90488" tIns="44450" rIns="90488" bIns="44450">
            <a:spAutoFit/>
          </a:bodyPr>
          <a:lstStyle/>
          <a:p>
            <a:pPr marL="228600" indent="-228600">
              <a:tabLst>
                <a:tab pos="4167188" algn="r"/>
                <a:tab pos="4452938" algn="l"/>
                <a:tab pos="8515350" algn="r"/>
              </a:tabLst>
            </a:pPr>
            <a:r>
              <a:rPr lang="en-US" sz="2000">
                <a:solidFill>
                  <a:srgbClr val="000099"/>
                </a:solidFill>
                <a:latin typeface="Bookman Old Style" pitchFamily="18" charset="0"/>
              </a:rPr>
              <a:t>Ditambah setoran </a:t>
            </a:r>
          </a:p>
          <a:p>
            <a:pPr marL="228600" indent="-228600">
              <a:tabLst>
                <a:tab pos="4167188" algn="r"/>
                <a:tab pos="4452938" algn="l"/>
                <a:tab pos="8515350" algn="r"/>
              </a:tabLst>
            </a:pPr>
            <a:r>
              <a:rPr lang="en-US" sz="2000">
                <a:solidFill>
                  <a:srgbClr val="000099"/>
                </a:solidFill>
                <a:latin typeface="Bookman Old Style" pitchFamily="18" charset="0"/>
              </a:rPr>
              <a:t>	yang belum dicatat</a:t>
            </a:r>
          </a:p>
          <a:p>
            <a:pPr marL="228600" indent="-228600">
              <a:tabLst>
                <a:tab pos="4167188" algn="r"/>
                <a:tab pos="4452938" algn="l"/>
                <a:tab pos="8515350" algn="r"/>
              </a:tabLst>
            </a:pPr>
            <a:r>
              <a:rPr lang="en-US" sz="2000">
                <a:solidFill>
                  <a:srgbClr val="000099"/>
                </a:solidFill>
                <a:latin typeface="Bookman Old Style" pitchFamily="18" charset="0"/>
              </a:rPr>
              <a:t>  oleh bank</a:t>
            </a:r>
            <a:r>
              <a:rPr lang="en-US" sz="2000" b="1">
                <a:solidFill>
                  <a:srgbClr val="000099"/>
                </a:solidFill>
                <a:latin typeface="Bookman Old Style" pitchFamily="18" charset="0"/>
              </a:rPr>
              <a:t>	</a:t>
            </a:r>
            <a:r>
              <a:rPr lang="en-US" sz="2000" b="1" u="sng">
                <a:solidFill>
                  <a:srgbClr val="000099"/>
                </a:solidFill>
                <a:latin typeface="Bookman Old Style" pitchFamily="18" charset="0"/>
              </a:rPr>
              <a:t>    </a:t>
            </a:r>
            <a:r>
              <a:rPr lang="en-US" sz="2000" u="sng">
                <a:solidFill>
                  <a:srgbClr val="000099"/>
                </a:solidFill>
                <a:latin typeface="Bookman Old Style" pitchFamily="18" charset="0"/>
              </a:rPr>
              <a:t> 816,20</a:t>
            </a:r>
          </a:p>
        </p:txBody>
      </p:sp>
      <p:sp>
        <p:nvSpPr>
          <p:cNvPr id="58456" name="Text Box 88"/>
          <p:cNvSpPr txBox="1">
            <a:spLocks noChangeArrowheads="1"/>
          </p:cNvSpPr>
          <p:nvPr/>
        </p:nvSpPr>
        <p:spPr bwMode="auto">
          <a:xfrm>
            <a:off x="2973388" y="3184525"/>
            <a:ext cx="1447800" cy="396875"/>
          </a:xfrm>
          <a:prstGeom prst="rect">
            <a:avLst/>
          </a:prstGeom>
          <a:noFill/>
          <a:ln w="12700">
            <a:noFill/>
            <a:miter lim="800000"/>
            <a:headEnd/>
            <a:tailEnd/>
          </a:ln>
        </p:spPr>
        <p:txBody>
          <a:bodyPr>
            <a:spAutoFit/>
          </a:bodyPr>
          <a:lstStyle/>
          <a:p>
            <a:pPr algn="r">
              <a:spcBef>
                <a:spcPct val="50000"/>
              </a:spcBef>
            </a:pPr>
            <a:r>
              <a:rPr lang="en-US" sz="2000">
                <a:solidFill>
                  <a:srgbClr val="000099"/>
                </a:solidFill>
                <a:latin typeface="Bookman Old Style" pitchFamily="18" charset="0"/>
              </a:rPr>
              <a:t>$4.175,98</a:t>
            </a:r>
          </a:p>
        </p:txBody>
      </p:sp>
      <p:graphicFrame>
        <p:nvGraphicFramePr>
          <p:cNvPr id="6146" name="Object 89">
            <a:hlinkClick r:id="" action="ppaction://ole?verb=0"/>
          </p:cNvPr>
          <p:cNvGraphicFramePr>
            <a:graphicFrameLocks/>
          </p:cNvGraphicFramePr>
          <p:nvPr/>
        </p:nvGraphicFramePr>
        <p:xfrm>
          <a:off x="4695825" y="490538"/>
          <a:ext cx="1941513" cy="1109662"/>
        </p:xfrm>
        <a:graphic>
          <a:graphicData uri="http://schemas.openxmlformats.org/presentationml/2006/ole">
            <p:oleObj spid="_x0000_s7170" name="Microsoft ClipArt Gallery" r:id="rId3" imgW="4441680" imgH="2550960" progId="">
              <p:embed/>
            </p:oleObj>
          </a:graphicData>
        </a:graphic>
      </p:graphicFrame>
      <p:sp>
        <p:nvSpPr>
          <p:cNvPr id="6156" name="Rectangle 90"/>
          <p:cNvSpPr>
            <a:spLocks noChangeArrowheads="1"/>
          </p:cNvSpPr>
          <p:nvPr/>
        </p:nvSpPr>
        <p:spPr bwMode="auto">
          <a:xfrm>
            <a:off x="6402388" y="458788"/>
            <a:ext cx="2282825" cy="1063625"/>
          </a:xfrm>
          <a:prstGeom prst="rect">
            <a:avLst/>
          </a:prstGeom>
          <a:noFill/>
          <a:ln w="12700">
            <a:noFill/>
            <a:miter lim="800000"/>
            <a:headEnd/>
            <a:tailEnd/>
          </a:ln>
        </p:spPr>
        <p:txBody>
          <a:bodyPr lIns="90488" tIns="44450" rIns="90488" bIns="44450">
            <a:spAutoFit/>
          </a:bodyPr>
          <a:lstStyle/>
          <a:p>
            <a:pPr algn="ctr">
              <a:spcBef>
                <a:spcPct val="50000"/>
              </a:spcBef>
            </a:pPr>
            <a:r>
              <a:rPr lang="en-US" sz="3200" b="1">
                <a:solidFill>
                  <a:srgbClr val="00279F"/>
                </a:solidFill>
                <a:latin typeface="Times New Roman" pitchFamily="18" charset="0"/>
              </a:rPr>
              <a:t>Buku Deposan</a:t>
            </a:r>
          </a:p>
        </p:txBody>
      </p:sp>
      <p:sp>
        <p:nvSpPr>
          <p:cNvPr id="6157" name="Line 91"/>
          <p:cNvSpPr>
            <a:spLocks noChangeShapeType="1"/>
          </p:cNvSpPr>
          <p:nvPr/>
        </p:nvSpPr>
        <p:spPr bwMode="auto">
          <a:xfrm>
            <a:off x="4749800" y="1752600"/>
            <a:ext cx="3911600" cy="0"/>
          </a:xfrm>
          <a:prstGeom prst="line">
            <a:avLst/>
          </a:prstGeom>
          <a:noFill/>
          <a:ln w="50800">
            <a:solidFill>
              <a:schemeClr val="tx1"/>
            </a:solidFill>
            <a:round/>
            <a:headEnd/>
            <a:tailEnd/>
          </a:ln>
        </p:spPr>
        <p:txBody>
          <a:bodyPr wrap="none" anchor="ctr"/>
          <a:lstStyle/>
          <a:p>
            <a:endParaRPr lang="id-ID"/>
          </a:p>
        </p:txBody>
      </p:sp>
      <p:sp>
        <p:nvSpPr>
          <p:cNvPr id="6158" name="Rectangle 92"/>
          <p:cNvSpPr>
            <a:spLocks noChangeArrowheads="1"/>
          </p:cNvSpPr>
          <p:nvPr/>
        </p:nvSpPr>
        <p:spPr bwMode="auto">
          <a:xfrm>
            <a:off x="4573588" y="1905000"/>
            <a:ext cx="4494212" cy="393700"/>
          </a:xfrm>
          <a:prstGeom prst="rect">
            <a:avLst/>
          </a:prstGeom>
          <a:noFill/>
          <a:ln w="12700">
            <a:noFill/>
            <a:miter lim="800000"/>
            <a:headEnd/>
            <a:tailEnd/>
          </a:ln>
        </p:spPr>
        <p:txBody>
          <a:bodyPr lIns="90488" tIns="44450" rIns="90488" bIns="44450">
            <a:spAutoFit/>
          </a:bodyPr>
          <a:lstStyle/>
          <a:p>
            <a:pPr>
              <a:tabLst>
                <a:tab pos="4167188" algn="r"/>
                <a:tab pos="4452938" algn="l"/>
                <a:tab pos="8515350" algn="r"/>
              </a:tabLst>
            </a:pPr>
            <a:r>
              <a:rPr lang="en-US" sz="2000">
                <a:solidFill>
                  <a:srgbClr val="00279F"/>
                </a:solidFill>
                <a:latin typeface="Bookman Old Style" pitchFamily="18" charset="0"/>
              </a:rPr>
              <a:t>Saldo awal	$2.549,99</a:t>
            </a:r>
            <a:endParaRPr lang="en-US" sz="2000">
              <a:solidFill>
                <a:srgbClr val="3C0023"/>
              </a:solidFill>
              <a:latin typeface="Bookman Old Style" pitchFamily="18" charset="0"/>
            </a:endParaRPr>
          </a:p>
        </p:txBody>
      </p:sp>
      <p:sp>
        <p:nvSpPr>
          <p:cNvPr id="58461" name="AutoShape 93"/>
          <p:cNvSpPr>
            <a:spLocks noChangeArrowheads="1"/>
          </p:cNvSpPr>
          <p:nvPr/>
        </p:nvSpPr>
        <p:spPr bwMode="auto">
          <a:xfrm>
            <a:off x="8763000" y="6477000"/>
            <a:ext cx="228600" cy="228600"/>
          </a:xfrm>
          <a:prstGeom prst="lightningBolt">
            <a:avLst/>
          </a:prstGeom>
          <a:gradFill rotWithShape="0">
            <a:gsLst>
              <a:gs pos="0">
                <a:srgbClr val="FDE111"/>
              </a:gs>
              <a:gs pos="100000">
                <a:srgbClr val="756808"/>
              </a:gs>
            </a:gsLst>
            <a:lin ang="5400000" scaled="1"/>
          </a:gradFill>
          <a:ln w="9525">
            <a:noFill/>
            <a:miter lim="800000"/>
            <a:headEnd/>
            <a:tailEnd/>
          </a:ln>
        </p:spPr>
        <p:txBody>
          <a:bodyPr wrap="none" anchor="ctr"/>
          <a:lstStyle/>
          <a:p>
            <a:endParaRPr lang="id-ID"/>
          </a:p>
        </p:txBody>
      </p:sp>
      <p:sp>
        <p:nvSpPr>
          <p:cNvPr id="58462" name="Rectangle 94"/>
          <p:cNvSpPr>
            <a:spLocks noChangeArrowheads="1"/>
          </p:cNvSpPr>
          <p:nvPr/>
        </p:nvSpPr>
        <p:spPr bwMode="auto">
          <a:xfrm>
            <a:off x="4572000" y="2286000"/>
            <a:ext cx="4494213" cy="698500"/>
          </a:xfrm>
          <a:prstGeom prst="rect">
            <a:avLst/>
          </a:prstGeom>
          <a:noFill/>
          <a:ln w="12700">
            <a:noFill/>
            <a:miter lim="800000"/>
            <a:headEnd/>
            <a:tailEnd/>
          </a:ln>
        </p:spPr>
        <p:txBody>
          <a:bodyPr lIns="90488" tIns="44450" rIns="90488" bIns="44450">
            <a:spAutoFit/>
          </a:bodyPr>
          <a:lstStyle/>
          <a:p>
            <a:pPr marL="228600" indent="-228600">
              <a:tabLst>
                <a:tab pos="4167188" algn="r"/>
                <a:tab pos="4452938" algn="l"/>
                <a:tab pos="8515350" algn="r"/>
              </a:tabLst>
            </a:pPr>
            <a:r>
              <a:rPr lang="en-US" sz="2000">
                <a:solidFill>
                  <a:srgbClr val="000099"/>
                </a:solidFill>
                <a:latin typeface="Bookman Old Style" pitchFamily="18" charset="0"/>
              </a:rPr>
              <a:t>Ditambah penerimaan </a:t>
            </a:r>
          </a:p>
          <a:p>
            <a:pPr marL="228600" indent="-228600">
              <a:tabLst>
                <a:tab pos="4167188" algn="r"/>
                <a:tab pos="4452938" algn="l"/>
                <a:tab pos="8515350" algn="r"/>
              </a:tabLst>
            </a:pPr>
            <a:r>
              <a:rPr lang="en-US" sz="2000">
                <a:solidFill>
                  <a:srgbClr val="000099"/>
                </a:solidFill>
                <a:latin typeface="Bookman Old Style" pitchFamily="18" charset="0"/>
              </a:rPr>
              <a:t>   wesel dan bunga bank	 </a:t>
            </a:r>
            <a:r>
              <a:rPr lang="en-US" sz="2000" u="sng">
                <a:solidFill>
                  <a:srgbClr val="000099"/>
                </a:solidFill>
                <a:latin typeface="Bookman Old Style" pitchFamily="18" charset="0"/>
              </a:rPr>
              <a:t>    408,00</a:t>
            </a:r>
          </a:p>
        </p:txBody>
      </p:sp>
      <p:sp>
        <p:nvSpPr>
          <p:cNvPr id="58463" name="Text Box 95"/>
          <p:cNvSpPr txBox="1">
            <a:spLocks noChangeArrowheads="1"/>
          </p:cNvSpPr>
          <p:nvPr/>
        </p:nvSpPr>
        <p:spPr bwMode="auto">
          <a:xfrm>
            <a:off x="7467600" y="2971800"/>
            <a:ext cx="1447800" cy="396875"/>
          </a:xfrm>
          <a:prstGeom prst="rect">
            <a:avLst/>
          </a:prstGeom>
          <a:noFill/>
          <a:ln w="12700">
            <a:noFill/>
            <a:miter lim="800000"/>
            <a:headEnd/>
            <a:tailEnd/>
          </a:ln>
        </p:spPr>
        <p:txBody>
          <a:bodyPr>
            <a:spAutoFit/>
          </a:bodyPr>
          <a:lstStyle/>
          <a:p>
            <a:pPr algn="r">
              <a:spcBef>
                <a:spcPct val="50000"/>
              </a:spcBef>
            </a:pPr>
            <a:r>
              <a:rPr lang="en-US" sz="2000">
                <a:solidFill>
                  <a:srgbClr val="000099"/>
                </a:solidFill>
                <a:latin typeface="Bookman Old Style" pitchFamily="18" charset="0"/>
              </a:rPr>
              <a:t>$2.957,99</a:t>
            </a:r>
          </a:p>
        </p:txBody>
      </p:sp>
      <p:sp>
        <p:nvSpPr>
          <p:cNvPr id="58464" name="Rectangle 96"/>
          <p:cNvSpPr>
            <a:spLocks noChangeArrowheads="1"/>
          </p:cNvSpPr>
          <p:nvPr/>
        </p:nvSpPr>
        <p:spPr bwMode="auto">
          <a:xfrm>
            <a:off x="77788" y="3278188"/>
            <a:ext cx="4494212" cy="1917700"/>
          </a:xfrm>
          <a:prstGeom prst="rect">
            <a:avLst/>
          </a:prstGeom>
          <a:noFill/>
          <a:ln w="12700">
            <a:noFill/>
            <a:miter lim="800000"/>
            <a:headEnd/>
            <a:tailEnd/>
          </a:ln>
        </p:spPr>
        <p:txBody>
          <a:bodyPr lIns="90488" tIns="44450" rIns="90488" bIns="44450">
            <a:spAutoFit/>
          </a:bodyPr>
          <a:lstStyle/>
          <a:p>
            <a:pPr marL="228600" indent="-228600">
              <a:tabLst>
                <a:tab pos="2857500" algn="r"/>
                <a:tab pos="4167188" algn="r"/>
                <a:tab pos="4452938" algn="l"/>
                <a:tab pos="8515350" algn="r"/>
              </a:tabLst>
            </a:pPr>
            <a:r>
              <a:rPr lang="en-US" sz="2000">
                <a:solidFill>
                  <a:srgbClr val="000099"/>
                </a:solidFill>
                <a:latin typeface="Bookman Old Style" pitchFamily="18" charset="0"/>
              </a:rPr>
              <a:t>Dikurangi cek yang</a:t>
            </a:r>
          </a:p>
          <a:p>
            <a:pPr marL="228600" indent="-228600">
              <a:tabLst>
                <a:tab pos="2857500" algn="r"/>
                <a:tab pos="4167188" algn="r"/>
                <a:tab pos="4452938" algn="l"/>
                <a:tab pos="8515350" algn="r"/>
              </a:tabLst>
            </a:pPr>
            <a:r>
              <a:rPr lang="en-US" sz="2000">
                <a:solidFill>
                  <a:srgbClr val="000099"/>
                </a:solidFill>
                <a:latin typeface="Bookman Old Style" pitchFamily="18" charset="0"/>
              </a:rPr>
              <a:t>   belum dicairkan:</a:t>
            </a:r>
          </a:p>
          <a:p>
            <a:pPr marL="228600" indent="-228600">
              <a:tabLst>
                <a:tab pos="2857500" algn="r"/>
                <a:tab pos="4167188" algn="r"/>
                <a:tab pos="4452938" algn="l"/>
                <a:tab pos="8515350" algn="r"/>
              </a:tabLst>
            </a:pPr>
            <a:r>
              <a:rPr lang="en-US" sz="2000">
                <a:solidFill>
                  <a:srgbClr val="000099"/>
                </a:solidFill>
                <a:latin typeface="Bookman Old Style" pitchFamily="18" charset="0"/>
              </a:rPr>
              <a:t>	No. 812	$1.061,00</a:t>
            </a:r>
          </a:p>
          <a:p>
            <a:pPr marL="228600" indent="-228600">
              <a:tabLst>
                <a:tab pos="2857500" algn="r"/>
                <a:tab pos="4167188" algn="r"/>
                <a:tab pos="4452938" algn="l"/>
                <a:tab pos="8515350" algn="r"/>
              </a:tabLst>
            </a:pPr>
            <a:r>
              <a:rPr lang="en-US" sz="2000">
                <a:solidFill>
                  <a:srgbClr val="000099"/>
                </a:solidFill>
                <a:latin typeface="Bookman Old Style" pitchFamily="18" charset="0"/>
              </a:rPr>
              <a:t>	No. 878	435,39</a:t>
            </a:r>
          </a:p>
          <a:p>
            <a:pPr marL="228600" indent="-228600">
              <a:tabLst>
                <a:tab pos="2857500" algn="r"/>
                <a:tab pos="4167188" algn="r"/>
                <a:tab pos="4452938" algn="l"/>
                <a:tab pos="8515350" algn="r"/>
              </a:tabLst>
            </a:pPr>
            <a:r>
              <a:rPr lang="en-US" sz="2000">
                <a:solidFill>
                  <a:srgbClr val="000099"/>
                </a:solidFill>
                <a:latin typeface="Bookman Old Style" pitchFamily="18" charset="0"/>
              </a:rPr>
              <a:t>	No. 883	</a:t>
            </a:r>
            <a:r>
              <a:rPr lang="en-US" sz="2000" u="sng">
                <a:solidFill>
                  <a:srgbClr val="000099"/>
                </a:solidFill>
                <a:latin typeface="Bookman Old Style" pitchFamily="18" charset="0"/>
              </a:rPr>
              <a:t>       48,60</a:t>
            </a:r>
            <a:r>
              <a:rPr lang="en-US" sz="2000">
                <a:solidFill>
                  <a:srgbClr val="000099"/>
                </a:solidFill>
                <a:latin typeface="Bookman Old Style" pitchFamily="18" charset="0"/>
              </a:rPr>
              <a:t>	 1.544,99</a:t>
            </a:r>
          </a:p>
          <a:p>
            <a:pPr marL="228600" indent="-228600">
              <a:tabLst>
                <a:tab pos="2857500" algn="r"/>
                <a:tab pos="4167188" algn="r"/>
                <a:tab pos="4452938" algn="l"/>
                <a:tab pos="8515350" algn="r"/>
              </a:tabLst>
            </a:pPr>
            <a:r>
              <a:rPr lang="en-US" sz="2000" b="1">
                <a:solidFill>
                  <a:srgbClr val="000099"/>
                </a:solidFill>
                <a:latin typeface="Bookman Old Style" pitchFamily="18" charset="0"/>
              </a:rPr>
              <a:t>	</a:t>
            </a:r>
          </a:p>
        </p:txBody>
      </p:sp>
      <p:sp>
        <p:nvSpPr>
          <p:cNvPr id="58465" name="Rectangle 97"/>
          <p:cNvSpPr>
            <a:spLocks noChangeArrowheads="1"/>
          </p:cNvSpPr>
          <p:nvPr/>
        </p:nvSpPr>
        <p:spPr bwMode="auto">
          <a:xfrm>
            <a:off x="4572000" y="3354388"/>
            <a:ext cx="4494213" cy="1003300"/>
          </a:xfrm>
          <a:prstGeom prst="rect">
            <a:avLst/>
          </a:prstGeom>
          <a:noFill/>
          <a:ln w="12700">
            <a:noFill/>
            <a:miter lim="800000"/>
            <a:headEnd/>
            <a:tailEnd/>
          </a:ln>
        </p:spPr>
        <p:txBody>
          <a:bodyPr lIns="90488" tIns="44450" rIns="90488" bIns="44450">
            <a:spAutoFit/>
          </a:bodyPr>
          <a:lstStyle/>
          <a:p>
            <a:pPr marL="228600" indent="-228600">
              <a:tabLst>
                <a:tab pos="2971800" algn="r"/>
                <a:tab pos="4167188" algn="r"/>
                <a:tab pos="4452938" algn="l"/>
                <a:tab pos="8515350" algn="r"/>
              </a:tabLst>
            </a:pPr>
            <a:r>
              <a:rPr lang="en-US" sz="2000">
                <a:solidFill>
                  <a:srgbClr val="000099"/>
                </a:solidFill>
                <a:latin typeface="Bookman Old Style" pitchFamily="18" charset="0"/>
              </a:rPr>
              <a:t>Dikurangi cek kosong</a:t>
            </a:r>
          </a:p>
          <a:p>
            <a:pPr marL="228600" indent="-228600">
              <a:tabLst>
                <a:tab pos="2971800" algn="r"/>
                <a:tab pos="4167188" algn="r"/>
                <a:tab pos="4452938" algn="l"/>
                <a:tab pos="8515350" algn="r"/>
              </a:tabLst>
            </a:pPr>
            <a:r>
              <a:rPr lang="en-US" sz="2000">
                <a:solidFill>
                  <a:srgbClr val="000099"/>
                </a:solidFill>
                <a:latin typeface="Bookman Old Style" pitchFamily="18" charset="0"/>
              </a:rPr>
              <a:t>	akibat dana tidak</a:t>
            </a:r>
          </a:p>
          <a:p>
            <a:pPr marL="228600" indent="-228600">
              <a:tabLst>
                <a:tab pos="2971800" algn="r"/>
                <a:tab pos="4167188" algn="r"/>
                <a:tab pos="4452938" algn="l"/>
                <a:tab pos="8515350" algn="r"/>
              </a:tabLst>
            </a:pPr>
            <a:r>
              <a:rPr lang="en-US" sz="2000">
                <a:solidFill>
                  <a:srgbClr val="000099"/>
                </a:solidFill>
                <a:latin typeface="Bookman Old Style" pitchFamily="18" charset="0"/>
              </a:rPr>
              <a:t>	cukup	$300,00</a:t>
            </a:r>
          </a:p>
        </p:txBody>
      </p:sp>
      <p:sp>
        <p:nvSpPr>
          <p:cNvPr id="58467" name="Rectangle 99"/>
          <p:cNvSpPr>
            <a:spLocks noChangeArrowheads="1"/>
          </p:cNvSpPr>
          <p:nvPr/>
        </p:nvSpPr>
        <p:spPr bwMode="auto">
          <a:xfrm>
            <a:off x="4649788" y="4254500"/>
            <a:ext cx="4494212" cy="698500"/>
          </a:xfrm>
          <a:prstGeom prst="rect">
            <a:avLst/>
          </a:prstGeom>
          <a:noFill/>
          <a:ln w="12700">
            <a:noFill/>
            <a:miter lim="800000"/>
            <a:headEnd/>
            <a:tailEnd/>
          </a:ln>
        </p:spPr>
        <p:txBody>
          <a:bodyPr lIns="90488" tIns="44450" rIns="90488" bIns="44450">
            <a:spAutoFit/>
          </a:bodyPr>
          <a:lstStyle/>
          <a:p>
            <a:pPr marL="228600" indent="-228600">
              <a:tabLst>
                <a:tab pos="2857500" algn="r"/>
                <a:tab pos="3943350" algn="r"/>
                <a:tab pos="4452938" algn="l"/>
                <a:tab pos="8515350" algn="r"/>
              </a:tabLst>
            </a:pPr>
            <a:r>
              <a:rPr lang="en-US" sz="2000" b="1">
                <a:solidFill>
                  <a:srgbClr val="00279F"/>
                </a:solidFill>
                <a:latin typeface="Bookman Old Style" pitchFamily="18" charset="0"/>
              </a:rPr>
              <a:t>Biaya adm. </a:t>
            </a:r>
          </a:p>
          <a:p>
            <a:pPr marL="228600" indent="-228600">
              <a:tabLst>
                <a:tab pos="2857500" algn="r"/>
                <a:tab pos="3943350" algn="r"/>
                <a:tab pos="4452938" algn="l"/>
                <a:tab pos="8515350" algn="r"/>
              </a:tabLst>
            </a:pPr>
            <a:r>
              <a:rPr lang="en-US" sz="2000" b="1">
                <a:solidFill>
                  <a:srgbClr val="00279F"/>
                </a:solidFill>
                <a:latin typeface="Bookman Old Style" pitchFamily="18" charset="0"/>
              </a:rPr>
              <a:t>  bank	18,00</a:t>
            </a:r>
          </a:p>
        </p:txBody>
      </p:sp>
      <p:sp>
        <p:nvSpPr>
          <p:cNvPr id="58468" name="Text Box 100"/>
          <p:cNvSpPr txBox="1">
            <a:spLocks noChangeArrowheads="1"/>
          </p:cNvSpPr>
          <p:nvPr/>
        </p:nvSpPr>
        <p:spPr bwMode="auto">
          <a:xfrm>
            <a:off x="1447800" y="5272088"/>
            <a:ext cx="6248400" cy="958850"/>
          </a:xfrm>
          <a:prstGeom prst="rect">
            <a:avLst/>
          </a:prstGeom>
          <a:solidFill>
            <a:srgbClr val="FFE59D"/>
          </a:solidFill>
          <a:ln w="12700">
            <a:solidFill>
              <a:schemeClr val="tx1"/>
            </a:solidFill>
            <a:miter lim="800000"/>
            <a:headEnd/>
            <a:tailEnd/>
          </a:ln>
          <a:effectLst>
            <a:outerShdw dist="107763" dir="2700000" algn="ctr" rotWithShape="0">
              <a:schemeClr val="tx1"/>
            </a:outerShdw>
          </a:effectLst>
        </p:spPr>
        <p:txBody>
          <a:bodyPr>
            <a:spAutoFit/>
          </a:bodyPr>
          <a:lstStyle/>
          <a:p>
            <a:pPr algn="ctr">
              <a:spcBef>
                <a:spcPct val="50000"/>
              </a:spcBef>
              <a:defRPr/>
            </a:pPr>
            <a:r>
              <a:rPr lang="en-US" sz="2800">
                <a:latin typeface="Times New Roman" pitchFamily="18" charset="0"/>
              </a:rPr>
              <a:t>Total biaya administrasi bank adalah sebesar $18,00.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584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8455"/>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grpId="0" nodeType="afterEffect">
                                  <p:stCondLst>
                                    <p:cond delay="1000"/>
                                  </p:stCondLst>
                                  <p:childTnLst>
                                    <p:set>
                                      <p:cBhvr>
                                        <p:cTn id="13" dur="1" fill="hold">
                                          <p:stCondLst>
                                            <p:cond delay="499"/>
                                          </p:stCondLst>
                                        </p:cTn>
                                        <p:tgtEl>
                                          <p:spTgt spid="58456"/>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58462"/>
                                        </p:tgtEl>
                                        <p:attrNameLst>
                                          <p:attrName>style.visibility</p:attrName>
                                        </p:attrNameLst>
                                      </p:cBhvr>
                                      <p:to>
                                        <p:strVal val="visible"/>
                                      </p:to>
                                    </p:set>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499"/>
                                          </p:stCondLst>
                                        </p:cTn>
                                        <p:tgtEl>
                                          <p:spTgt spid="5846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5846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5846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584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55" grpId="0" autoUpdateAnimBg="0"/>
      <p:bldP spid="58456" grpId="0" autoUpdateAnimBg="0"/>
      <p:bldP spid="58461" grpId="0" animBg="1"/>
      <p:bldP spid="58462" grpId="0" autoUpdateAnimBg="0"/>
      <p:bldP spid="58463" grpId="0" autoUpdateAnimBg="0"/>
      <p:bldP spid="58464" grpId="0" autoUpdateAnimBg="0"/>
      <p:bldP spid="58465" grpId="0" autoUpdateAnimBg="0"/>
      <p:bldP spid="58467" grpId="0"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ChangeArrowheads="1"/>
          </p:cNvSpPr>
          <p:nvPr/>
        </p:nvSpPr>
        <p:spPr bwMode="auto">
          <a:xfrm>
            <a:off x="76200" y="1828800"/>
            <a:ext cx="4495800" cy="3505200"/>
          </a:xfrm>
          <a:prstGeom prst="rect">
            <a:avLst/>
          </a:prstGeom>
          <a:solidFill>
            <a:srgbClr val="FDE111"/>
          </a:solidFill>
          <a:ln w="9525">
            <a:noFill/>
            <a:miter lim="800000"/>
            <a:headEnd/>
            <a:tailEnd/>
          </a:ln>
        </p:spPr>
        <p:txBody>
          <a:bodyPr wrap="none" anchor="ctr"/>
          <a:lstStyle/>
          <a:p>
            <a:endParaRPr lang="id-ID"/>
          </a:p>
        </p:txBody>
      </p:sp>
      <p:sp>
        <p:nvSpPr>
          <p:cNvPr id="7172" name="Line 3"/>
          <p:cNvSpPr>
            <a:spLocks noChangeShapeType="1"/>
          </p:cNvSpPr>
          <p:nvPr/>
        </p:nvSpPr>
        <p:spPr bwMode="auto">
          <a:xfrm>
            <a:off x="4572000" y="482600"/>
            <a:ext cx="0" cy="5283200"/>
          </a:xfrm>
          <a:prstGeom prst="line">
            <a:avLst/>
          </a:prstGeom>
          <a:noFill/>
          <a:ln w="50800">
            <a:solidFill>
              <a:schemeClr val="tx1"/>
            </a:solidFill>
            <a:round/>
            <a:headEnd/>
            <a:tailEnd/>
          </a:ln>
        </p:spPr>
        <p:txBody>
          <a:bodyPr wrap="none" anchor="ctr"/>
          <a:lstStyle/>
          <a:p>
            <a:endParaRPr lang="id-ID"/>
          </a:p>
        </p:txBody>
      </p:sp>
      <p:sp>
        <p:nvSpPr>
          <p:cNvPr id="7173" name="Rectangle 4"/>
          <p:cNvSpPr>
            <a:spLocks noChangeArrowheads="1"/>
          </p:cNvSpPr>
          <p:nvPr/>
        </p:nvSpPr>
        <p:spPr bwMode="auto">
          <a:xfrm>
            <a:off x="838200" y="5257800"/>
            <a:ext cx="7848600" cy="519113"/>
          </a:xfrm>
          <a:prstGeom prst="rect">
            <a:avLst/>
          </a:prstGeom>
          <a:noFill/>
          <a:ln w="12700">
            <a:noFill/>
            <a:miter lim="800000"/>
            <a:headEnd/>
            <a:tailEnd/>
          </a:ln>
        </p:spPr>
        <p:txBody>
          <a:bodyPr wrap="none" anchor="ctr"/>
          <a:lstStyle/>
          <a:p>
            <a:endParaRPr lang="id-ID"/>
          </a:p>
        </p:txBody>
      </p:sp>
      <p:grpSp>
        <p:nvGrpSpPr>
          <p:cNvPr id="2" name="Group 5"/>
          <p:cNvGrpSpPr>
            <a:grpSpLocks/>
          </p:cNvGrpSpPr>
          <p:nvPr/>
        </p:nvGrpSpPr>
        <p:grpSpPr bwMode="auto">
          <a:xfrm>
            <a:off x="2370138" y="146050"/>
            <a:ext cx="2251075" cy="1525588"/>
            <a:chOff x="4324" y="92"/>
            <a:chExt cx="1418" cy="961"/>
          </a:xfrm>
        </p:grpSpPr>
        <p:grpSp>
          <p:nvGrpSpPr>
            <p:cNvPr id="3" name="Group 6"/>
            <p:cNvGrpSpPr>
              <a:grpSpLocks/>
            </p:cNvGrpSpPr>
            <p:nvPr/>
          </p:nvGrpSpPr>
          <p:grpSpPr bwMode="auto">
            <a:xfrm>
              <a:off x="4324" y="92"/>
              <a:ext cx="1073" cy="961"/>
              <a:chOff x="4324" y="92"/>
              <a:chExt cx="1073" cy="961"/>
            </a:xfrm>
          </p:grpSpPr>
          <p:sp>
            <p:nvSpPr>
              <p:cNvPr id="7194" name="Line 7"/>
              <p:cNvSpPr>
                <a:spLocks noChangeShapeType="1"/>
              </p:cNvSpPr>
              <p:nvPr/>
            </p:nvSpPr>
            <p:spPr bwMode="auto">
              <a:xfrm>
                <a:off x="4423" y="352"/>
                <a:ext cx="879" cy="0"/>
              </a:xfrm>
              <a:prstGeom prst="line">
                <a:avLst/>
              </a:prstGeom>
              <a:noFill/>
              <a:ln w="12700">
                <a:solidFill>
                  <a:srgbClr val="000000"/>
                </a:solidFill>
                <a:round/>
                <a:headEnd/>
                <a:tailEnd/>
              </a:ln>
            </p:spPr>
            <p:txBody>
              <a:bodyPr wrap="none" anchor="ctr"/>
              <a:lstStyle/>
              <a:p>
                <a:endParaRPr lang="id-ID"/>
              </a:p>
            </p:txBody>
          </p:sp>
          <p:grpSp>
            <p:nvGrpSpPr>
              <p:cNvPr id="4" name="Group 8"/>
              <p:cNvGrpSpPr>
                <a:grpSpLocks/>
              </p:cNvGrpSpPr>
              <p:nvPr/>
            </p:nvGrpSpPr>
            <p:grpSpPr bwMode="auto">
              <a:xfrm>
                <a:off x="4324" y="92"/>
                <a:ext cx="1073" cy="961"/>
                <a:chOff x="4324" y="92"/>
                <a:chExt cx="1073" cy="961"/>
              </a:xfrm>
            </p:grpSpPr>
            <p:grpSp>
              <p:nvGrpSpPr>
                <p:cNvPr id="5" name="Group 9"/>
                <p:cNvGrpSpPr>
                  <a:grpSpLocks/>
                </p:cNvGrpSpPr>
                <p:nvPr/>
              </p:nvGrpSpPr>
              <p:grpSpPr bwMode="auto">
                <a:xfrm>
                  <a:off x="4346" y="92"/>
                  <a:ext cx="1036" cy="350"/>
                  <a:chOff x="4346" y="92"/>
                  <a:chExt cx="1036" cy="350"/>
                </a:xfrm>
              </p:grpSpPr>
              <p:sp>
                <p:nvSpPr>
                  <p:cNvPr id="7266" name="Freeform 10"/>
                  <p:cNvSpPr>
                    <a:spLocks/>
                  </p:cNvSpPr>
                  <p:nvPr/>
                </p:nvSpPr>
                <p:spPr bwMode="auto">
                  <a:xfrm>
                    <a:off x="4349" y="92"/>
                    <a:ext cx="1028" cy="285"/>
                  </a:xfrm>
                  <a:custGeom>
                    <a:avLst/>
                    <a:gdLst>
                      <a:gd name="T0" fmla="*/ 0 w 1028"/>
                      <a:gd name="T1" fmla="*/ 284 h 285"/>
                      <a:gd name="T2" fmla="*/ 1027 w 1028"/>
                      <a:gd name="T3" fmla="*/ 284 h 285"/>
                      <a:gd name="T4" fmla="*/ 514 w 1028"/>
                      <a:gd name="T5" fmla="*/ 0 h 285"/>
                      <a:gd name="T6" fmla="*/ 0 w 1028"/>
                      <a:gd name="T7" fmla="*/ 284 h 285"/>
                      <a:gd name="T8" fmla="*/ 0 60000 65536"/>
                      <a:gd name="T9" fmla="*/ 0 60000 65536"/>
                      <a:gd name="T10" fmla="*/ 0 60000 65536"/>
                      <a:gd name="T11" fmla="*/ 0 60000 65536"/>
                      <a:gd name="T12" fmla="*/ 0 w 1028"/>
                      <a:gd name="T13" fmla="*/ 0 h 285"/>
                      <a:gd name="T14" fmla="*/ 1028 w 1028"/>
                      <a:gd name="T15" fmla="*/ 285 h 285"/>
                    </a:gdLst>
                    <a:ahLst/>
                    <a:cxnLst>
                      <a:cxn ang="T8">
                        <a:pos x="T0" y="T1"/>
                      </a:cxn>
                      <a:cxn ang="T9">
                        <a:pos x="T2" y="T3"/>
                      </a:cxn>
                      <a:cxn ang="T10">
                        <a:pos x="T4" y="T5"/>
                      </a:cxn>
                      <a:cxn ang="T11">
                        <a:pos x="T6" y="T7"/>
                      </a:cxn>
                    </a:cxnLst>
                    <a:rect l="T12" t="T13" r="T14" b="T15"/>
                    <a:pathLst>
                      <a:path w="1028" h="285">
                        <a:moveTo>
                          <a:pt x="0" y="284"/>
                        </a:moveTo>
                        <a:lnTo>
                          <a:pt x="1027" y="284"/>
                        </a:lnTo>
                        <a:lnTo>
                          <a:pt x="514" y="0"/>
                        </a:lnTo>
                        <a:lnTo>
                          <a:pt x="0" y="284"/>
                        </a:lnTo>
                      </a:path>
                    </a:pathLst>
                  </a:custGeom>
                  <a:solidFill>
                    <a:schemeClr val="tx2"/>
                  </a:solidFill>
                  <a:ln w="12700" cap="rnd">
                    <a:solidFill>
                      <a:srgbClr val="C0C0C0"/>
                    </a:solidFill>
                    <a:round/>
                    <a:headEnd/>
                    <a:tailEnd/>
                  </a:ln>
                </p:spPr>
                <p:txBody>
                  <a:bodyPr/>
                  <a:lstStyle/>
                  <a:p>
                    <a:endParaRPr lang="id-ID"/>
                  </a:p>
                </p:txBody>
              </p:sp>
              <p:sp>
                <p:nvSpPr>
                  <p:cNvPr id="7267" name="Freeform 11"/>
                  <p:cNvSpPr>
                    <a:spLocks/>
                  </p:cNvSpPr>
                  <p:nvPr/>
                </p:nvSpPr>
                <p:spPr bwMode="auto">
                  <a:xfrm>
                    <a:off x="4425" y="111"/>
                    <a:ext cx="880" cy="242"/>
                  </a:xfrm>
                  <a:custGeom>
                    <a:avLst/>
                    <a:gdLst>
                      <a:gd name="T0" fmla="*/ 0 w 880"/>
                      <a:gd name="T1" fmla="*/ 241 h 242"/>
                      <a:gd name="T2" fmla="*/ 879 w 880"/>
                      <a:gd name="T3" fmla="*/ 241 h 242"/>
                      <a:gd name="T4" fmla="*/ 441 w 880"/>
                      <a:gd name="T5" fmla="*/ 0 h 242"/>
                      <a:gd name="T6" fmla="*/ 0 w 880"/>
                      <a:gd name="T7" fmla="*/ 241 h 242"/>
                      <a:gd name="T8" fmla="*/ 0 60000 65536"/>
                      <a:gd name="T9" fmla="*/ 0 60000 65536"/>
                      <a:gd name="T10" fmla="*/ 0 60000 65536"/>
                      <a:gd name="T11" fmla="*/ 0 60000 65536"/>
                      <a:gd name="T12" fmla="*/ 0 w 880"/>
                      <a:gd name="T13" fmla="*/ 0 h 242"/>
                      <a:gd name="T14" fmla="*/ 880 w 880"/>
                      <a:gd name="T15" fmla="*/ 242 h 242"/>
                    </a:gdLst>
                    <a:ahLst/>
                    <a:cxnLst>
                      <a:cxn ang="T8">
                        <a:pos x="T0" y="T1"/>
                      </a:cxn>
                      <a:cxn ang="T9">
                        <a:pos x="T2" y="T3"/>
                      </a:cxn>
                      <a:cxn ang="T10">
                        <a:pos x="T4" y="T5"/>
                      </a:cxn>
                      <a:cxn ang="T11">
                        <a:pos x="T6" y="T7"/>
                      </a:cxn>
                    </a:cxnLst>
                    <a:rect l="T12" t="T13" r="T14" b="T15"/>
                    <a:pathLst>
                      <a:path w="880" h="242">
                        <a:moveTo>
                          <a:pt x="0" y="241"/>
                        </a:moveTo>
                        <a:lnTo>
                          <a:pt x="879" y="241"/>
                        </a:lnTo>
                        <a:lnTo>
                          <a:pt x="441" y="0"/>
                        </a:lnTo>
                        <a:lnTo>
                          <a:pt x="0" y="241"/>
                        </a:lnTo>
                      </a:path>
                    </a:pathLst>
                  </a:custGeom>
                  <a:solidFill>
                    <a:schemeClr val="tx2"/>
                  </a:solidFill>
                  <a:ln w="12700" cap="rnd">
                    <a:solidFill>
                      <a:srgbClr val="808080"/>
                    </a:solidFill>
                    <a:round/>
                    <a:headEnd/>
                    <a:tailEnd/>
                  </a:ln>
                </p:spPr>
                <p:txBody>
                  <a:bodyPr/>
                  <a:lstStyle/>
                  <a:p>
                    <a:endParaRPr lang="id-ID"/>
                  </a:p>
                </p:txBody>
              </p:sp>
              <p:sp>
                <p:nvSpPr>
                  <p:cNvPr id="7268" name="Rectangle 12"/>
                  <p:cNvSpPr>
                    <a:spLocks noChangeArrowheads="1"/>
                  </p:cNvSpPr>
                  <p:nvPr/>
                </p:nvSpPr>
                <p:spPr bwMode="auto">
                  <a:xfrm>
                    <a:off x="4346" y="403"/>
                    <a:ext cx="1036" cy="5"/>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7269" name="Rectangle 13"/>
                  <p:cNvSpPr>
                    <a:spLocks noChangeArrowheads="1"/>
                  </p:cNvSpPr>
                  <p:nvPr/>
                </p:nvSpPr>
                <p:spPr bwMode="auto">
                  <a:xfrm>
                    <a:off x="4361" y="434"/>
                    <a:ext cx="999" cy="8"/>
                  </a:xfrm>
                  <a:prstGeom prst="rect">
                    <a:avLst/>
                  </a:prstGeom>
                  <a:solidFill>
                    <a:schemeClr val="tx2"/>
                  </a:solidFill>
                  <a:ln w="12700">
                    <a:solidFill>
                      <a:srgbClr val="C0C0C0"/>
                    </a:solidFill>
                    <a:miter lim="800000"/>
                    <a:headEnd/>
                    <a:tailEnd/>
                  </a:ln>
                </p:spPr>
                <p:txBody>
                  <a:bodyPr wrap="none" anchor="ctr"/>
                  <a:lstStyle/>
                  <a:p>
                    <a:endParaRPr lang="id-ID"/>
                  </a:p>
                </p:txBody>
              </p:sp>
            </p:grpSp>
            <p:grpSp>
              <p:nvGrpSpPr>
                <p:cNvPr id="6" name="Group 14"/>
                <p:cNvGrpSpPr>
                  <a:grpSpLocks/>
                </p:cNvGrpSpPr>
                <p:nvPr/>
              </p:nvGrpSpPr>
              <p:grpSpPr bwMode="auto">
                <a:xfrm>
                  <a:off x="4324" y="957"/>
                  <a:ext cx="1073" cy="96"/>
                  <a:chOff x="4324" y="957"/>
                  <a:chExt cx="1073" cy="96"/>
                </a:xfrm>
              </p:grpSpPr>
              <p:sp>
                <p:nvSpPr>
                  <p:cNvPr id="7262" name="Rectangle 15"/>
                  <p:cNvSpPr>
                    <a:spLocks noChangeArrowheads="1"/>
                  </p:cNvSpPr>
                  <p:nvPr/>
                </p:nvSpPr>
                <p:spPr bwMode="auto">
                  <a:xfrm>
                    <a:off x="4389" y="957"/>
                    <a:ext cx="943" cy="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7263" name="Rectangle 16"/>
                  <p:cNvSpPr>
                    <a:spLocks noChangeArrowheads="1"/>
                  </p:cNvSpPr>
                  <p:nvPr/>
                </p:nvSpPr>
                <p:spPr bwMode="auto">
                  <a:xfrm>
                    <a:off x="4324" y="1052"/>
                    <a:ext cx="1073" cy="1"/>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7264" name="Rectangle 17"/>
                  <p:cNvSpPr>
                    <a:spLocks noChangeArrowheads="1"/>
                  </p:cNvSpPr>
                  <p:nvPr/>
                </p:nvSpPr>
                <p:spPr bwMode="auto">
                  <a:xfrm>
                    <a:off x="4361" y="979"/>
                    <a:ext cx="999" cy="9"/>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7265" name="Rectangle 18"/>
                  <p:cNvSpPr>
                    <a:spLocks noChangeArrowheads="1"/>
                  </p:cNvSpPr>
                  <p:nvPr/>
                </p:nvSpPr>
                <p:spPr bwMode="auto">
                  <a:xfrm>
                    <a:off x="4346" y="1008"/>
                    <a:ext cx="1029" cy="12"/>
                  </a:xfrm>
                  <a:prstGeom prst="rect">
                    <a:avLst/>
                  </a:prstGeom>
                  <a:solidFill>
                    <a:schemeClr val="tx2"/>
                  </a:solidFill>
                  <a:ln w="12700">
                    <a:solidFill>
                      <a:srgbClr val="C0C0C0"/>
                    </a:solidFill>
                    <a:miter lim="800000"/>
                    <a:headEnd/>
                    <a:tailEnd/>
                  </a:ln>
                </p:spPr>
                <p:txBody>
                  <a:bodyPr wrap="none" anchor="ctr"/>
                  <a:lstStyle/>
                  <a:p>
                    <a:endParaRPr lang="id-ID"/>
                  </a:p>
                </p:txBody>
              </p:sp>
            </p:grpSp>
          </p:grpSp>
          <p:grpSp>
            <p:nvGrpSpPr>
              <p:cNvPr id="7" name="Group 19"/>
              <p:cNvGrpSpPr>
                <a:grpSpLocks/>
              </p:cNvGrpSpPr>
              <p:nvPr/>
            </p:nvGrpSpPr>
            <p:grpSpPr bwMode="auto">
              <a:xfrm>
                <a:off x="4413" y="480"/>
                <a:ext cx="888" cy="474"/>
                <a:chOff x="4413" y="480"/>
                <a:chExt cx="888" cy="474"/>
              </a:xfrm>
            </p:grpSpPr>
            <p:grpSp>
              <p:nvGrpSpPr>
                <p:cNvPr id="8" name="Group 20"/>
                <p:cNvGrpSpPr>
                  <a:grpSpLocks/>
                </p:cNvGrpSpPr>
                <p:nvPr/>
              </p:nvGrpSpPr>
              <p:grpSpPr bwMode="auto">
                <a:xfrm>
                  <a:off x="4543" y="480"/>
                  <a:ext cx="106" cy="474"/>
                  <a:chOff x="4543" y="480"/>
                  <a:chExt cx="106" cy="474"/>
                </a:xfrm>
              </p:grpSpPr>
              <p:sp>
                <p:nvSpPr>
                  <p:cNvPr id="7252" name="Rectangle 21"/>
                  <p:cNvSpPr>
                    <a:spLocks noChangeArrowheads="1"/>
                  </p:cNvSpPr>
                  <p:nvPr/>
                </p:nvSpPr>
                <p:spPr bwMode="auto">
                  <a:xfrm>
                    <a:off x="4543"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7253" name="Rectangle 22"/>
                  <p:cNvSpPr>
                    <a:spLocks noChangeArrowheads="1"/>
                  </p:cNvSpPr>
                  <p:nvPr/>
                </p:nvSpPr>
                <p:spPr bwMode="auto">
                  <a:xfrm>
                    <a:off x="4543"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9" name="Group 23"/>
                  <p:cNvGrpSpPr>
                    <a:grpSpLocks/>
                  </p:cNvGrpSpPr>
                  <p:nvPr/>
                </p:nvGrpSpPr>
                <p:grpSpPr bwMode="auto">
                  <a:xfrm>
                    <a:off x="4562" y="501"/>
                    <a:ext cx="74" cy="432"/>
                    <a:chOff x="4562" y="501"/>
                    <a:chExt cx="74" cy="432"/>
                  </a:xfrm>
                </p:grpSpPr>
                <p:sp>
                  <p:nvSpPr>
                    <p:cNvPr id="7255" name="Rectangle 24"/>
                    <p:cNvSpPr>
                      <a:spLocks noChangeArrowheads="1"/>
                    </p:cNvSpPr>
                    <p:nvPr/>
                  </p:nvSpPr>
                  <p:spPr bwMode="auto">
                    <a:xfrm>
                      <a:off x="4562" y="501"/>
                      <a:ext cx="74"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7256" name="Rectangle 25"/>
                    <p:cNvSpPr>
                      <a:spLocks noChangeArrowheads="1"/>
                    </p:cNvSpPr>
                    <p:nvPr/>
                  </p:nvSpPr>
                  <p:spPr bwMode="auto">
                    <a:xfrm>
                      <a:off x="4588" y="510"/>
                      <a:ext cx="4"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7257" name="Rectangle 26"/>
                    <p:cNvSpPr>
                      <a:spLocks noChangeArrowheads="1"/>
                    </p:cNvSpPr>
                    <p:nvPr/>
                  </p:nvSpPr>
                  <p:spPr bwMode="auto">
                    <a:xfrm>
                      <a:off x="4606"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7258" name="Rectangle 27"/>
                    <p:cNvSpPr>
                      <a:spLocks noChangeArrowheads="1"/>
                    </p:cNvSpPr>
                    <p:nvPr/>
                  </p:nvSpPr>
                  <p:spPr bwMode="auto">
                    <a:xfrm>
                      <a:off x="4624"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7259" name="Rectangle 28"/>
                    <p:cNvSpPr>
                      <a:spLocks noChangeArrowheads="1"/>
                    </p:cNvSpPr>
                    <p:nvPr/>
                  </p:nvSpPr>
                  <p:spPr bwMode="auto">
                    <a:xfrm>
                      <a:off x="4571"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0" name="Group 29"/>
                <p:cNvGrpSpPr>
                  <a:grpSpLocks/>
                </p:cNvGrpSpPr>
                <p:nvPr/>
              </p:nvGrpSpPr>
              <p:grpSpPr bwMode="auto">
                <a:xfrm>
                  <a:off x="4676" y="480"/>
                  <a:ext cx="106" cy="474"/>
                  <a:chOff x="4676" y="480"/>
                  <a:chExt cx="106" cy="474"/>
                </a:xfrm>
              </p:grpSpPr>
              <p:sp>
                <p:nvSpPr>
                  <p:cNvPr id="7244" name="Rectangle 30"/>
                  <p:cNvSpPr>
                    <a:spLocks noChangeArrowheads="1"/>
                  </p:cNvSpPr>
                  <p:nvPr/>
                </p:nvSpPr>
                <p:spPr bwMode="auto">
                  <a:xfrm>
                    <a:off x="4676"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7245" name="Rectangle 31"/>
                  <p:cNvSpPr>
                    <a:spLocks noChangeArrowheads="1"/>
                  </p:cNvSpPr>
                  <p:nvPr/>
                </p:nvSpPr>
                <p:spPr bwMode="auto">
                  <a:xfrm>
                    <a:off x="4676"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1" name="Group 32"/>
                  <p:cNvGrpSpPr>
                    <a:grpSpLocks/>
                  </p:cNvGrpSpPr>
                  <p:nvPr/>
                </p:nvGrpSpPr>
                <p:grpSpPr bwMode="auto">
                  <a:xfrm>
                    <a:off x="4695" y="501"/>
                    <a:ext cx="73" cy="432"/>
                    <a:chOff x="4695" y="501"/>
                    <a:chExt cx="73" cy="432"/>
                  </a:xfrm>
                </p:grpSpPr>
                <p:sp>
                  <p:nvSpPr>
                    <p:cNvPr id="7247" name="Rectangle 33"/>
                    <p:cNvSpPr>
                      <a:spLocks noChangeArrowheads="1"/>
                    </p:cNvSpPr>
                    <p:nvPr/>
                  </p:nvSpPr>
                  <p:spPr bwMode="auto">
                    <a:xfrm>
                      <a:off x="4695" y="501"/>
                      <a:ext cx="73"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7248" name="Rectangle 34"/>
                    <p:cNvSpPr>
                      <a:spLocks noChangeArrowheads="1"/>
                    </p:cNvSpPr>
                    <p:nvPr/>
                  </p:nvSpPr>
                  <p:spPr bwMode="auto">
                    <a:xfrm>
                      <a:off x="4720"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7249" name="Rectangle 35"/>
                    <p:cNvSpPr>
                      <a:spLocks noChangeArrowheads="1"/>
                    </p:cNvSpPr>
                    <p:nvPr/>
                  </p:nvSpPr>
                  <p:spPr bwMode="auto">
                    <a:xfrm>
                      <a:off x="473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7250" name="Rectangle 36"/>
                    <p:cNvSpPr>
                      <a:spLocks noChangeArrowheads="1"/>
                    </p:cNvSpPr>
                    <p:nvPr/>
                  </p:nvSpPr>
                  <p:spPr bwMode="auto">
                    <a:xfrm>
                      <a:off x="4756" y="510"/>
                      <a:ext cx="2"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7251" name="Rectangle 37"/>
                    <p:cNvSpPr>
                      <a:spLocks noChangeArrowheads="1"/>
                    </p:cNvSpPr>
                    <p:nvPr/>
                  </p:nvSpPr>
                  <p:spPr bwMode="auto">
                    <a:xfrm>
                      <a:off x="4703" y="510"/>
                      <a:ext cx="4"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2" name="Group 38"/>
                <p:cNvGrpSpPr>
                  <a:grpSpLocks/>
                </p:cNvGrpSpPr>
                <p:nvPr/>
              </p:nvGrpSpPr>
              <p:grpSpPr bwMode="auto">
                <a:xfrm>
                  <a:off x="4804" y="480"/>
                  <a:ext cx="106" cy="474"/>
                  <a:chOff x="4804" y="480"/>
                  <a:chExt cx="106" cy="474"/>
                </a:xfrm>
              </p:grpSpPr>
              <p:sp>
                <p:nvSpPr>
                  <p:cNvPr id="7236" name="Rectangle 39"/>
                  <p:cNvSpPr>
                    <a:spLocks noChangeArrowheads="1"/>
                  </p:cNvSpPr>
                  <p:nvPr/>
                </p:nvSpPr>
                <p:spPr bwMode="auto">
                  <a:xfrm>
                    <a:off x="4804"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7237" name="Rectangle 40"/>
                  <p:cNvSpPr>
                    <a:spLocks noChangeArrowheads="1"/>
                  </p:cNvSpPr>
                  <p:nvPr/>
                </p:nvSpPr>
                <p:spPr bwMode="auto">
                  <a:xfrm>
                    <a:off x="4804"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3" name="Group 41"/>
                  <p:cNvGrpSpPr>
                    <a:grpSpLocks/>
                  </p:cNvGrpSpPr>
                  <p:nvPr/>
                </p:nvGrpSpPr>
                <p:grpSpPr bwMode="auto">
                  <a:xfrm>
                    <a:off x="4823" y="501"/>
                    <a:ext cx="73" cy="432"/>
                    <a:chOff x="4823" y="501"/>
                    <a:chExt cx="73" cy="432"/>
                  </a:xfrm>
                </p:grpSpPr>
                <p:sp>
                  <p:nvSpPr>
                    <p:cNvPr id="7239" name="Rectangle 42"/>
                    <p:cNvSpPr>
                      <a:spLocks noChangeArrowheads="1"/>
                    </p:cNvSpPr>
                    <p:nvPr/>
                  </p:nvSpPr>
                  <p:spPr bwMode="auto">
                    <a:xfrm>
                      <a:off x="4823" y="501"/>
                      <a:ext cx="73"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7240" name="Rectangle 43"/>
                    <p:cNvSpPr>
                      <a:spLocks noChangeArrowheads="1"/>
                    </p:cNvSpPr>
                    <p:nvPr/>
                  </p:nvSpPr>
                  <p:spPr bwMode="auto">
                    <a:xfrm>
                      <a:off x="484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7241" name="Rectangle 44"/>
                    <p:cNvSpPr>
                      <a:spLocks noChangeArrowheads="1"/>
                    </p:cNvSpPr>
                    <p:nvPr/>
                  </p:nvSpPr>
                  <p:spPr bwMode="auto">
                    <a:xfrm>
                      <a:off x="4867"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7242" name="Rectangle 45"/>
                    <p:cNvSpPr>
                      <a:spLocks noChangeArrowheads="1"/>
                    </p:cNvSpPr>
                    <p:nvPr/>
                  </p:nvSpPr>
                  <p:spPr bwMode="auto">
                    <a:xfrm>
                      <a:off x="4884"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7243" name="Rectangle 46"/>
                    <p:cNvSpPr>
                      <a:spLocks noChangeArrowheads="1"/>
                    </p:cNvSpPr>
                    <p:nvPr/>
                  </p:nvSpPr>
                  <p:spPr bwMode="auto">
                    <a:xfrm>
                      <a:off x="4833" y="510"/>
                      <a:ext cx="2"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4" name="Group 47"/>
                <p:cNvGrpSpPr>
                  <a:grpSpLocks/>
                </p:cNvGrpSpPr>
                <p:nvPr/>
              </p:nvGrpSpPr>
              <p:grpSpPr bwMode="auto">
                <a:xfrm>
                  <a:off x="4933" y="480"/>
                  <a:ext cx="106" cy="474"/>
                  <a:chOff x="4933" y="480"/>
                  <a:chExt cx="106" cy="474"/>
                </a:xfrm>
              </p:grpSpPr>
              <p:sp>
                <p:nvSpPr>
                  <p:cNvPr id="7228" name="Rectangle 48"/>
                  <p:cNvSpPr>
                    <a:spLocks noChangeArrowheads="1"/>
                  </p:cNvSpPr>
                  <p:nvPr/>
                </p:nvSpPr>
                <p:spPr bwMode="auto">
                  <a:xfrm>
                    <a:off x="4933"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7229" name="Rectangle 49"/>
                  <p:cNvSpPr>
                    <a:spLocks noChangeArrowheads="1"/>
                  </p:cNvSpPr>
                  <p:nvPr/>
                </p:nvSpPr>
                <p:spPr bwMode="auto">
                  <a:xfrm>
                    <a:off x="4933"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5" name="Group 50"/>
                  <p:cNvGrpSpPr>
                    <a:grpSpLocks/>
                  </p:cNvGrpSpPr>
                  <p:nvPr/>
                </p:nvGrpSpPr>
                <p:grpSpPr bwMode="auto">
                  <a:xfrm>
                    <a:off x="4952" y="501"/>
                    <a:ext cx="74" cy="432"/>
                    <a:chOff x="4952" y="501"/>
                    <a:chExt cx="74" cy="432"/>
                  </a:xfrm>
                </p:grpSpPr>
                <p:sp>
                  <p:nvSpPr>
                    <p:cNvPr id="7231" name="Rectangle 51"/>
                    <p:cNvSpPr>
                      <a:spLocks noChangeArrowheads="1"/>
                    </p:cNvSpPr>
                    <p:nvPr/>
                  </p:nvSpPr>
                  <p:spPr bwMode="auto">
                    <a:xfrm>
                      <a:off x="4952" y="501"/>
                      <a:ext cx="74"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7232" name="Rectangle 52"/>
                    <p:cNvSpPr>
                      <a:spLocks noChangeArrowheads="1"/>
                    </p:cNvSpPr>
                    <p:nvPr/>
                  </p:nvSpPr>
                  <p:spPr bwMode="auto">
                    <a:xfrm>
                      <a:off x="497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7233" name="Rectangle 53"/>
                    <p:cNvSpPr>
                      <a:spLocks noChangeArrowheads="1"/>
                    </p:cNvSpPr>
                    <p:nvPr/>
                  </p:nvSpPr>
                  <p:spPr bwMode="auto">
                    <a:xfrm>
                      <a:off x="4996"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7234" name="Rectangle 54"/>
                    <p:cNvSpPr>
                      <a:spLocks noChangeArrowheads="1"/>
                    </p:cNvSpPr>
                    <p:nvPr/>
                  </p:nvSpPr>
                  <p:spPr bwMode="auto">
                    <a:xfrm>
                      <a:off x="5014"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7235" name="Rectangle 55"/>
                    <p:cNvSpPr>
                      <a:spLocks noChangeArrowheads="1"/>
                    </p:cNvSpPr>
                    <p:nvPr/>
                  </p:nvSpPr>
                  <p:spPr bwMode="auto">
                    <a:xfrm>
                      <a:off x="4961"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6" name="Group 56"/>
                <p:cNvGrpSpPr>
                  <a:grpSpLocks/>
                </p:cNvGrpSpPr>
                <p:nvPr/>
              </p:nvGrpSpPr>
              <p:grpSpPr bwMode="auto">
                <a:xfrm>
                  <a:off x="5195" y="480"/>
                  <a:ext cx="106" cy="474"/>
                  <a:chOff x="5195" y="480"/>
                  <a:chExt cx="106" cy="474"/>
                </a:xfrm>
              </p:grpSpPr>
              <p:sp>
                <p:nvSpPr>
                  <p:cNvPr id="7220" name="Rectangle 57"/>
                  <p:cNvSpPr>
                    <a:spLocks noChangeArrowheads="1"/>
                  </p:cNvSpPr>
                  <p:nvPr/>
                </p:nvSpPr>
                <p:spPr bwMode="auto">
                  <a:xfrm>
                    <a:off x="5195"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7221" name="Rectangle 58"/>
                  <p:cNvSpPr>
                    <a:spLocks noChangeArrowheads="1"/>
                  </p:cNvSpPr>
                  <p:nvPr/>
                </p:nvSpPr>
                <p:spPr bwMode="auto">
                  <a:xfrm>
                    <a:off x="5195"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7" name="Group 59"/>
                  <p:cNvGrpSpPr>
                    <a:grpSpLocks/>
                  </p:cNvGrpSpPr>
                  <p:nvPr/>
                </p:nvGrpSpPr>
                <p:grpSpPr bwMode="auto">
                  <a:xfrm>
                    <a:off x="5214" y="501"/>
                    <a:ext cx="73" cy="432"/>
                    <a:chOff x="5214" y="501"/>
                    <a:chExt cx="73" cy="432"/>
                  </a:xfrm>
                </p:grpSpPr>
                <p:sp>
                  <p:nvSpPr>
                    <p:cNvPr id="7223" name="Rectangle 60"/>
                    <p:cNvSpPr>
                      <a:spLocks noChangeArrowheads="1"/>
                    </p:cNvSpPr>
                    <p:nvPr/>
                  </p:nvSpPr>
                  <p:spPr bwMode="auto">
                    <a:xfrm>
                      <a:off x="5214" y="501"/>
                      <a:ext cx="73"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7224" name="Rectangle 61"/>
                    <p:cNvSpPr>
                      <a:spLocks noChangeArrowheads="1"/>
                    </p:cNvSpPr>
                    <p:nvPr/>
                  </p:nvSpPr>
                  <p:spPr bwMode="auto">
                    <a:xfrm>
                      <a:off x="5241"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7225" name="Rectangle 62"/>
                    <p:cNvSpPr>
                      <a:spLocks noChangeArrowheads="1"/>
                    </p:cNvSpPr>
                    <p:nvPr/>
                  </p:nvSpPr>
                  <p:spPr bwMode="auto">
                    <a:xfrm>
                      <a:off x="525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7226" name="Rectangle 63"/>
                    <p:cNvSpPr>
                      <a:spLocks noChangeArrowheads="1"/>
                    </p:cNvSpPr>
                    <p:nvPr/>
                  </p:nvSpPr>
                  <p:spPr bwMode="auto">
                    <a:xfrm>
                      <a:off x="5276"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7227" name="Rectangle 64"/>
                    <p:cNvSpPr>
                      <a:spLocks noChangeArrowheads="1"/>
                    </p:cNvSpPr>
                    <p:nvPr/>
                  </p:nvSpPr>
                  <p:spPr bwMode="auto">
                    <a:xfrm>
                      <a:off x="5223"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8" name="Group 65"/>
                <p:cNvGrpSpPr>
                  <a:grpSpLocks/>
                </p:cNvGrpSpPr>
                <p:nvPr/>
              </p:nvGrpSpPr>
              <p:grpSpPr bwMode="auto">
                <a:xfrm>
                  <a:off x="4413" y="480"/>
                  <a:ext cx="106" cy="474"/>
                  <a:chOff x="4413" y="480"/>
                  <a:chExt cx="106" cy="474"/>
                </a:xfrm>
              </p:grpSpPr>
              <p:sp>
                <p:nvSpPr>
                  <p:cNvPr id="7212" name="Rectangle 66"/>
                  <p:cNvSpPr>
                    <a:spLocks noChangeArrowheads="1"/>
                  </p:cNvSpPr>
                  <p:nvPr/>
                </p:nvSpPr>
                <p:spPr bwMode="auto">
                  <a:xfrm>
                    <a:off x="4413"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7213" name="Rectangle 67"/>
                  <p:cNvSpPr>
                    <a:spLocks noChangeArrowheads="1"/>
                  </p:cNvSpPr>
                  <p:nvPr/>
                </p:nvSpPr>
                <p:spPr bwMode="auto">
                  <a:xfrm>
                    <a:off x="4413"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9" name="Group 68"/>
                  <p:cNvGrpSpPr>
                    <a:grpSpLocks/>
                  </p:cNvGrpSpPr>
                  <p:nvPr/>
                </p:nvGrpSpPr>
                <p:grpSpPr bwMode="auto">
                  <a:xfrm>
                    <a:off x="4432" y="501"/>
                    <a:ext cx="72" cy="432"/>
                    <a:chOff x="4432" y="501"/>
                    <a:chExt cx="72" cy="432"/>
                  </a:xfrm>
                </p:grpSpPr>
                <p:sp>
                  <p:nvSpPr>
                    <p:cNvPr id="7215" name="Rectangle 69"/>
                    <p:cNvSpPr>
                      <a:spLocks noChangeArrowheads="1"/>
                    </p:cNvSpPr>
                    <p:nvPr/>
                  </p:nvSpPr>
                  <p:spPr bwMode="auto">
                    <a:xfrm>
                      <a:off x="4432" y="501"/>
                      <a:ext cx="72"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7216" name="Rectangle 70"/>
                    <p:cNvSpPr>
                      <a:spLocks noChangeArrowheads="1"/>
                    </p:cNvSpPr>
                    <p:nvPr/>
                  </p:nvSpPr>
                  <p:spPr bwMode="auto">
                    <a:xfrm>
                      <a:off x="4458" y="510"/>
                      <a:ext cx="2"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7217" name="Rectangle 71"/>
                    <p:cNvSpPr>
                      <a:spLocks noChangeArrowheads="1"/>
                    </p:cNvSpPr>
                    <p:nvPr/>
                  </p:nvSpPr>
                  <p:spPr bwMode="auto">
                    <a:xfrm>
                      <a:off x="4476" y="510"/>
                      <a:ext cx="2"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7218" name="Rectangle 72"/>
                    <p:cNvSpPr>
                      <a:spLocks noChangeArrowheads="1"/>
                    </p:cNvSpPr>
                    <p:nvPr/>
                  </p:nvSpPr>
                  <p:spPr bwMode="auto">
                    <a:xfrm>
                      <a:off x="4493"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7219" name="Rectangle 73"/>
                    <p:cNvSpPr>
                      <a:spLocks noChangeArrowheads="1"/>
                    </p:cNvSpPr>
                    <p:nvPr/>
                  </p:nvSpPr>
                  <p:spPr bwMode="auto">
                    <a:xfrm>
                      <a:off x="4439" y="510"/>
                      <a:ext cx="4"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20" name="Group 74"/>
                <p:cNvGrpSpPr>
                  <a:grpSpLocks/>
                </p:cNvGrpSpPr>
                <p:nvPr/>
              </p:nvGrpSpPr>
              <p:grpSpPr bwMode="auto">
                <a:xfrm>
                  <a:off x="5066" y="480"/>
                  <a:ext cx="106" cy="474"/>
                  <a:chOff x="5066" y="480"/>
                  <a:chExt cx="106" cy="474"/>
                </a:xfrm>
              </p:grpSpPr>
              <p:sp>
                <p:nvSpPr>
                  <p:cNvPr id="7204" name="Rectangle 75"/>
                  <p:cNvSpPr>
                    <a:spLocks noChangeArrowheads="1"/>
                  </p:cNvSpPr>
                  <p:nvPr/>
                </p:nvSpPr>
                <p:spPr bwMode="auto">
                  <a:xfrm>
                    <a:off x="5066"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7205" name="Rectangle 76"/>
                  <p:cNvSpPr>
                    <a:spLocks noChangeArrowheads="1"/>
                  </p:cNvSpPr>
                  <p:nvPr/>
                </p:nvSpPr>
                <p:spPr bwMode="auto">
                  <a:xfrm>
                    <a:off x="5066"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21" name="Group 77"/>
                  <p:cNvGrpSpPr>
                    <a:grpSpLocks/>
                  </p:cNvGrpSpPr>
                  <p:nvPr/>
                </p:nvGrpSpPr>
                <p:grpSpPr bwMode="auto">
                  <a:xfrm>
                    <a:off x="5085" y="501"/>
                    <a:ext cx="73" cy="432"/>
                    <a:chOff x="5085" y="501"/>
                    <a:chExt cx="73" cy="432"/>
                  </a:xfrm>
                </p:grpSpPr>
                <p:sp>
                  <p:nvSpPr>
                    <p:cNvPr id="7207" name="Rectangle 78"/>
                    <p:cNvSpPr>
                      <a:spLocks noChangeArrowheads="1"/>
                    </p:cNvSpPr>
                    <p:nvPr/>
                  </p:nvSpPr>
                  <p:spPr bwMode="auto">
                    <a:xfrm>
                      <a:off x="5085" y="501"/>
                      <a:ext cx="73"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7208" name="Rectangle 79"/>
                    <p:cNvSpPr>
                      <a:spLocks noChangeArrowheads="1"/>
                    </p:cNvSpPr>
                    <p:nvPr/>
                  </p:nvSpPr>
                  <p:spPr bwMode="auto">
                    <a:xfrm>
                      <a:off x="5111"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7209" name="Rectangle 80"/>
                    <p:cNvSpPr>
                      <a:spLocks noChangeArrowheads="1"/>
                    </p:cNvSpPr>
                    <p:nvPr/>
                  </p:nvSpPr>
                  <p:spPr bwMode="auto">
                    <a:xfrm>
                      <a:off x="512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7210" name="Rectangle 81"/>
                    <p:cNvSpPr>
                      <a:spLocks noChangeArrowheads="1"/>
                    </p:cNvSpPr>
                    <p:nvPr/>
                  </p:nvSpPr>
                  <p:spPr bwMode="auto">
                    <a:xfrm>
                      <a:off x="5146" y="510"/>
                      <a:ext cx="4"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7211" name="Rectangle 82"/>
                    <p:cNvSpPr>
                      <a:spLocks noChangeArrowheads="1"/>
                    </p:cNvSpPr>
                    <p:nvPr/>
                  </p:nvSpPr>
                  <p:spPr bwMode="auto">
                    <a:xfrm>
                      <a:off x="5093"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grpSp>
        <p:sp>
          <p:nvSpPr>
            <p:cNvPr id="7193" name="Rectangle 83"/>
            <p:cNvSpPr>
              <a:spLocks noChangeArrowheads="1"/>
            </p:cNvSpPr>
            <p:nvPr/>
          </p:nvSpPr>
          <p:spPr bwMode="auto">
            <a:xfrm>
              <a:off x="4640" y="187"/>
              <a:ext cx="1102" cy="210"/>
            </a:xfrm>
            <a:prstGeom prst="rect">
              <a:avLst/>
            </a:prstGeom>
            <a:noFill/>
            <a:ln w="12700">
              <a:noFill/>
              <a:miter lim="800000"/>
              <a:headEnd/>
              <a:tailEnd/>
            </a:ln>
          </p:spPr>
          <p:txBody>
            <a:bodyPr lIns="90488" tIns="44450" rIns="90488" bIns="44450">
              <a:spAutoFit/>
            </a:bodyPr>
            <a:lstStyle/>
            <a:p>
              <a:pPr>
                <a:spcBef>
                  <a:spcPct val="50000"/>
                </a:spcBef>
              </a:pPr>
              <a:r>
                <a:rPr lang="en-US" sz="1600" b="1">
                  <a:solidFill>
                    <a:srgbClr val="FAFD00"/>
                  </a:solidFill>
                  <a:latin typeface="Bookman Old Style" pitchFamily="18" charset="0"/>
                </a:rPr>
                <a:t>BANK</a:t>
              </a:r>
            </a:p>
          </p:txBody>
        </p:sp>
      </p:grpSp>
      <p:sp>
        <p:nvSpPr>
          <p:cNvPr id="7175" name="Rectangle 84"/>
          <p:cNvSpPr>
            <a:spLocks noChangeArrowheads="1"/>
          </p:cNvSpPr>
          <p:nvPr/>
        </p:nvSpPr>
        <p:spPr bwMode="auto">
          <a:xfrm>
            <a:off x="763588" y="534988"/>
            <a:ext cx="1749425" cy="1063625"/>
          </a:xfrm>
          <a:prstGeom prst="rect">
            <a:avLst/>
          </a:prstGeom>
          <a:noFill/>
          <a:ln w="12700">
            <a:noFill/>
            <a:miter lim="800000"/>
            <a:headEnd/>
            <a:tailEnd/>
          </a:ln>
        </p:spPr>
        <p:txBody>
          <a:bodyPr lIns="90488" tIns="44450" rIns="90488" bIns="44450">
            <a:spAutoFit/>
          </a:bodyPr>
          <a:lstStyle/>
          <a:p>
            <a:pPr algn="ctr">
              <a:spcBef>
                <a:spcPct val="50000"/>
              </a:spcBef>
            </a:pPr>
            <a:r>
              <a:rPr lang="en-US" sz="3200" b="1">
                <a:solidFill>
                  <a:srgbClr val="00279F"/>
                </a:solidFill>
                <a:latin typeface="Times New Roman" pitchFamily="18" charset="0"/>
              </a:rPr>
              <a:t>Buku Bank</a:t>
            </a:r>
          </a:p>
        </p:txBody>
      </p:sp>
      <p:sp>
        <p:nvSpPr>
          <p:cNvPr id="7176" name="Line 85"/>
          <p:cNvSpPr>
            <a:spLocks noChangeShapeType="1"/>
          </p:cNvSpPr>
          <p:nvPr/>
        </p:nvSpPr>
        <p:spPr bwMode="auto">
          <a:xfrm>
            <a:off x="560388" y="1752600"/>
            <a:ext cx="3911600" cy="0"/>
          </a:xfrm>
          <a:prstGeom prst="line">
            <a:avLst/>
          </a:prstGeom>
          <a:noFill/>
          <a:ln w="50800">
            <a:solidFill>
              <a:schemeClr val="tx1"/>
            </a:solidFill>
            <a:round/>
            <a:headEnd/>
            <a:tailEnd/>
          </a:ln>
        </p:spPr>
        <p:txBody>
          <a:bodyPr wrap="none" anchor="ctr"/>
          <a:lstStyle/>
          <a:p>
            <a:endParaRPr lang="id-ID"/>
          </a:p>
        </p:txBody>
      </p:sp>
      <p:sp>
        <p:nvSpPr>
          <p:cNvPr id="7177" name="Rectangle 86"/>
          <p:cNvSpPr>
            <a:spLocks noChangeArrowheads="1"/>
          </p:cNvSpPr>
          <p:nvPr/>
        </p:nvSpPr>
        <p:spPr bwMode="auto">
          <a:xfrm>
            <a:off x="77788" y="1906588"/>
            <a:ext cx="4494212" cy="393700"/>
          </a:xfrm>
          <a:prstGeom prst="rect">
            <a:avLst/>
          </a:prstGeom>
          <a:noFill/>
          <a:ln w="12700">
            <a:noFill/>
            <a:miter lim="800000"/>
            <a:headEnd/>
            <a:tailEnd/>
          </a:ln>
        </p:spPr>
        <p:txBody>
          <a:bodyPr lIns="90488" tIns="44450" rIns="90488" bIns="44450">
            <a:spAutoFit/>
          </a:bodyPr>
          <a:lstStyle/>
          <a:p>
            <a:pPr>
              <a:tabLst>
                <a:tab pos="4167188" algn="r"/>
                <a:tab pos="4452938" algn="l"/>
                <a:tab pos="8515350" algn="r"/>
              </a:tabLst>
            </a:pPr>
            <a:r>
              <a:rPr lang="en-US" sz="2000">
                <a:solidFill>
                  <a:srgbClr val="00279F"/>
                </a:solidFill>
                <a:latin typeface="Bookman Old Style" pitchFamily="18" charset="0"/>
              </a:rPr>
              <a:t>Saldo awal	$3.359,78</a:t>
            </a:r>
            <a:endParaRPr lang="en-US" sz="2000">
              <a:solidFill>
                <a:srgbClr val="3C0023"/>
              </a:solidFill>
              <a:latin typeface="Bookman Old Style" pitchFamily="18" charset="0"/>
            </a:endParaRPr>
          </a:p>
        </p:txBody>
      </p:sp>
      <p:sp>
        <p:nvSpPr>
          <p:cNvPr id="59479" name="Rectangle 87"/>
          <p:cNvSpPr>
            <a:spLocks noChangeArrowheads="1"/>
          </p:cNvSpPr>
          <p:nvPr/>
        </p:nvSpPr>
        <p:spPr bwMode="auto">
          <a:xfrm>
            <a:off x="79375" y="2209800"/>
            <a:ext cx="4494213" cy="1003300"/>
          </a:xfrm>
          <a:prstGeom prst="rect">
            <a:avLst/>
          </a:prstGeom>
          <a:noFill/>
          <a:ln w="12700">
            <a:noFill/>
            <a:miter lim="800000"/>
            <a:headEnd/>
            <a:tailEnd/>
          </a:ln>
        </p:spPr>
        <p:txBody>
          <a:bodyPr lIns="90488" tIns="44450" rIns="90488" bIns="44450">
            <a:spAutoFit/>
          </a:bodyPr>
          <a:lstStyle/>
          <a:p>
            <a:pPr marL="228600" indent="-228600">
              <a:tabLst>
                <a:tab pos="4167188" algn="r"/>
                <a:tab pos="4452938" algn="l"/>
                <a:tab pos="8515350" algn="r"/>
              </a:tabLst>
            </a:pPr>
            <a:r>
              <a:rPr lang="en-US" sz="2000">
                <a:solidFill>
                  <a:srgbClr val="000099"/>
                </a:solidFill>
                <a:latin typeface="Bookman Old Style" pitchFamily="18" charset="0"/>
              </a:rPr>
              <a:t>Ditambah setoran </a:t>
            </a:r>
          </a:p>
          <a:p>
            <a:pPr marL="228600" indent="-228600">
              <a:tabLst>
                <a:tab pos="4167188" algn="r"/>
                <a:tab pos="4452938" algn="l"/>
                <a:tab pos="8515350" algn="r"/>
              </a:tabLst>
            </a:pPr>
            <a:r>
              <a:rPr lang="en-US" sz="2000">
                <a:solidFill>
                  <a:srgbClr val="000099"/>
                </a:solidFill>
                <a:latin typeface="Bookman Old Style" pitchFamily="18" charset="0"/>
              </a:rPr>
              <a:t>	yang belum dicatat</a:t>
            </a:r>
          </a:p>
          <a:p>
            <a:pPr marL="228600" indent="-228600">
              <a:tabLst>
                <a:tab pos="4167188" algn="r"/>
                <a:tab pos="4452938" algn="l"/>
                <a:tab pos="8515350" algn="r"/>
              </a:tabLst>
            </a:pPr>
            <a:r>
              <a:rPr lang="en-US" sz="2000">
                <a:solidFill>
                  <a:srgbClr val="000099"/>
                </a:solidFill>
                <a:latin typeface="Bookman Old Style" pitchFamily="18" charset="0"/>
              </a:rPr>
              <a:t>  oleh bank</a:t>
            </a:r>
            <a:r>
              <a:rPr lang="en-US" sz="2000" b="1">
                <a:solidFill>
                  <a:srgbClr val="000099"/>
                </a:solidFill>
                <a:latin typeface="Bookman Old Style" pitchFamily="18" charset="0"/>
              </a:rPr>
              <a:t>	</a:t>
            </a:r>
            <a:r>
              <a:rPr lang="en-US" sz="2000" b="1" u="sng">
                <a:solidFill>
                  <a:srgbClr val="000099"/>
                </a:solidFill>
                <a:latin typeface="Bookman Old Style" pitchFamily="18" charset="0"/>
              </a:rPr>
              <a:t>    </a:t>
            </a:r>
            <a:r>
              <a:rPr lang="en-US" sz="2000" u="sng">
                <a:solidFill>
                  <a:srgbClr val="000099"/>
                </a:solidFill>
                <a:latin typeface="Bookman Old Style" pitchFamily="18" charset="0"/>
              </a:rPr>
              <a:t> 816,20</a:t>
            </a:r>
          </a:p>
        </p:txBody>
      </p:sp>
      <p:sp>
        <p:nvSpPr>
          <p:cNvPr id="59480" name="Text Box 88"/>
          <p:cNvSpPr txBox="1">
            <a:spLocks noChangeArrowheads="1"/>
          </p:cNvSpPr>
          <p:nvPr/>
        </p:nvSpPr>
        <p:spPr bwMode="auto">
          <a:xfrm>
            <a:off x="2973388" y="3184525"/>
            <a:ext cx="1447800" cy="396875"/>
          </a:xfrm>
          <a:prstGeom prst="rect">
            <a:avLst/>
          </a:prstGeom>
          <a:noFill/>
          <a:ln w="12700">
            <a:noFill/>
            <a:miter lim="800000"/>
            <a:headEnd/>
            <a:tailEnd/>
          </a:ln>
        </p:spPr>
        <p:txBody>
          <a:bodyPr>
            <a:spAutoFit/>
          </a:bodyPr>
          <a:lstStyle/>
          <a:p>
            <a:pPr algn="r">
              <a:spcBef>
                <a:spcPct val="50000"/>
              </a:spcBef>
            </a:pPr>
            <a:r>
              <a:rPr lang="en-US" sz="2000">
                <a:solidFill>
                  <a:srgbClr val="000099"/>
                </a:solidFill>
                <a:latin typeface="Bookman Old Style" pitchFamily="18" charset="0"/>
              </a:rPr>
              <a:t>$4.175,98</a:t>
            </a:r>
          </a:p>
        </p:txBody>
      </p:sp>
      <p:graphicFrame>
        <p:nvGraphicFramePr>
          <p:cNvPr id="7170" name="Object 89">
            <a:hlinkClick r:id="" action="ppaction://ole?verb=0"/>
          </p:cNvPr>
          <p:cNvGraphicFramePr>
            <a:graphicFrameLocks/>
          </p:cNvGraphicFramePr>
          <p:nvPr/>
        </p:nvGraphicFramePr>
        <p:xfrm>
          <a:off x="4695825" y="490538"/>
          <a:ext cx="1941513" cy="1109662"/>
        </p:xfrm>
        <a:graphic>
          <a:graphicData uri="http://schemas.openxmlformats.org/presentationml/2006/ole">
            <p:oleObj spid="_x0000_s8194" name="Microsoft ClipArt Gallery" r:id="rId3" imgW="4441680" imgH="2550960" progId="">
              <p:embed/>
            </p:oleObj>
          </a:graphicData>
        </a:graphic>
      </p:graphicFrame>
      <p:sp>
        <p:nvSpPr>
          <p:cNvPr id="7180" name="Rectangle 90"/>
          <p:cNvSpPr>
            <a:spLocks noChangeArrowheads="1"/>
          </p:cNvSpPr>
          <p:nvPr/>
        </p:nvSpPr>
        <p:spPr bwMode="auto">
          <a:xfrm>
            <a:off x="6402388" y="458788"/>
            <a:ext cx="2282825" cy="1063625"/>
          </a:xfrm>
          <a:prstGeom prst="rect">
            <a:avLst/>
          </a:prstGeom>
          <a:noFill/>
          <a:ln w="12700">
            <a:noFill/>
            <a:miter lim="800000"/>
            <a:headEnd/>
            <a:tailEnd/>
          </a:ln>
        </p:spPr>
        <p:txBody>
          <a:bodyPr lIns="90488" tIns="44450" rIns="90488" bIns="44450">
            <a:spAutoFit/>
          </a:bodyPr>
          <a:lstStyle/>
          <a:p>
            <a:pPr algn="ctr">
              <a:spcBef>
                <a:spcPct val="50000"/>
              </a:spcBef>
            </a:pPr>
            <a:r>
              <a:rPr lang="en-US" sz="3200" b="1">
                <a:solidFill>
                  <a:srgbClr val="00279F"/>
                </a:solidFill>
                <a:latin typeface="Times New Roman" pitchFamily="18" charset="0"/>
              </a:rPr>
              <a:t>Buku Deposan</a:t>
            </a:r>
          </a:p>
        </p:txBody>
      </p:sp>
      <p:sp>
        <p:nvSpPr>
          <p:cNvPr id="7181" name="Line 91"/>
          <p:cNvSpPr>
            <a:spLocks noChangeShapeType="1"/>
          </p:cNvSpPr>
          <p:nvPr/>
        </p:nvSpPr>
        <p:spPr bwMode="auto">
          <a:xfrm>
            <a:off x="4749800" y="1752600"/>
            <a:ext cx="3911600" cy="0"/>
          </a:xfrm>
          <a:prstGeom prst="line">
            <a:avLst/>
          </a:prstGeom>
          <a:noFill/>
          <a:ln w="50800">
            <a:solidFill>
              <a:schemeClr val="tx1"/>
            </a:solidFill>
            <a:round/>
            <a:headEnd/>
            <a:tailEnd/>
          </a:ln>
        </p:spPr>
        <p:txBody>
          <a:bodyPr wrap="none" anchor="ctr"/>
          <a:lstStyle/>
          <a:p>
            <a:endParaRPr lang="id-ID"/>
          </a:p>
        </p:txBody>
      </p:sp>
      <p:sp>
        <p:nvSpPr>
          <p:cNvPr id="7182" name="Rectangle 92"/>
          <p:cNvSpPr>
            <a:spLocks noChangeArrowheads="1"/>
          </p:cNvSpPr>
          <p:nvPr/>
        </p:nvSpPr>
        <p:spPr bwMode="auto">
          <a:xfrm>
            <a:off x="4573588" y="1905000"/>
            <a:ext cx="4494212" cy="393700"/>
          </a:xfrm>
          <a:prstGeom prst="rect">
            <a:avLst/>
          </a:prstGeom>
          <a:noFill/>
          <a:ln w="12700">
            <a:noFill/>
            <a:miter lim="800000"/>
            <a:headEnd/>
            <a:tailEnd/>
          </a:ln>
        </p:spPr>
        <p:txBody>
          <a:bodyPr lIns="90488" tIns="44450" rIns="90488" bIns="44450">
            <a:spAutoFit/>
          </a:bodyPr>
          <a:lstStyle/>
          <a:p>
            <a:pPr>
              <a:tabLst>
                <a:tab pos="4167188" algn="r"/>
                <a:tab pos="4452938" algn="l"/>
                <a:tab pos="8515350" algn="r"/>
              </a:tabLst>
            </a:pPr>
            <a:r>
              <a:rPr lang="en-US" sz="2000">
                <a:solidFill>
                  <a:srgbClr val="00279F"/>
                </a:solidFill>
                <a:latin typeface="Bookman Old Style" pitchFamily="18" charset="0"/>
              </a:rPr>
              <a:t>Saldo awal	$2.549,99</a:t>
            </a:r>
            <a:endParaRPr lang="en-US" sz="2000">
              <a:solidFill>
                <a:srgbClr val="3C0023"/>
              </a:solidFill>
              <a:latin typeface="Bookman Old Style" pitchFamily="18" charset="0"/>
            </a:endParaRPr>
          </a:p>
        </p:txBody>
      </p:sp>
      <p:sp>
        <p:nvSpPr>
          <p:cNvPr id="59485" name="AutoShape 93"/>
          <p:cNvSpPr>
            <a:spLocks noChangeArrowheads="1"/>
          </p:cNvSpPr>
          <p:nvPr/>
        </p:nvSpPr>
        <p:spPr bwMode="auto">
          <a:xfrm>
            <a:off x="8763000" y="6477000"/>
            <a:ext cx="228600" cy="228600"/>
          </a:xfrm>
          <a:prstGeom prst="lightningBolt">
            <a:avLst/>
          </a:prstGeom>
          <a:gradFill rotWithShape="0">
            <a:gsLst>
              <a:gs pos="0">
                <a:srgbClr val="FDE111"/>
              </a:gs>
              <a:gs pos="100000">
                <a:srgbClr val="756808"/>
              </a:gs>
            </a:gsLst>
            <a:lin ang="5400000" scaled="1"/>
          </a:gradFill>
          <a:ln w="9525">
            <a:noFill/>
            <a:miter lim="800000"/>
            <a:headEnd/>
            <a:tailEnd/>
          </a:ln>
        </p:spPr>
        <p:txBody>
          <a:bodyPr wrap="none" anchor="ctr"/>
          <a:lstStyle/>
          <a:p>
            <a:endParaRPr lang="id-ID"/>
          </a:p>
        </p:txBody>
      </p:sp>
      <p:sp>
        <p:nvSpPr>
          <p:cNvPr id="59486" name="Rectangle 94"/>
          <p:cNvSpPr>
            <a:spLocks noChangeArrowheads="1"/>
          </p:cNvSpPr>
          <p:nvPr/>
        </p:nvSpPr>
        <p:spPr bwMode="auto">
          <a:xfrm>
            <a:off x="4572000" y="2286000"/>
            <a:ext cx="4494213" cy="698500"/>
          </a:xfrm>
          <a:prstGeom prst="rect">
            <a:avLst/>
          </a:prstGeom>
          <a:noFill/>
          <a:ln w="12700">
            <a:noFill/>
            <a:miter lim="800000"/>
            <a:headEnd/>
            <a:tailEnd/>
          </a:ln>
        </p:spPr>
        <p:txBody>
          <a:bodyPr lIns="90488" tIns="44450" rIns="90488" bIns="44450">
            <a:spAutoFit/>
          </a:bodyPr>
          <a:lstStyle/>
          <a:p>
            <a:pPr marL="228600" indent="-228600">
              <a:tabLst>
                <a:tab pos="4167188" algn="r"/>
                <a:tab pos="4452938" algn="l"/>
                <a:tab pos="8515350" algn="r"/>
              </a:tabLst>
            </a:pPr>
            <a:r>
              <a:rPr lang="en-US" sz="2000">
                <a:solidFill>
                  <a:srgbClr val="000099"/>
                </a:solidFill>
                <a:latin typeface="Bookman Old Style" pitchFamily="18" charset="0"/>
              </a:rPr>
              <a:t>Ditambah penerimaan </a:t>
            </a:r>
          </a:p>
          <a:p>
            <a:pPr marL="228600" indent="-228600">
              <a:tabLst>
                <a:tab pos="4167188" algn="r"/>
                <a:tab pos="4452938" algn="l"/>
                <a:tab pos="8515350" algn="r"/>
              </a:tabLst>
            </a:pPr>
            <a:r>
              <a:rPr lang="en-US" sz="2000">
                <a:solidFill>
                  <a:srgbClr val="000099"/>
                </a:solidFill>
                <a:latin typeface="Bookman Old Style" pitchFamily="18" charset="0"/>
              </a:rPr>
              <a:t>   wesel dan bunga bank	 </a:t>
            </a:r>
            <a:r>
              <a:rPr lang="en-US" sz="2000" u="sng">
                <a:solidFill>
                  <a:srgbClr val="000099"/>
                </a:solidFill>
                <a:latin typeface="Bookman Old Style" pitchFamily="18" charset="0"/>
              </a:rPr>
              <a:t>    408,00</a:t>
            </a:r>
          </a:p>
        </p:txBody>
      </p:sp>
      <p:sp>
        <p:nvSpPr>
          <p:cNvPr id="59487" name="Text Box 95"/>
          <p:cNvSpPr txBox="1">
            <a:spLocks noChangeArrowheads="1"/>
          </p:cNvSpPr>
          <p:nvPr/>
        </p:nvSpPr>
        <p:spPr bwMode="auto">
          <a:xfrm>
            <a:off x="7467600" y="2971800"/>
            <a:ext cx="1447800" cy="396875"/>
          </a:xfrm>
          <a:prstGeom prst="rect">
            <a:avLst/>
          </a:prstGeom>
          <a:noFill/>
          <a:ln w="12700">
            <a:noFill/>
            <a:miter lim="800000"/>
            <a:headEnd/>
            <a:tailEnd/>
          </a:ln>
        </p:spPr>
        <p:txBody>
          <a:bodyPr>
            <a:spAutoFit/>
          </a:bodyPr>
          <a:lstStyle/>
          <a:p>
            <a:pPr algn="r">
              <a:spcBef>
                <a:spcPct val="50000"/>
              </a:spcBef>
            </a:pPr>
            <a:r>
              <a:rPr lang="en-US" sz="2000">
                <a:solidFill>
                  <a:srgbClr val="000099"/>
                </a:solidFill>
                <a:latin typeface="Bookman Old Style" pitchFamily="18" charset="0"/>
              </a:rPr>
              <a:t>$2.957,99</a:t>
            </a:r>
          </a:p>
        </p:txBody>
      </p:sp>
      <p:sp>
        <p:nvSpPr>
          <p:cNvPr id="59488" name="Rectangle 96"/>
          <p:cNvSpPr>
            <a:spLocks noChangeArrowheads="1"/>
          </p:cNvSpPr>
          <p:nvPr/>
        </p:nvSpPr>
        <p:spPr bwMode="auto">
          <a:xfrm>
            <a:off x="77788" y="3278188"/>
            <a:ext cx="4494212" cy="1917700"/>
          </a:xfrm>
          <a:prstGeom prst="rect">
            <a:avLst/>
          </a:prstGeom>
          <a:noFill/>
          <a:ln w="12700">
            <a:noFill/>
            <a:miter lim="800000"/>
            <a:headEnd/>
            <a:tailEnd/>
          </a:ln>
        </p:spPr>
        <p:txBody>
          <a:bodyPr lIns="90488" tIns="44450" rIns="90488" bIns="44450">
            <a:spAutoFit/>
          </a:bodyPr>
          <a:lstStyle/>
          <a:p>
            <a:pPr marL="228600" indent="-228600">
              <a:tabLst>
                <a:tab pos="2857500" algn="r"/>
                <a:tab pos="4167188" algn="r"/>
                <a:tab pos="4452938" algn="l"/>
                <a:tab pos="8515350" algn="r"/>
              </a:tabLst>
            </a:pPr>
            <a:r>
              <a:rPr lang="en-US" sz="2000">
                <a:solidFill>
                  <a:srgbClr val="000099"/>
                </a:solidFill>
                <a:latin typeface="Bookman Old Style" pitchFamily="18" charset="0"/>
              </a:rPr>
              <a:t>Dikurangi cek yang</a:t>
            </a:r>
          </a:p>
          <a:p>
            <a:pPr marL="228600" indent="-228600">
              <a:tabLst>
                <a:tab pos="2857500" algn="r"/>
                <a:tab pos="4167188" algn="r"/>
                <a:tab pos="4452938" algn="l"/>
                <a:tab pos="8515350" algn="r"/>
              </a:tabLst>
            </a:pPr>
            <a:r>
              <a:rPr lang="en-US" sz="2000">
                <a:solidFill>
                  <a:srgbClr val="000099"/>
                </a:solidFill>
                <a:latin typeface="Bookman Old Style" pitchFamily="18" charset="0"/>
              </a:rPr>
              <a:t>   belum dicairkan:</a:t>
            </a:r>
          </a:p>
          <a:p>
            <a:pPr marL="228600" indent="-228600">
              <a:tabLst>
                <a:tab pos="2857500" algn="r"/>
                <a:tab pos="4167188" algn="r"/>
                <a:tab pos="4452938" algn="l"/>
                <a:tab pos="8515350" algn="r"/>
              </a:tabLst>
            </a:pPr>
            <a:r>
              <a:rPr lang="en-US" sz="2000">
                <a:solidFill>
                  <a:srgbClr val="000099"/>
                </a:solidFill>
                <a:latin typeface="Bookman Old Style" pitchFamily="18" charset="0"/>
              </a:rPr>
              <a:t>	No. 812	$1.061,00</a:t>
            </a:r>
          </a:p>
          <a:p>
            <a:pPr marL="228600" indent="-228600">
              <a:tabLst>
                <a:tab pos="2857500" algn="r"/>
                <a:tab pos="4167188" algn="r"/>
                <a:tab pos="4452938" algn="l"/>
                <a:tab pos="8515350" algn="r"/>
              </a:tabLst>
            </a:pPr>
            <a:r>
              <a:rPr lang="en-US" sz="2000">
                <a:solidFill>
                  <a:srgbClr val="000099"/>
                </a:solidFill>
                <a:latin typeface="Bookman Old Style" pitchFamily="18" charset="0"/>
              </a:rPr>
              <a:t>	No. 878	435,39</a:t>
            </a:r>
          </a:p>
          <a:p>
            <a:pPr marL="228600" indent="-228600">
              <a:tabLst>
                <a:tab pos="2857500" algn="r"/>
                <a:tab pos="4167188" algn="r"/>
                <a:tab pos="4452938" algn="l"/>
                <a:tab pos="8515350" algn="r"/>
              </a:tabLst>
            </a:pPr>
            <a:r>
              <a:rPr lang="en-US" sz="2000">
                <a:solidFill>
                  <a:srgbClr val="000099"/>
                </a:solidFill>
                <a:latin typeface="Bookman Old Style" pitchFamily="18" charset="0"/>
              </a:rPr>
              <a:t>	No. 883	</a:t>
            </a:r>
            <a:r>
              <a:rPr lang="en-US" sz="2000" u="sng">
                <a:solidFill>
                  <a:srgbClr val="000099"/>
                </a:solidFill>
                <a:latin typeface="Bookman Old Style" pitchFamily="18" charset="0"/>
              </a:rPr>
              <a:t>       48,60</a:t>
            </a:r>
            <a:r>
              <a:rPr lang="en-US" sz="2000">
                <a:solidFill>
                  <a:srgbClr val="000099"/>
                </a:solidFill>
                <a:latin typeface="Bookman Old Style" pitchFamily="18" charset="0"/>
              </a:rPr>
              <a:t>	 1.544,99</a:t>
            </a:r>
          </a:p>
          <a:p>
            <a:pPr marL="228600" indent="-228600">
              <a:tabLst>
                <a:tab pos="2857500" algn="r"/>
                <a:tab pos="4167188" algn="r"/>
                <a:tab pos="4452938" algn="l"/>
                <a:tab pos="8515350" algn="r"/>
              </a:tabLst>
            </a:pPr>
            <a:r>
              <a:rPr lang="en-US" sz="2000" b="1">
                <a:solidFill>
                  <a:srgbClr val="000099"/>
                </a:solidFill>
                <a:latin typeface="Bookman Old Style" pitchFamily="18" charset="0"/>
              </a:rPr>
              <a:t>	</a:t>
            </a:r>
          </a:p>
        </p:txBody>
      </p:sp>
      <p:sp>
        <p:nvSpPr>
          <p:cNvPr id="59489" name="Rectangle 97"/>
          <p:cNvSpPr>
            <a:spLocks noChangeArrowheads="1"/>
          </p:cNvSpPr>
          <p:nvPr/>
        </p:nvSpPr>
        <p:spPr bwMode="auto">
          <a:xfrm>
            <a:off x="4572000" y="3354388"/>
            <a:ext cx="4494213" cy="1003300"/>
          </a:xfrm>
          <a:prstGeom prst="rect">
            <a:avLst/>
          </a:prstGeom>
          <a:noFill/>
          <a:ln w="12700">
            <a:noFill/>
            <a:miter lim="800000"/>
            <a:headEnd/>
            <a:tailEnd/>
          </a:ln>
        </p:spPr>
        <p:txBody>
          <a:bodyPr lIns="90488" tIns="44450" rIns="90488" bIns="44450">
            <a:spAutoFit/>
          </a:bodyPr>
          <a:lstStyle/>
          <a:p>
            <a:pPr marL="228600" indent="-228600">
              <a:tabLst>
                <a:tab pos="2971800" algn="r"/>
                <a:tab pos="4167188" algn="r"/>
                <a:tab pos="4452938" algn="l"/>
                <a:tab pos="8515350" algn="r"/>
              </a:tabLst>
            </a:pPr>
            <a:r>
              <a:rPr lang="en-US" sz="2000">
                <a:solidFill>
                  <a:srgbClr val="000099"/>
                </a:solidFill>
                <a:latin typeface="Bookman Old Style" pitchFamily="18" charset="0"/>
              </a:rPr>
              <a:t>Dikurangi cek kosong</a:t>
            </a:r>
          </a:p>
          <a:p>
            <a:pPr marL="228600" indent="-228600">
              <a:tabLst>
                <a:tab pos="2971800" algn="r"/>
                <a:tab pos="4167188" algn="r"/>
                <a:tab pos="4452938" algn="l"/>
                <a:tab pos="8515350" algn="r"/>
              </a:tabLst>
            </a:pPr>
            <a:r>
              <a:rPr lang="en-US" sz="2000">
                <a:solidFill>
                  <a:srgbClr val="000099"/>
                </a:solidFill>
                <a:latin typeface="Bookman Old Style" pitchFamily="18" charset="0"/>
              </a:rPr>
              <a:t>	akibat dana tidak</a:t>
            </a:r>
          </a:p>
          <a:p>
            <a:pPr marL="228600" indent="-228600">
              <a:tabLst>
                <a:tab pos="2971800" algn="r"/>
                <a:tab pos="4167188" algn="r"/>
                <a:tab pos="4452938" algn="l"/>
                <a:tab pos="8515350" algn="r"/>
              </a:tabLst>
            </a:pPr>
            <a:r>
              <a:rPr lang="en-US" sz="2000">
                <a:solidFill>
                  <a:srgbClr val="000099"/>
                </a:solidFill>
                <a:latin typeface="Bookman Old Style" pitchFamily="18" charset="0"/>
              </a:rPr>
              <a:t>	cukup	$300,00</a:t>
            </a:r>
          </a:p>
        </p:txBody>
      </p:sp>
      <p:sp>
        <p:nvSpPr>
          <p:cNvPr id="59490" name="Rectangle 98"/>
          <p:cNvSpPr>
            <a:spLocks noChangeArrowheads="1"/>
          </p:cNvSpPr>
          <p:nvPr/>
        </p:nvSpPr>
        <p:spPr bwMode="auto">
          <a:xfrm>
            <a:off x="4649788" y="4254500"/>
            <a:ext cx="4494212" cy="698500"/>
          </a:xfrm>
          <a:prstGeom prst="rect">
            <a:avLst/>
          </a:prstGeom>
          <a:noFill/>
          <a:ln w="12700">
            <a:noFill/>
            <a:miter lim="800000"/>
            <a:headEnd/>
            <a:tailEnd/>
          </a:ln>
        </p:spPr>
        <p:txBody>
          <a:bodyPr lIns="90488" tIns="44450" rIns="90488" bIns="44450">
            <a:spAutoFit/>
          </a:bodyPr>
          <a:lstStyle/>
          <a:p>
            <a:pPr marL="228600" indent="-228600">
              <a:tabLst>
                <a:tab pos="2857500" algn="r"/>
                <a:tab pos="3943350" algn="r"/>
                <a:tab pos="4452938" algn="l"/>
                <a:tab pos="8515350" algn="r"/>
              </a:tabLst>
            </a:pPr>
            <a:r>
              <a:rPr lang="en-US" sz="2000">
                <a:solidFill>
                  <a:srgbClr val="00279F"/>
                </a:solidFill>
                <a:latin typeface="Bookman Old Style" pitchFamily="18" charset="0"/>
              </a:rPr>
              <a:t>Biaya adm. </a:t>
            </a:r>
          </a:p>
          <a:p>
            <a:pPr marL="228600" indent="-228600">
              <a:tabLst>
                <a:tab pos="2857500" algn="r"/>
                <a:tab pos="3943350" algn="r"/>
                <a:tab pos="4452938" algn="l"/>
                <a:tab pos="8515350" algn="r"/>
              </a:tabLst>
            </a:pPr>
            <a:r>
              <a:rPr lang="en-US" sz="2000">
                <a:solidFill>
                  <a:srgbClr val="00279F"/>
                </a:solidFill>
                <a:latin typeface="Bookman Old Style" pitchFamily="18" charset="0"/>
              </a:rPr>
              <a:t>  bank	18,00</a:t>
            </a:r>
          </a:p>
        </p:txBody>
      </p:sp>
      <p:sp>
        <p:nvSpPr>
          <p:cNvPr id="59492" name="Rectangle 100"/>
          <p:cNvSpPr>
            <a:spLocks noChangeArrowheads="1"/>
          </p:cNvSpPr>
          <p:nvPr/>
        </p:nvSpPr>
        <p:spPr bwMode="auto">
          <a:xfrm>
            <a:off x="4649788" y="4787900"/>
            <a:ext cx="4494212" cy="1003300"/>
          </a:xfrm>
          <a:prstGeom prst="rect">
            <a:avLst/>
          </a:prstGeom>
          <a:noFill/>
          <a:ln w="12700">
            <a:noFill/>
            <a:miter lim="800000"/>
            <a:headEnd/>
            <a:tailEnd/>
          </a:ln>
        </p:spPr>
        <p:txBody>
          <a:bodyPr lIns="90488" tIns="44450" rIns="90488" bIns="44450">
            <a:spAutoFit/>
          </a:bodyPr>
          <a:lstStyle/>
          <a:p>
            <a:pPr marL="228600" indent="-228600">
              <a:tabLst>
                <a:tab pos="2914650" algn="r"/>
                <a:tab pos="4057650" algn="r"/>
                <a:tab pos="4452938" algn="l"/>
                <a:tab pos="8515350" algn="r"/>
              </a:tabLst>
            </a:pPr>
            <a:r>
              <a:rPr lang="en-US" sz="2000" b="1">
                <a:solidFill>
                  <a:srgbClr val="000099"/>
                </a:solidFill>
                <a:latin typeface="Bookman Old Style" pitchFamily="18" charset="0"/>
              </a:rPr>
              <a:t>Kesalahan </a:t>
            </a:r>
          </a:p>
          <a:p>
            <a:pPr marL="228600" indent="-228600">
              <a:tabLst>
                <a:tab pos="2914650" algn="r"/>
                <a:tab pos="4057650" algn="r"/>
                <a:tab pos="4452938" algn="l"/>
                <a:tab pos="8515350" algn="r"/>
              </a:tabLst>
            </a:pPr>
            <a:r>
              <a:rPr lang="en-US" sz="2000" b="1">
                <a:solidFill>
                  <a:srgbClr val="000099"/>
                </a:solidFill>
                <a:latin typeface="Bookman Old Style" pitchFamily="18" charset="0"/>
              </a:rPr>
              <a:t>  mencatat</a:t>
            </a:r>
          </a:p>
          <a:p>
            <a:pPr marL="228600" indent="-228600">
              <a:tabLst>
                <a:tab pos="2914650" algn="r"/>
                <a:tab pos="4057650" algn="r"/>
                <a:tab pos="4452938" algn="l"/>
                <a:tab pos="8515350" algn="r"/>
              </a:tabLst>
            </a:pPr>
            <a:r>
              <a:rPr lang="en-US" sz="2000" b="1">
                <a:solidFill>
                  <a:srgbClr val="000099"/>
                </a:solidFill>
                <a:latin typeface="Bookman Old Style" pitchFamily="18" charset="0"/>
              </a:rPr>
              <a:t>  Cek No. 879  </a:t>
            </a:r>
            <a:r>
              <a:rPr lang="en-US" sz="2000" b="1" u="sng">
                <a:solidFill>
                  <a:srgbClr val="000099"/>
                </a:solidFill>
                <a:latin typeface="Bookman Old Style" pitchFamily="18" charset="0"/>
              </a:rPr>
              <a:t>  9,00</a:t>
            </a:r>
            <a:r>
              <a:rPr lang="en-US" sz="2000" b="1">
                <a:solidFill>
                  <a:srgbClr val="000099"/>
                </a:solidFill>
                <a:latin typeface="Bookman Old Style" pitchFamily="18" charset="0"/>
              </a:rPr>
              <a:t> </a:t>
            </a:r>
            <a:endParaRPr lang="en-US" sz="2000" b="1" u="sng">
              <a:solidFill>
                <a:srgbClr val="000099"/>
              </a:solidFill>
              <a:latin typeface="Bookman Old Style" pitchFamily="18" charset="0"/>
            </a:endParaRPr>
          </a:p>
        </p:txBody>
      </p:sp>
      <p:sp>
        <p:nvSpPr>
          <p:cNvPr id="59493" name="Text Box 101"/>
          <p:cNvSpPr txBox="1">
            <a:spLocks noChangeArrowheads="1"/>
          </p:cNvSpPr>
          <p:nvPr/>
        </p:nvSpPr>
        <p:spPr bwMode="auto">
          <a:xfrm>
            <a:off x="685800" y="5791200"/>
            <a:ext cx="7848600" cy="958850"/>
          </a:xfrm>
          <a:prstGeom prst="rect">
            <a:avLst/>
          </a:prstGeom>
          <a:solidFill>
            <a:srgbClr val="FFE59D"/>
          </a:solidFill>
          <a:ln w="12700">
            <a:solidFill>
              <a:schemeClr val="tx1"/>
            </a:solidFill>
            <a:miter lim="800000"/>
            <a:headEnd/>
            <a:tailEnd/>
          </a:ln>
          <a:effectLst>
            <a:outerShdw dist="107763" dir="2700000" algn="ctr" rotWithShape="0">
              <a:schemeClr val="tx1"/>
            </a:outerShdw>
          </a:effectLst>
        </p:spPr>
        <p:txBody>
          <a:bodyPr>
            <a:spAutoFit/>
          </a:bodyPr>
          <a:lstStyle/>
          <a:p>
            <a:pPr algn="ctr">
              <a:spcBef>
                <a:spcPct val="50000"/>
              </a:spcBef>
              <a:defRPr/>
            </a:pPr>
            <a:r>
              <a:rPr lang="en-US" sz="2800">
                <a:latin typeface="Times New Roman" pitchFamily="18" charset="0"/>
              </a:rPr>
              <a:t>Cek No. 879 sebesar $732,26 untuk pelunasan utang ke Taylor Co. dijurnal sebesar $723,26.</a:t>
            </a:r>
          </a:p>
        </p:txBody>
      </p:sp>
      <p:sp>
        <p:nvSpPr>
          <p:cNvPr id="59494" name="Text Box 102"/>
          <p:cNvSpPr txBox="1">
            <a:spLocks noChangeArrowheads="1"/>
          </p:cNvSpPr>
          <p:nvPr/>
        </p:nvSpPr>
        <p:spPr bwMode="auto">
          <a:xfrm>
            <a:off x="7600950" y="5394325"/>
            <a:ext cx="1295400" cy="396875"/>
          </a:xfrm>
          <a:prstGeom prst="rect">
            <a:avLst/>
          </a:prstGeom>
          <a:noFill/>
          <a:ln w="9525">
            <a:noFill/>
            <a:miter lim="800000"/>
            <a:headEnd/>
            <a:tailEnd/>
          </a:ln>
        </p:spPr>
        <p:txBody>
          <a:bodyPr>
            <a:spAutoFit/>
          </a:bodyPr>
          <a:lstStyle/>
          <a:p>
            <a:pPr algn="r">
              <a:spcBef>
                <a:spcPct val="50000"/>
              </a:spcBef>
            </a:pPr>
            <a:r>
              <a:rPr lang="en-US" sz="2000" u="sng">
                <a:latin typeface="Bookman Old Style" pitchFamily="18" charset="0"/>
              </a:rPr>
              <a:t>   327,00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5948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9479"/>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grpId="0" nodeType="afterEffect">
                                  <p:stCondLst>
                                    <p:cond delay="1000"/>
                                  </p:stCondLst>
                                  <p:childTnLst>
                                    <p:set>
                                      <p:cBhvr>
                                        <p:cTn id="13" dur="1" fill="hold">
                                          <p:stCondLst>
                                            <p:cond delay="499"/>
                                          </p:stCondLst>
                                        </p:cTn>
                                        <p:tgtEl>
                                          <p:spTgt spid="5948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59486"/>
                                        </p:tgtEl>
                                        <p:attrNameLst>
                                          <p:attrName>style.visibility</p:attrName>
                                        </p:attrNameLst>
                                      </p:cBhvr>
                                      <p:to>
                                        <p:strVal val="visible"/>
                                      </p:to>
                                    </p:set>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499"/>
                                          </p:stCondLst>
                                        </p:cTn>
                                        <p:tgtEl>
                                          <p:spTgt spid="5948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5948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5948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5949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59492"/>
                                        </p:tgtEl>
                                        <p:attrNameLst>
                                          <p:attrName>style.visibility</p:attrName>
                                        </p:attrNameLst>
                                      </p:cBhvr>
                                      <p:to>
                                        <p:strVal val="visible"/>
                                      </p:to>
                                    </p:set>
                                  </p:childTnLst>
                                </p:cTn>
                              </p:par>
                            </p:childTnLst>
                          </p:cTn>
                        </p:par>
                        <p:par>
                          <p:cTn id="37" fill="hold">
                            <p:stCondLst>
                              <p:cond delay="500"/>
                            </p:stCondLst>
                            <p:childTnLst>
                              <p:par>
                                <p:cTn id="38" presetID="1" presetClass="entr" presetSubtype="0" fill="hold" grpId="0" nodeType="afterEffect">
                                  <p:stCondLst>
                                    <p:cond delay="1000"/>
                                  </p:stCondLst>
                                  <p:childTnLst>
                                    <p:set>
                                      <p:cBhvr>
                                        <p:cTn id="39" dur="1" fill="hold">
                                          <p:stCondLst>
                                            <p:cond delay="499"/>
                                          </p:stCondLst>
                                        </p:cTn>
                                        <p:tgtEl>
                                          <p:spTgt spid="594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79" grpId="0" autoUpdateAnimBg="0"/>
      <p:bldP spid="59480" grpId="0" autoUpdateAnimBg="0"/>
      <p:bldP spid="59485" grpId="0" animBg="1"/>
      <p:bldP spid="59486" grpId="0" autoUpdateAnimBg="0"/>
      <p:bldP spid="59487" grpId="0" autoUpdateAnimBg="0"/>
      <p:bldP spid="59488" grpId="0" autoUpdateAnimBg="0"/>
      <p:bldP spid="59489" grpId="0" autoUpdateAnimBg="0"/>
      <p:bldP spid="59490" grpId="0" autoUpdateAnimBg="0"/>
      <p:bldP spid="59492" grpId="0" autoUpdateAnimBg="0"/>
      <p:bldP spid="59494"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ChangeArrowheads="1"/>
          </p:cNvSpPr>
          <p:nvPr/>
        </p:nvSpPr>
        <p:spPr bwMode="auto">
          <a:xfrm>
            <a:off x="76200" y="1828800"/>
            <a:ext cx="4495800" cy="3505200"/>
          </a:xfrm>
          <a:prstGeom prst="rect">
            <a:avLst/>
          </a:prstGeom>
          <a:solidFill>
            <a:srgbClr val="FDE111"/>
          </a:solidFill>
          <a:ln w="9525">
            <a:noFill/>
            <a:miter lim="800000"/>
            <a:headEnd/>
            <a:tailEnd/>
          </a:ln>
        </p:spPr>
        <p:txBody>
          <a:bodyPr wrap="none" anchor="ctr"/>
          <a:lstStyle/>
          <a:p>
            <a:endParaRPr lang="id-ID"/>
          </a:p>
        </p:txBody>
      </p:sp>
      <p:sp>
        <p:nvSpPr>
          <p:cNvPr id="8196" name="Line 3"/>
          <p:cNvSpPr>
            <a:spLocks noChangeShapeType="1"/>
          </p:cNvSpPr>
          <p:nvPr/>
        </p:nvSpPr>
        <p:spPr bwMode="auto">
          <a:xfrm>
            <a:off x="4572000" y="482600"/>
            <a:ext cx="0" cy="5283200"/>
          </a:xfrm>
          <a:prstGeom prst="line">
            <a:avLst/>
          </a:prstGeom>
          <a:noFill/>
          <a:ln w="50800">
            <a:solidFill>
              <a:schemeClr val="tx1"/>
            </a:solidFill>
            <a:round/>
            <a:headEnd/>
            <a:tailEnd/>
          </a:ln>
        </p:spPr>
        <p:txBody>
          <a:bodyPr wrap="none" anchor="ctr"/>
          <a:lstStyle/>
          <a:p>
            <a:endParaRPr lang="id-ID"/>
          </a:p>
        </p:txBody>
      </p:sp>
      <p:sp>
        <p:nvSpPr>
          <p:cNvPr id="8197" name="Rectangle 4"/>
          <p:cNvSpPr>
            <a:spLocks noChangeArrowheads="1"/>
          </p:cNvSpPr>
          <p:nvPr/>
        </p:nvSpPr>
        <p:spPr bwMode="auto">
          <a:xfrm>
            <a:off x="838200" y="5257800"/>
            <a:ext cx="7848600" cy="519113"/>
          </a:xfrm>
          <a:prstGeom prst="rect">
            <a:avLst/>
          </a:prstGeom>
          <a:noFill/>
          <a:ln w="12700">
            <a:noFill/>
            <a:miter lim="800000"/>
            <a:headEnd/>
            <a:tailEnd/>
          </a:ln>
        </p:spPr>
        <p:txBody>
          <a:bodyPr wrap="none" anchor="ctr"/>
          <a:lstStyle/>
          <a:p>
            <a:endParaRPr lang="id-ID"/>
          </a:p>
        </p:txBody>
      </p:sp>
      <p:grpSp>
        <p:nvGrpSpPr>
          <p:cNvPr id="2" name="Group 5"/>
          <p:cNvGrpSpPr>
            <a:grpSpLocks/>
          </p:cNvGrpSpPr>
          <p:nvPr/>
        </p:nvGrpSpPr>
        <p:grpSpPr bwMode="auto">
          <a:xfrm>
            <a:off x="2370138" y="146050"/>
            <a:ext cx="2251075" cy="1525588"/>
            <a:chOff x="4324" y="92"/>
            <a:chExt cx="1418" cy="961"/>
          </a:xfrm>
        </p:grpSpPr>
        <p:grpSp>
          <p:nvGrpSpPr>
            <p:cNvPr id="3" name="Group 6"/>
            <p:cNvGrpSpPr>
              <a:grpSpLocks/>
            </p:cNvGrpSpPr>
            <p:nvPr/>
          </p:nvGrpSpPr>
          <p:grpSpPr bwMode="auto">
            <a:xfrm>
              <a:off x="4324" y="92"/>
              <a:ext cx="1073" cy="961"/>
              <a:chOff x="4324" y="92"/>
              <a:chExt cx="1073" cy="961"/>
            </a:xfrm>
          </p:grpSpPr>
          <p:sp>
            <p:nvSpPr>
              <p:cNvPr id="8222" name="Line 7"/>
              <p:cNvSpPr>
                <a:spLocks noChangeShapeType="1"/>
              </p:cNvSpPr>
              <p:nvPr/>
            </p:nvSpPr>
            <p:spPr bwMode="auto">
              <a:xfrm>
                <a:off x="4423" y="352"/>
                <a:ext cx="879" cy="0"/>
              </a:xfrm>
              <a:prstGeom prst="line">
                <a:avLst/>
              </a:prstGeom>
              <a:noFill/>
              <a:ln w="12700">
                <a:solidFill>
                  <a:srgbClr val="000000"/>
                </a:solidFill>
                <a:round/>
                <a:headEnd/>
                <a:tailEnd/>
              </a:ln>
            </p:spPr>
            <p:txBody>
              <a:bodyPr wrap="none" anchor="ctr"/>
              <a:lstStyle/>
              <a:p>
                <a:endParaRPr lang="id-ID"/>
              </a:p>
            </p:txBody>
          </p:sp>
          <p:grpSp>
            <p:nvGrpSpPr>
              <p:cNvPr id="4" name="Group 8"/>
              <p:cNvGrpSpPr>
                <a:grpSpLocks/>
              </p:cNvGrpSpPr>
              <p:nvPr/>
            </p:nvGrpSpPr>
            <p:grpSpPr bwMode="auto">
              <a:xfrm>
                <a:off x="4324" y="92"/>
                <a:ext cx="1073" cy="961"/>
                <a:chOff x="4324" y="92"/>
                <a:chExt cx="1073" cy="961"/>
              </a:xfrm>
            </p:grpSpPr>
            <p:grpSp>
              <p:nvGrpSpPr>
                <p:cNvPr id="5" name="Group 9"/>
                <p:cNvGrpSpPr>
                  <a:grpSpLocks/>
                </p:cNvGrpSpPr>
                <p:nvPr/>
              </p:nvGrpSpPr>
              <p:grpSpPr bwMode="auto">
                <a:xfrm>
                  <a:off x="4346" y="92"/>
                  <a:ext cx="1036" cy="350"/>
                  <a:chOff x="4346" y="92"/>
                  <a:chExt cx="1036" cy="350"/>
                </a:xfrm>
              </p:grpSpPr>
              <p:sp>
                <p:nvSpPr>
                  <p:cNvPr id="8294" name="Freeform 10"/>
                  <p:cNvSpPr>
                    <a:spLocks/>
                  </p:cNvSpPr>
                  <p:nvPr/>
                </p:nvSpPr>
                <p:spPr bwMode="auto">
                  <a:xfrm>
                    <a:off x="4349" y="92"/>
                    <a:ext cx="1028" cy="285"/>
                  </a:xfrm>
                  <a:custGeom>
                    <a:avLst/>
                    <a:gdLst>
                      <a:gd name="T0" fmla="*/ 0 w 1028"/>
                      <a:gd name="T1" fmla="*/ 284 h 285"/>
                      <a:gd name="T2" fmla="*/ 1027 w 1028"/>
                      <a:gd name="T3" fmla="*/ 284 h 285"/>
                      <a:gd name="T4" fmla="*/ 514 w 1028"/>
                      <a:gd name="T5" fmla="*/ 0 h 285"/>
                      <a:gd name="T6" fmla="*/ 0 w 1028"/>
                      <a:gd name="T7" fmla="*/ 284 h 285"/>
                      <a:gd name="T8" fmla="*/ 0 60000 65536"/>
                      <a:gd name="T9" fmla="*/ 0 60000 65536"/>
                      <a:gd name="T10" fmla="*/ 0 60000 65536"/>
                      <a:gd name="T11" fmla="*/ 0 60000 65536"/>
                      <a:gd name="T12" fmla="*/ 0 w 1028"/>
                      <a:gd name="T13" fmla="*/ 0 h 285"/>
                      <a:gd name="T14" fmla="*/ 1028 w 1028"/>
                      <a:gd name="T15" fmla="*/ 285 h 285"/>
                    </a:gdLst>
                    <a:ahLst/>
                    <a:cxnLst>
                      <a:cxn ang="T8">
                        <a:pos x="T0" y="T1"/>
                      </a:cxn>
                      <a:cxn ang="T9">
                        <a:pos x="T2" y="T3"/>
                      </a:cxn>
                      <a:cxn ang="T10">
                        <a:pos x="T4" y="T5"/>
                      </a:cxn>
                      <a:cxn ang="T11">
                        <a:pos x="T6" y="T7"/>
                      </a:cxn>
                    </a:cxnLst>
                    <a:rect l="T12" t="T13" r="T14" b="T15"/>
                    <a:pathLst>
                      <a:path w="1028" h="285">
                        <a:moveTo>
                          <a:pt x="0" y="284"/>
                        </a:moveTo>
                        <a:lnTo>
                          <a:pt x="1027" y="284"/>
                        </a:lnTo>
                        <a:lnTo>
                          <a:pt x="514" y="0"/>
                        </a:lnTo>
                        <a:lnTo>
                          <a:pt x="0" y="284"/>
                        </a:lnTo>
                      </a:path>
                    </a:pathLst>
                  </a:custGeom>
                  <a:solidFill>
                    <a:schemeClr val="tx2"/>
                  </a:solidFill>
                  <a:ln w="12700" cap="rnd">
                    <a:solidFill>
                      <a:srgbClr val="C0C0C0"/>
                    </a:solidFill>
                    <a:round/>
                    <a:headEnd/>
                    <a:tailEnd/>
                  </a:ln>
                </p:spPr>
                <p:txBody>
                  <a:bodyPr/>
                  <a:lstStyle/>
                  <a:p>
                    <a:endParaRPr lang="id-ID"/>
                  </a:p>
                </p:txBody>
              </p:sp>
              <p:sp>
                <p:nvSpPr>
                  <p:cNvPr id="8295" name="Freeform 11"/>
                  <p:cNvSpPr>
                    <a:spLocks/>
                  </p:cNvSpPr>
                  <p:nvPr/>
                </p:nvSpPr>
                <p:spPr bwMode="auto">
                  <a:xfrm>
                    <a:off x="4425" y="111"/>
                    <a:ext cx="880" cy="242"/>
                  </a:xfrm>
                  <a:custGeom>
                    <a:avLst/>
                    <a:gdLst>
                      <a:gd name="T0" fmla="*/ 0 w 880"/>
                      <a:gd name="T1" fmla="*/ 241 h 242"/>
                      <a:gd name="T2" fmla="*/ 879 w 880"/>
                      <a:gd name="T3" fmla="*/ 241 h 242"/>
                      <a:gd name="T4" fmla="*/ 441 w 880"/>
                      <a:gd name="T5" fmla="*/ 0 h 242"/>
                      <a:gd name="T6" fmla="*/ 0 w 880"/>
                      <a:gd name="T7" fmla="*/ 241 h 242"/>
                      <a:gd name="T8" fmla="*/ 0 60000 65536"/>
                      <a:gd name="T9" fmla="*/ 0 60000 65536"/>
                      <a:gd name="T10" fmla="*/ 0 60000 65536"/>
                      <a:gd name="T11" fmla="*/ 0 60000 65536"/>
                      <a:gd name="T12" fmla="*/ 0 w 880"/>
                      <a:gd name="T13" fmla="*/ 0 h 242"/>
                      <a:gd name="T14" fmla="*/ 880 w 880"/>
                      <a:gd name="T15" fmla="*/ 242 h 242"/>
                    </a:gdLst>
                    <a:ahLst/>
                    <a:cxnLst>
                      <a:cxn ang="T8">
                        <a:pos x="T0" y="T1"/>
                      </a:cxn>
                      <a:cxn ang="T9">
                        <a:pos x="T2" y="T3"/>
                      </a:cxn>
                      <a:cxn ang="T10">
                        <a:pos x="T4" y="T5"/>
                      </a:cxn>
                      <a:cxn ang="T11">
                        <a:pos x="T6" y="T7"/>
                      </a:cxn>
                    </a:cxnLst>
                    <a:rect l="T12" t="T13" r="T14" b="T15"/>
                    <a:pathLst>
                      <a:path w="880" h="242">
                        <a:moveTo>
                          <a:pt x="0" y="241"/>
                        </a:moveTo>
                        <a:lnTo>
                          <a:pt x="879" y="241"/>
                        </a:lnTo>
                        <a:lnTo>
                          <a:pt x="441" y="0"/>
                        </a:lnTo>
                        <a:lnTo>
                          <a:pt x="0" y="241"/>
                        </a:lnTo>
                      </a:path>
                    </a:pathLst>
                  </a:custGeom>
                  <a:solidFill>
                    <a:schemeClr val="tx2"/>
                  </a:solidFill>
                  <a:ln w="12700" cap="rnd">
                    <a:solidFill>
                      <a:srgbClr val="808080"/>
                    </a:solidFill>
                    <a:round/>
                    <a:headEnd/>
                    <a:tailEnd/>
                  </a:ln>
                </p:spPr>
                <p:txBody>
                  <a:bodyPr/>
                  <a:lstStyle/>
                  <a:p>
                    <a:endParaRPr lang="id-ID"/>
                  </a:p>
                </p:txBody>
              </p:sp>
              <p:sp>
                <p:nvSpPr>
                  <p:cNvPr id="8296" name="Rectangle 12"/>
                  <p:cNvSpPr>
                    <a:spLocks noChangeArrowheads="1"/>
                  </p:cNvSpPr>
                  <p:nvPr/>
                </p:nvSpPr>
                <p:spPr bwMode="auto">
                  <a:xfrm>
                    <a:off x="4346" y="403"/>
                    <a:ext cx="1036" cy="5"/>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8297" name="Rectangle 13"/>
                  <p:cNvSpPr>
                    <a:spLocks noChangeArrowheads="1"/>
                  </p:cNvSpPr>
                  <p:nvPr/>
                </p:nvSpPr>
                <p:spPr bwMode="auto">
                  <a:xfrm>
                    <a:off x="4361" y="434"/>
                    <a:ext cx="999" cy="8"/>
                  </a:xfrm>
                  <a:prstGeom prst="rect">
                    <a:avLst/>
                  </a:prstGeom>
                  <a:solidFill>
                    <a:schemeClr val="tx2"/>
                  </a:solidFill>
                  <a:ln w="12700">
                    <a:solidFill>
                      <a:srgbClr val="C0C0C0"/>
                    </a:solidFill>
                    <a:miter lim="800000"/>
                    <a:headEnd/>
                    <a:tailEnd/>
                  </a:ln>
                </p:spPr>
                <p:txBody>
                  <a:bodyPr wrap="none" anchor="ctr"/>
                  <a:lstStyle/>
                  <a:p>
                    <a:endParaRPr lang="id-ID"/>
                  </a:p>
                </p:txBody>
              </p:sp>
            </p:grpSp>
            <p:grpSp>
              <p:nvGrpSpPr>
                <p:cNvPr id="6" name="Group 14"/>
                <p:cNvGrpSpPr>
                  <a:grpSpLocks/>
                </p:cNvGrpSpPr>
                <p:nvPr/>
              </p:nvGrpSpPr>
              <p:grpSpPr bwMode="auto">
                <a:xfrm>
                  <a:off x="4324" y="957"/>
                  <a:ext cx="1073" cy="96"/>
                  <a:chOff x="4324" y="957"/>
                  <a:chExt cx="1073" cy="96"/>
                </a:xfrm>
              </p:grpSpPr>
              <p:sp>
                <p:nvSpPr>
                  <p:cNvPr id="8290" name="Rectangle 15"/>
                  <p:cNvSpPr>
                    <a:spLocks noChangeArrowheads="1"/>
                  </p:cNvSpPr>
                  <p:nvPr/>
                </p:nvSpPr>
                <p:spPr bwMode="auto">
                  <a:xfrm>
                    <a:off x="4389" y="957"/>
                    <a:ext cx="943" cy="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8291" name="Rectangle 16"/>
                  <p:cNvSpPr>
                    <a:spLocks noChangeArrowheads="1"/>
                  </p:cNvSpPr>
                  <p:nvPr/>
                </p:nvSpPr>
                <p:spPr bwMode="auto">
                  <a:xfrm>
                    <a:off x="4324" y="1052"/>
                    <a:ext cx="1073" cy="1"/>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8292" name="Rectangle 17"/>
                  <p:cNvSpPr>
                    <a:spLocks noChangeArrowheads="1"/>
                  </p:cNvSpPr>
                  <p:nvPr/>
                </p:nvSpPr>
                <p:spPr bwMode="auto">
                  <a:xfrm>
                    <a:off x="4361" y="979"/>
                    <a:ext cx="999" cy="9"/>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8293" name="Rectangle 18"/>
                  <p:cNvSpPr>
                    <a:spLocks noChangeArrowheads="1"/>
                  </p:cNvSpPr>
                  <p:nvPr/>
                </p:nvSpPr>
                <p:spPr bwMode="auto">
                  <a:xfrm>
                    <a:off x="4346" y="1008"/>
                    <a:ext cx="1029" cy="12"/>
                  </a:xfrm>
                  <a:prstGeom prst="rect">
                    <a:avLst/>
                  </a:prstGeom>
                  <a:solidFill>
                    <a:schemeClr val="tx2"/>
                  </a:solidFill>
                  <a:ln w="12700">
                    <a:solidFill>
                      <a:srgbClr val="C0C0C0"/>
                    </a:solidFill>
                    <a:miter lim="800000"/>
                    <a:headEnd/>
                    <a:tailEnd/>
                  </a:ln>
                </p:spPr>
                <p:txBody>
                  <a:bodyPr wrap="none" anchor="ctr"/>
                  <a:lstStyle/>
                  <a:p>
                    <a:endParaRPr lang="id-ID"/>
                  </a:p>
                </p:txBody>
              </p:sp>
            </p:grpSp>
          </p:grpSp>
          <p:grpSp>
            <p:nvGrpSpPr>
              <p:cNvPr id="7" name="Group 19"/>
              <p:cNvGrpSpPr>
                <a:grpSpLocks/>
              </p:cNvGrpSpPr>
              <p:nvPr/>
            </p:nvGrpSpPr>
            <p:grpSpPr bwMode="auto">
              <a:xfrm>
                <a:off x="4413" y="480"/>
                <a:ext cx="888" cy="474"/>
                <a:chOff x="4413" y="480"/>
                <a:chExt cx="888" cy="474"/>
              </a:xfrm>
            </p:grpSpPr>
            <p:grpSp>
              <p:nvGrpSpPr>
                <p:cNvPr id="8" name="Group 20"/>
                <p:cNvGrpSpPr>
                  <a:grpSpLocks/>
                </p:cNvGrpSpPr>
                <p:nvPr/>
              </p:nvGrpSpPr>
              <p:grpSpPr bwMode="auto">
                <a:xfrm>
                  <a:off x="4543" y="480"/>
                  <a:ext cx="106" cy="474"/>
                  <a:chOff x="4543" y="480"/>
                  <a:chExt cx="106" cy="474"/>
                </a:xfrm>
              </p:grpSpPr>
              <p:sp>
                <p:nvSpPr>
                  <p:cNvPr id="8280" name="Rectangle 21"/>
                  <p:cNvSpPr>
                    <a:spLocks noChangeArrowheads="1"/>
                  </p:cNvSpPr>
                  <p:nvPr/>
                </p:nvSpPr>
                <p:spPr bwMode="auto">
                  <a:xfrm>
                    <a:off x="4543"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8281" name="Rectangle 22"/>
                  <p:cNvSpPr>
                    <a:spLocks noChangeArrowheads="1"/>
                  </p:cNvSpPr>
                  <p:nvPr/>
                </p:nvSpPr>
                <p:spPr bwMode="auto">
                  <a:xfrm>
                    <a:off x="4543"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9" name="Group 23"/>
                  <p:cNvGrpSpPr>
                    <a:grpSpLocks/>
                  </p:cNvGrpSpPr>
                  <p:nvPr/>
                </p:nvGrpSpPr>
                <p:grpSpPr bwMode="auto">
                  <a:xfrm>
                    <a:off x="4562" y="501"/>
                    <a:ext cx="74" cy="432"/>
                    <a:chOff x="4562" y="501"/>
                    <a:chExt cx="74" cy="432"/>
                  </a:xfrm>
                </p:grpSpPr>
                <p:sp>
                  <p:nvSpPr>
                    <p:cNvPr id="8283" name="Rectangle 24"/>
                    <p:cNvSpPr>
                      <a:spLocks noChangeArrowheads="1"/>
                    </p:cNvSpPr>
                    <p:nvPr/>
                  </p:nvSpPr>
                  <p:spPr bwMode="auto">
                    <a:xfrm>
                      <a:off x="4562" y="501"/>
                      <a:ext cx="74"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8284" name="Rectangle 25"/>
                    <p:cNvSpPr>
                      <a:spLocks noChangeArrowheads="1"/>
                    </p:cNvSpPr>
                    <p:nvPr/>
                  </p:nvSpPr>
                  <p:spPr bwMode="auto">
                    <a:xfrm>
                      <a:off x="4588" y="510"/>
                      <a:ext cx="4"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8285" name="Rectangle 26"/>
                    <p:cNvSpPr>
                      <a:spLocks noChangeArrowheads="1"/>
                    </p:cNvSpPr>
                    <p:nvPr/>
                  </p:nvSpPr>
                  <p:spPr bwMode="auto">
                    <a:xfrm>
                      <a:off x="4606"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8286" name="Rectangle 27"/>
                    <p:cNvSpPr>
                      <a:spLocks noChangeArrowheads="1"/>
                    </p:cNvSpPr>
                    <p:nvPr/>
                  </p:nvSpPr>
                  <p:spPr bwMode="auto">
                    <a:xfrm>
                      <a:off x="4624"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8287" name="Rectangle 28"/>
                    <p:cNvSpPr>
                      <a:spLocks noChangeArrowheads="1"/>
                    </p:cNvSpPr>
                    <p:nvPr/>
                  </p:nvSpPr>
                  <p:spPr bwMode="auto">
                    <a:xfrm>
                      <a:off x="4571"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0" name="Group 29"/>
                <p:cNvGrpSpPr>
                  <a:grpSpLocks/>
                </p:cNvGrpSpPr>
                <p:nvPr/>
              </p:nvGrpSpPr>
              <p:grpSpPr bwMode="auto">
                <a:xfrm>
                  <a:off x="4676" y="480"/>
                  <a:ext cx="106" cy="474"/>
                  <a:chOff x="4676" y="480"/>
                  <a:chExt cx="106" cy="474"/>
                </a:xfrm>
              </p:grpSpPr>
              <p:sp>
                <p:nvSpPr>
                  <p:cNvPr id="8272" name="Rectangle 30"/>
                  <p:cNvSpPr>
                    <a:spLocks noChangeArrowheads="1"/>
                  </p:cNvSpPr>
                  <p:nvPr/>
                </p:nvSpPr>
                <p:spPr bwMode="auto">
                  <a:xfrm>
                    <a:off x="4676"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8273" name="Rectangle 31"/>
                  <p:cNvSpPr>
                    <a:spLocks noChangeArrowheads="1"/>
                  </p:cNvSpPr>
                  <p:nvPr/>
                </p:nvSpPr>
                <p:spPr bwMode="auto">
                  <a:xfrm>
                    <a:off x="4676"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1" name="Group 32"/>
                  <p:cNvGrpSpPr>
                    <a:grpSpLocks/>
                  </p:cNvGrpSpPr>
                  <p:nvPr/>
                </p:nvGrpSpPr>
                <p:grpSpPr bwMode="auto">
                  <a:xfrm>
                    <a:off x="4695" y="501"/>
                    <a:ext cx="73" cy="432"/>
                    <a:chOff x="4695" y="501"/>
                    <a:chExt cx="73" cy="432"/>
                  </a:xfrm>
                </p:grpSpPr>
                <p:sp>
                  <p:nvSpPr>
                    <p:cNvPr id="8275" name="Rectangle 33"/>
                    <p:cNvSpPr>
                      <a:spLocks noChangeArrowheads="1"/>
                    </p:cNvSpPr>
                    <p:nvPr/>
                  </p:nvSpPr>
                  <p:spPr bwMode="auto">
                    <a:xfrm>
                      <a:off x="4695" y="501"/>
                      <a:ext cx="73"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8276" name="Rectangle 34"/>
                    <p:cNvSpPr>
                      <a:spLocks noChangeArrowheads="1"/>
                    </p:cNvSpPr>
                    <p:nvPr/>
                  </p:nvSpPr>
                  <p:spPr bwMode="auto">
                    <a:xfrm>
                      <a:off x="4720"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8277" name="Rectangle 35"/>
                    <p:cNvSpPr>
                      <a:spLocks noChangeArrowheads="1"/>
                    </p:cNvSpPr>
                    <p:nvPr/>
                  </p:nvSpPr>
                  <p:spPr bwMode="auto">
                    <a:xfrm>
                      <a:off x="473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8278" name="Rectangle 36"/>
                    <p:cNvSpPr>
                      <a:spLocks noChangeArrowheads="1"/>
                    </p:cNvSpPr>
                    <p:nvPr/>
                  </p:nvSpPr>
                  <p:spPr bwMode="auto">
                    <a:xfrm>
                      <a:off x="4756" y="510"/>
                      <a:ext cx="2"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8279" name="Rectangle 37"/>
                    <p:cNvSpPr>
                      <a:spLocks noChangeArrowheads="1"/>
                    </p:cNvSpPr>
                    <p:nvPr/>
                  </p:nvSpPr>
                  <p:spPr bwMode="auto">
                    <a:xfrm>
                      <a:off x="4703" y="510"/>
                      <a:ext cx="4"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2" name="Group 38"/>
                <p:cNvGrpSpPr>
                  <a:grpSpLocks/>
                </p:cNvGrpSpPr>
                <p:nvPr/>
              </p:nvGrpSpPr>
              <p:grpSpPr bwMode="auto">
                <a:xfrm>
                  <a:off x="4804" y="480"/>
                  <a:ext cx="106" cy="474"/>
                  <a:chOff x="4804" y="480"/>
                  <a:chExt cx="106" cy="474"/>
                </a:xfrm>
              </p:grpSpPr>
              <p:sp>
                <p:nvSpPr>
                  <p:cNvPr id="8264" name="Rectangle 39"/>
                  <p:cNvSpPr>
                    <a:spLocks noChangeArrowheads="1"/>
                  </p:cNvSpPr>
                  <p:nvPr/>
                </p:nvSpPr>
                <p:spPr bwMode="auto">
                  <a:xfrm>
                    <a:off x="4804"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8265" name="Rectangle 40"/>
                  <p:cNvSpPr>
                    <a:spLocks noChangeArrowheads="1"/>
                  </p:cNvSpPr>
                  <p:nvPr/>
                </p:nvSpPr>
                <p:spPr bwMode="auto">
                  <a:xfrm>
                    <a:off x="4804"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3" name="Group 41"/>
                  <p:cNvGrpSpPr>
                    <a:grpSpLocks/>
                  </p:cNvGrpSpPr>
                  <p:nvPr/>
                </p:nvGrpSpPr>
                <p:grpSpPr bwMode="auto">
                  <a:xfrm>
                    <a:off x="4823" y="501"/>
                    <a:ext cx="73" cy="432"/>
                    <a:chOff x="4823" y="501"/>
                    <a:chExt cx="73" cy="432"/>
                  </a:xfrm>
                </p:grpSpPr>
                <p:sp>
                  <p:nvSpPr>
                    <p:cNvPr id="8267" name="Rectangle 42"/>
                    <p:cNvSpPr>
                      <a:spLocks noChangeArrowheads="1"/>
                    </p:cNvSpPr>
                    <p:nvPr/>
                  </p:nvSpPr>
                  <p:spPr bwMode="auto">
                    <a:xfrm>
                      <a:off x="4823" y="501"/>
                      <a:ext cx="73"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8268" name="Rectangle 43"/>
                    <p:cNvSpPr>
                      <a:spLocks noChangeArrowheads="1"/>
                    </p:cNvSpPr>
                    <p:nvPr/>
                  </p:nvSpPr>
                  <p:spPr bwMode="auto">
                    <a:xfrm>
                      <a:off x="484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8269" name="Rectangle 44"/>
                    <p:cNvSpPr>
                      <a:spLocks noChangeArrowheads="1"/>
                    </p:cNvSpPr>
                    <p:nvPr/>
                  </p:nvSpPr>
                  <p:spPr bwMode="auto">
                    <a:xfrm>
                      <a:off x="4867"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8270" name="Rectangle 45"/>
                    <p:cNvSpPr>
                      <a:spLocks noChangeArrowheads="1"/>
                    </p:cNvSpPr>
                    <p:nvPr/>
                  </p:nvSpPr>
                  <p:spPr bwMode="auto">
                    <a:xfrm>
                      <a:off x="4884"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8271" name="Rectangle 46"/>
                    <p:cNvSpPr>
                      <a:spLocks noChangeArrowheads="1"/>
                    </p:cNvSpPr>
                    <p:nvPr/>
                  </p:nvSpPr>
                  <p:spPr bwMode="auto">
                    <a:xfrm>
                      <a:off x="4833" y="510"/>
                      <a:ext cx="2"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4" name="Group 47"/>
                <p:cNvGrpSpPr>
                  <a:grpSpLocks/>
                </p:cNvGrpSpPr>
                <p:nvPr/>
              </p:nvGrpSpPr>
              <p:grpSpPr bwMode="auto">
                <a:xfrm>
                  <a:off x="4933" y="480"/>
                  <a:ext cx="106" cy="474"/>
                  <a:chOff x="4933" y="480"/>
                  <a:chExt cx="106" cy="474"/>
                </a:xfrm>
              </p:grpSpPr>
              <p:sp>
                <p:nvSpPr>
                  <p:cNvPr id="8256" name="Rectangle 48"/>
                  <p:cNvSpPr>
                    <a:spLocks noChangeArrowheads="1"/>
                  </p:cNvSpPr>
                  <p:nvPr/>
                </p:nvSpPr>
                <p:spPr bwMode="auto">
                  <a:xfrm>
                    <a:off x="4933"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8257" name="Rectangle 49"/>
                  <p:cNvSpPr>
                    <a:spLocks noChangeArrowheads="1"/>
                  </p:cNvSpPr>
                  <p:nvPr/>
                </p:nvSpPr>
                <p:spPr bwMode="auto">
                  <a:xfrm>
                    <a:off x="4933"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5" name="Group 50"/>
                  <p:cNvGrpSpPr>
                    <a:grpSpLocks/>
                  </p:cNvGrpSpPr>
                  <p:nvPr/>
                </p:nvGrpSpPr>
                <p:grpSpPr bwMode="auto">
                  <a:xfrm>
                    <a:off x="4952" y="501"/>
                    <a:ext cx="74" cy="432"/>
                    <a:chOff x="4952" y="501"/>
                    <a:chExt cx="74" cy="432"/>
                  </a:xfrm>
                </p:grpSpPr>
                <p:sp>
                  <p:nvSpPr>
                    <p:cNvPr id="8259" name="Rectangle 51"/>
                    <p:cNvSpPr>
                      <a:spLocks noChangeArrowheads="1"/>
                    </p:cNvSpPr>
                    <p:nvPr/>
                  </p:nvSpPr>
                  <p:spPr bwMode="auto">
                    <a:xfrm>
                      <a:off x="4952" y="501"/>
                      <a:ext cx="74"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8260" name="Rectangle 52"/>
                    <p:cNvSpPr>
                      <a:spLocks noChangeArrowheads="1"/>
                    </p:cNvSpPr>
                    <p:nvPr/>
                  </p:nvSpPr>
                  <p:spPr bwMode="auto">
                    <a:xfrm>
                      <a:off x="497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8261" name="Rectangle 53"/>
                    <p:cNvSpPr>
                      <a:spLocks noChangeArrowheads="1"/>
                    </p:cNvSpPr>
                    <p:nvPr/>
                  </p:nvSpPr>
                  <p:spPr bwMode="auto">
                    <a:xfrm>
                      <a:off x="4996"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8262" name="Rectangle 54"/>
                    <p:cNvSpPr>
                      <a:spLocks noChangeArrowheads="1"/>
                    </p:cNvSpPr>
                    <p:nvPr/>
                  </p:nvSpPr>
                  <p:spPr bwMode="auto">
                    <a:xfrm>
                      <a:off x="5014"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8263" name="Rectangle 55"/>
                    <p:cNvSpPr>
                      <a:spLocks noChangeArrowheads="1"/>
                    </p:cNvSpPr>
                    <p:nvPr/>
                  </p:nvSpPr>
                  <p:spPr bwMode="auto">
                    <a:xfrm>
                      <a:off x="4961"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6" name="Group 56"/>
                <p:cNvGrpSpPr>
                  <a:grpSpLocks/>
                </p:cNvGrpSpPr>
                <p:nvPr/>
              </p:nvGrpSpPr>
              <p:grpSpPr bwMode="auto">
                <a:xfrm>
                  <a:off x="5195" y="480"/>
                  <a:ext cx="106" cy="474"/>
                  <a:chOff x="5195" y="480"/>
                  <a:chExt cx="106" cy="474"/>
                </a:xfrm>
              </p:grpSpPr>
              <p:sp>
                <p:nvSpPr>
                  <p:cNvPr id="8248" name="Rectangle 57"/>
                  <p:cNvSpPr>
                    <a:spLocks noChangeArrowheads="1"/>
                  </p:cNvSpPr>
                  <p:nvPr/>
                </p:nvSpPr>
                <p:spPr bwMode="auto">
                  <a:xfrm>
                    <a:off x="5195"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8249" name="Rectangle 58"/>
                  <p:cNvSpPr>
                    <a:spLocks noChangeArrowheads="1"/>
                  </p:cNvSpPr>
                  <p:nvPr/>
                </p:nvSpPr>
                <p:spPr bwMode="auto">
                  <a:xfrm>
                    <a:off x="5195"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7" name="Group 59"/>
                  <p:cNvGrpSpPr>
                    <a:grpSpLocks/>
                  </p:cNvGrpSpPr>
                  <p:nvPr/>
                </p:nvGrpSpPr>
                <p:grpSpPr bwMode="auto">
                  <a:xfrm>
                    <a:off x="5214" y="501"/>
                    <a:ext cx="73" cy="432"/>
                    <a:chOff x="5214" y="501"/>
                    <a:chExt cx="73" cy="432"/>
                  </a:xfrm>
                </p:grpSpPr>
                <p:sp>
                  <p:nvSpPr>
                    <p:cNvPr id="8251" name="Rectangle 60"/>
                    <p:cNvSpPr>
                      <a:spLocks noChangeArrowheads="1"/>
                    </p:cNvSpPr>
                    <p:nvPr/>
                  </p:nvSpPr>
                  <p:spPr bwMode="auto">
                    <a:xfrm>
                      <a:off x="5214" y="501"/>
                      <a:ext cx="73"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8252" name="Rectangle 61"/>
                    <p:cNvSpPr>
                      <a:spLocks noChangeArrowheads="1"/>
                    </p:cNvSpPr>
                    <p:nvPr/>
                  </p:nvSpPr>
                  <p:spPr bwMode="auto">
                    <a:xfrm>
                      <a:off x="5241"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8253" name="Rectangle 62"/>
                    <p:cNvSpPr>
                      <a:spLocks noChangeArrowheads="1"/>
                    </p:cNvSpPr>
                    <p:nvPr/>
                  </p:nvSpPr>
                  <p:spPr bwMode="auto">
                    <a:xfrm>
                      <a:off x="525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8254" name="Rectangle 63"/>
                    <p:cNvSpPr>
                      <a:spLocks noChangeArrowheads="1"/>
                    </p:cNvSpPr>
                    <p:nvPr/>
                  </p:nvSpPr>
                  <p:spPr bwMode="auto">
                    <a:xfrm>
                      <a:off x="5276"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8255" name="Rectangle 64"/>
                    <p:cNvSpPr>
                      <a:spLocks noChangeArrowheads="1"/>
                    </p:cNvSpPr>
                    <p:nvPr/>
                  </p:nvSpPr>
                  <p:spPr bwMode="auto">
                    <a:xfrm>
                      <a:off x="5223"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18" name="Group 65"/>
                <p:cNvGrpSpPr>
                  <a:grpSpLocks/>
                </p:cNvGrpSpPr>
                <p:nvPr/>
              </p:nvGrpSpPr>
              <p:grpSpPr bwMode="auto">
                <a:xfrm>
                  <a:off x="4413" y="480"/>
                  <a:ext cx="106" cy="474"/>
                  <a:chOff x="4413" y="480"/>
                  <a:chExt cx="106" cy="474"/>
                </a:xfrm>
              </p:grpSpPr>
              <p:sp>
                <p:nvSpPr>
                  <p:cNvPr id="8240" name="Rectangle 66"/>
                  <p:cNvSpPr>
                    <a:spLocks noChangeArrowheads="1"/>
                  </p:cNvSpPr>
                  <p:nvPr/>
                </p:nvSpPr>
                <p:spPr bwMode="auto">
                  <a:xfrm>
                    <a:off x="4413"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8241" name="Rectangle 67"/>
                  <p:cNvSpPr>
                    <a:spLocks noChangeArrowheads="1"/>
                  </p:cNvSpPr>
                  <p:nvPr/>
                </p:nvSpPr>
                <p:spPr bwMode="auto">
                  <a:xfrm>
                    <a:off x="4413"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19" name="Group 68"/>
                  <p:cNvGrpSpPr>
                    <a:grpSpLocks/>
                  </p:cNvGrpSpPr>
                  <p:nvPr/>
                </p:nvGrpSpPr>
                <p:grpSpPr bwMode="auto">
                  <a:xfrm>
                    <a:off x="4432" y="501"/>
                    <a:ext cx="72" cy="432"/>
                    <a:chOff x="4432" y="501"/>
                    <a:chExt cx="72" cy="432"/>
                  </a:xfrm>
                </p:grpSpPr>
                <p:sp>
                  <p:nvSpPr>
                    <p:cNvPr id="8243" name="Rectangle 69"/>
                    <p:cNvSpPr>
                      <a:spLocks noChangeArrowheads="1"/>
                    </p:cNvSpPr>
                    <p:nvPr/>
                  </p:nvSpPr>
                  <p:spPr bwMode="auto">
                    <a:xfrm>
                      <a:off x="4432" y="501"/>
                      <a:ext cx="72"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8244" name="Rectangle 70"/>
                    <p:cNvSpPr>
                      <a:spLocks noChangeArrowheads="1"/>
                    </p:cNvSpPr>
                    <p:nvPr/>
                  </p:nvSpPr>
                  <p:spPr bwMode="auto">
                    <a:xfrm>
                      <a:off x="4458" y="510"/>
                      <a:ext cx="2"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8245" name="Rectangle 71"/>
                    <p:cNvSpPr>
                      <a:spLocks noChangeArrowheads="1"/>
                    </p:cNvSpPr>
                    <p:nvPr/>
                  </p:nvSpPr>
                  <p:spPr bwMode="auto">
                    <a:xfrm>
                      <a:off x="4476" y="510"/>
                      <a:ext cx="2"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8246" name="Rectangle 72"/>
                    <p:cNvSpPr>
                      <a:spLocks noChangeArrowheads="1"/>
                    </p:cNvSpPr>
                    <p:nvPr/>
                  </p:nvSpPr>
                  <p:spPr bwMode="auto">
                    <a:xfrm>
                      <a:off x="4493"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8247" name="Rectangle 73"/>
                    <p:cNvSpPr>
                      <a:spLocks noChangeArrowheads="1"/>
                    </p:cNvSpPr>
                    <p:nvPr/>
                  </p:nvSpPr>
                  <p:spPr bwMode="auto">
                    <a:xfrm>
                      <a:off x="4439" y="510"/>
                      <a:ext cx="4"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nvGrpSpPr>
                <p:cNvPr id="20" name="Group 74"/>
                <p:cNvGrpSpPr>
                  <a:grpSpLocks/>
                </p:cNvGrpSpPr>
                <p:nvPr/>
              </p:nvGrpSpPr>
              <p:grpSpPr bwMode="auto">
                <a:xfrm>
                  <a:off x="5066" y="480"/>
                  <a:ext cx="106" cy="474"/>
                  <a:chOff x="5066" y="480"/>
                  <a:chExt cx="106" cy="474"/>
                </a:xfrm>
              </p:grpSpPr>
              <p:sp>
                <p:nvSpPr>
                  <p:cNvPr id="8232" name="Rectangle 75"/>
                  <p:cNvSpPr>
                    <a:spLocks noChangeArrowheads="1"/>
                  </p:cNvSpPr>
                  <p:nvPr/>
                </p:nvSpPr>
                <p:spPr bwMode="auto">
                  <a:xfrm>
                    <a:off x="5066" y="95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8233" name="Rectangle 76"/>
                  <p:cNvSpPr>
                    <a:spLocks noChangeArrowheads="1"/>
                  </p:cNvSpPr>
                  <p:nvPr/>
                </p:nvSpPr>
                <p:spPr bwMode="auto">
                  <a:xfrm>
                    <a:off x="5066" y="480"/>
                    <a:ext cx="106" cy="4"/>
                  </a:xfrm>
                  <a:prstGeom prst="rect">
                    <a:avLst/>
                  </a:prstGeom>
                  <a:solidFill>
                    <a:schemeClr val="tx2"/>
                  </a:solidFill>
                  <a:ln w="12700">
                    <a:solidFill>
                      <a:srgbClr val="C0C0C0"/>
                    </a:solidFill>
                    <a:miter lim="800000"/>
                    <a:headEnd/>
                    <a:tailEnd/>
                  </a:ln>
                </p:spPr>
                <p:txBody>
                  <a:bodyPr wrap="none" anchor="ctr"/>
                  <a:lstStyle/>
                  <a:p>
                    <a:endParaRPr lang="id-ID"/>
                  </a:p>
                </p:txBody>
              </p:sp>
              <p:grpSp>
                <p:nvGrpSpPr>
                  <p:cNvPr id="21" name="Group 77"/>
                  <p:cNvGrpSpPr>
                    <a:grpSpLocks/>
                  </p:cNvGrpSpPr>
                  <p:nvPr/>
                </p:nvGrpSpPr>
                <p:grpSpPr bwMode="auto">
                  <a:xfrm>
                    <a:off x="5085" y="501"/>
                    <a:ext cx="73" cy="432"/>
                    <a:chOff x="5085" y="501"/>
                    <a:chExt cx="73" cy="432"/>
                  </a:xfrm>
                </p:grpSpPr>
                <p:sp>
                  <p:nvSpPr>
                    <p:cNvPr id="8235" name="Rectangle 78"/>
                    <p:cNvSpPr>
                      <a:spLocks noChangeArrowheads="1"/>
                    </p:cNvSpPr>
                    <p:nvPr/>
                  </p:nvSpPr>
                  <p:spPr bwMode="auto">
                    <a:xfrm>
                      <a:off x="5085" y="501"/>
                      <a:ext cx="73" cy="432"/>
                    </a:xfrm>
                    <a:prstGeom prst="rect">
                      <a:avLst/>
                    </a:prstGeom>
                    <a:solidFill>
                      <a:schemeClr val="tx2"/>
                    </a:solidFill>
                    <a:ln w="12700">
                      <a:solidFill>
                        <a:srgbClr val="C0C0C0"/>
                      </a:solidFill>
                      <a:miter lim="800000"/>
                      <a:headEnd/>
                      <a:tailEnd/>
                    </a:ln>
                  </p:spPr>
                  <p:txBody>
                    <a:bodyPr wrap="none" anchor="ctr"/>
                    <a:lstStyle/>
                    <a:p>
                      <a:endParaRPr lang="id-ID"/>
                    </a:p>
                  </p:txBody>
                </p:sp>
                <p:sp>
                  <p:nvSpPr>
                    <p:cNvPr id="8236" name="Rectangle 79"/>
                    <p:cNvSpPr>
                      <a:spLocks noChangeArrowheads="1"/>
                    </p:cNvSpPr>
                    <p:nvPr/>
                  </p:nvSpPr>
                  <p:spPr bwMode="auto">
                    <a:xfrm>
                      <a:off x="5111"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8237" name="Rectangle 80"/>
                    <p:cNvSpPr>
                      <a:spLocks noChangeArrowheads="1"/>
                    </p:cNvSpPr>
                    <p:nvPr/>
                  </p:nvSpPr>
                  <p:spPr bwMode="auto">
                    <a:xfrm>
                      <a:off x="5129"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8238" name="Rectangle 81"/>
                    <p:cNvSpPr>
                      <a:spLocks noChangeArrowheads="1"/>
                    </p:cNvSpPr>
                    <p:nvPr/>
                  </p:nvSpPr>
                  <p:spPr bwMode="auto">
                    <a:xfrm>
                      <a:off x="5146" y="510"/>
                      <a:ext cx="4" cy="414"/>
                    </a:xfrm>
                    <a:prstGeom prst="rect">
                      <a:avLst/>
                    </a:prstGeom>
                    <a:solidFill>
                      <a:schemeClr val="tx2"/>
                    </a:solidFill>
                    <a:ln w="12700">
                      <a:solidFill>
                        <a:srgbClr val="808080"/>
                      </a:solidFill>
                      <a:miter lim="800000"/>
                      <a:headEnd/>
                      <a:tailEnd/>
                    </a:ln>
                  </p:spPr>
                  <p:txBody>
                    <a:bodyPr wrap="none" anchor="ctr"/>
                    <a:lstStyle/>
                    <a:p>
                      <a:endParaRPr lang="id-ID"/>
                    </a:p>
                  </p:txBody>
                </p:sp>
                <p:sp>
                  <p:nvSpPr>
                    <p:cNvPr id="8239" name="Rectangle 82"/>
                    <p:cNvSpPr>
                      <a:spLocks noChangeArrowheads="1"/>
                    </p:cNvSpPr>
                    <p:nvPr/>
                  </p:nvSpPr>
                  <p:spPr bwMode="auto">
                    <a:xfrm>
                      <a:off x="5093" y="510"/>
                      <a:ext cx="3" cy="414"/>
                    </a:xfrm>
                    <a:prstGeom prst="rect">
                      <a:avLst/>
                    </a:prstGeom>
                    <a:solidFill>
                      <a:schemeClr val="tx2"/>
                    </a:solidFill>
                    <a:ln w="12700">
                      <a:solidFill>
                        <a:srgbClr val="808080"/>
                      </a:solidFill>
                      <a:miter lim="800000"/>
                      <a:headEnd/>
                      <a:tailEnd/>
                    </a:ln>
                  </p:spPr>
                  <p:txBody>
                    <a:bodyPr wrap="none" anchor="ctr"/>
                    <a:lstStyle/>
                    <a:p>
                      <a:endParaRPr lang="id-ID"/>
                    </a:p>
                  </p:txBody>
                </p:sp>
              </p:grpSp>
            </p:grpSp>
          </p:grpSp>
        </p:grpSp>
        <p:sp>
          <p:nvSpPr>
            <p:cNvPr id="8221" name="Rectangle 83"/>
            <p:cNvSpPr>
              <a:spLocks noChangeArrowheads="1"/>
            </p:cNvSpPr>
            <p:nvPr/>
          </p:nvSpPr>
          <p:spPr bwMode="auto">
            <a:xfrm>
              <a:off x="4640" y="187"/>
              <a:ext cx="1102" cy="210"/>
            </a:xfrm>
            <a:prstGeom prst="rect">
              <a:avLst/>
            </a:prstGeom>
            <a:noFill/>
            <a:ln w="12700">
              <a:noFill/>
              <a:miter lim="800000"/>
              <a:headEnd/>
              <a:tailEnd/>
            </a:ln>
          </p:spPr>
          <p:txBody>
            <a:bodyPr lIns="90488" tIns="44450" rIns="90488" bIns="44450">
              <a:spAutoFit/>
            </a:bodyPr>
            <a:lstStyle/>
            <a:p>
              <a:pPr>
                <a:spcBef>
                  <a:spcPct val="50000"/>
                </a:spcBef>
              </a:pPr>
              <a:r>
                <a:rPr lang="en-US" sz="1600" b="1">
                  <a:solidFill>
                    <a:srgbClr val="FAFD00"/>
                  </a:solidFill>
                  <a:latin typeface="Bookman Old Style" pitchFamily="18" charset="0"/>
                </a:rPr>
                <a:t>BANK</a:t>
              </a:r>
            </a:p>
          </p:txBody>
        </p:sp>
      </p:grpSp>
      <p:sp>
        <p:nvSpPr>
          <p:cNvPr id="8199" name="Rectangle 84"/>
          <p:cNvSpPr>
            <a:spLocks noChangeArrowheads="1"/>
          </p:cNvSpPr>
          <p:nvPr/>
        </p:nvSpPr>
        <p:spPr bwMode="auto">
          <a:xfrm>
            <a:off x="763588" y="534988"/>
            <a:ext cx="1749425" cy="1063625"/>
          </a:xfrm>
          <a:prstGeom prst="rect">
            <a:avLst/>
          </a:prstGeom>
          <a:noFill/>
          <a:ln w="12700">
            <a:noFill/>
            <a:miter lim="800000"/>
            <a:headEnd/>
            <a:tailEnd/>
          </a:ln>
        </p:spPr>
        <p:txBody>
          <a:bodyPr lIns="90488" tIns="44450" rIns="90488" bIns="44450">
            <a:spAutoFit/>
          </a:bodyPr>
          <a:lstStyle/>
          <a:p>
            <a:pPr algn="ctr">
              <a:spcBef>
                <a:spcPct val="50000"/>
              </a:spcBef>
            </a:pPr>
            <a:r>
              <a:rPr lang="en-US" sz="3200" b="1">
                <a:solidFill>
                  <a:srgbClr val="00279F"/>
                </a:solidFill>
                <a:latin typeface="Times New Roman" pitchFamily="18" charset="0"/>
              </a:rPr>
              <a:t>Buku Bank</a:t>
            </a:r>
          </a:p>
        </p:txBody>
      </p:sp>
      <p:sp>
        <p:nvSpPr>
          <p:cNvPr id="8200" name="Line 85"/>
          <p:cNvSpPr>
            <a:spLocks noChangeShapeType="1"/>
          </p:cNvSpPr>
          <p:nvPr/>
        </p:nvSpPr>
        <p:spPr bwMode="auto">
          <a:xfrm>
            <a:off x="560388" y="1752600"/>
            <a:ext cx="3911600" cy="0"/>
          </a:xfrm>
          <a:prstGeom prst="line">
            <a:avLst/>
          </a:prstGeom>
          <a:noFill/>
          <a:ln w="50800">
            <a:solidFill>
              <a:schemeClr val="tx1"/>
            </a:solidFill>
            <a:round/>
            <a:headEnd/>
            <a:tailEnd/>
          </a:ln>
        </p:spPr>
        <p:txBody>
          <a:bodyPr wrap="none" anchor="ctr"/>
          <a:lstStyle/>
          <a:p>
            <a:endParaRPr lang="id-ID"/>
          </a:p>
        </p:txBody>
      </p:sp>
      <p:sp>
        <p:nvSpPr>
          <p:cNvPr id="8201" name="Rectangle 86"/>
          <p:cNvSpPr>
            <a:spLocks noChangeArrowheads="1"/>
          </p:cNvSpPr>
          <p:nvPr/>
        </p:nvSpPr>
        <p:spPr bwMode="auto">
          <a:xfrm>
            <a:off x="77788" y="1906588"/>
            <a:ext cx="4494212" cy="393700"/>
          </a:xfrm>
          <a:prstGeom prst="rect">
            <a:avLst/>
          </a:prstGeom>
          <a:noFill/>
          <a:ln w="12700">
            <a:noFill/>
            <a:miter lim="800000"/>
            <a:headEnd/>
            <a:tailEnd/>
          </a:ln>
        </p:spPr>
        <p:txBody>
          <a:bodyPr lIns="90488" tIns="44450" rIns="90488" bIns="44450">
            <a:spAutoFit/>
          </a:bodyPr>
          <a:lstStyle/>
          <a:p>
            <a:pPr>
              <a:tabLst>
                <a:tab pos="4167188" algn="r"/>
                <a:tab pos="4452938" algn="l"/>
                <a:tab pos="8515350" algn="r"/>
              </a:tabLst>
            </a:pPr>
            <a:r>
              <a:rPr lang="en-US" sz="2000">
                <a:solidFill>
                  <a:srgbClr val="00279F"/>
                </a:solidFill>
                <a:latin typeface="Bookman Old Style" pitchFamily="18" charset="0"/>
              </a:rPr>
              <a:t>Saldo awal	$3.359,78</a:t>
            </a:r>
            <a:endParaRPr lang="en-US" sz="2000">
              <a:solidFill>
                <a:srgbClr val="3C0023"/>
              </a:solidFill>
              <a:latin typeface="Bookman Old Style" pitchFamily="18" charset="0"/>
            </a:endParaRPr>
          </a:p>
        </p:txBody>
      </p:sp>
      <p:sp>
        <p:nvSpPr>
          <p:cNvPr id="60503" name="Rectangle 87"/>
          <p:cNvSpPr>
            <a:spLocks noChangeArrowheads="1"/>
          </p:cNvSpPr>
          <p:nvPr/>
        </p:nvSpPr>
        <p:spPr bwMode="auto">
          <a:xfrm>
            <a:off x="79375" y="2209800"/>
            <a:ext cx="4494213" cy="1003300"/>
          </a:xfrm>
          <a:prstGeom prst="rect">
            <a:avLst/>
          </a:prstGeom>
          <a:noFill/>
          <a:ln w="12700">
            <a:noFill/>
            <a:miter lim="800000"/>
            <a:headEnd/>
            <a:tailEnd/>
          </a:ln>
        </p:spPr>
        <p:txBody>
          <a:bodyPr lIns="90488" tIns="44450" rIns="90488" bIns="44450">
            <a:spAutoFit/>
          </a:bodyPr>
          <a:lstStyle/>
          <a:p>
            <a:pPr marL="228600" indent="-228600">
              <a:tabLst>
                <a:tab pos="4167188" algn="r"/>
                <a:tab pos="4452938" algn="l"/>
                <a:tab pos="8515350" algn="r"/>
              </a:tabLst>
            </a:pPr>
            <a:r>
              <a:rPr lang="en-US" sz="2000">
                <a:solidFill>
                  <a:srgbClr val="000099"/>
                </a:solidFill>
                <a:latin typeface="Bookman Old Style" pitchFamily="18" charset="0"/>
              </a:rPr>
              <a:t>Ditambah setoran </a:t>
            </a:r>
          </a:p>
          <a:p>
            <a:pPr marL="228600" indent="-228600">
              <a:tabLst>
                <a:tab pos="4167188" algn="r"/>
                <a:tab pos="4452938" algn="l"/>
                <a:tab pos="8515350" algn="r"/>
              </a:tabLst>
            </a:pPr>
            <a:r>
              <a:rPr lang="en-US" sz="2000">
                <a:solidFill>
                  <a:srgbClr val="000099"/>
                </a:solidFill>
                <a:latin typeface="Bookman Old Style" pitchFamily="18" charset="0"/>
              </a:rPr>
              <a:t>	yang belum dicatat</a:t>
            </a:r>
          </a:p>
          <a:p>
            <a:pPr marL="228600" indent="-228600">
              <a:tabLst>
                <a:tab pos="4167188" algn="r"/>
                <a:tab pos="4452938" algn="l"/>
                <a:tab pos="8515350" algn="r"/>
              </a:tabLst>
            </a:pPr>
            <a:r>
              <a:rPr lang="en-US" sz="2000">
                <a:solidFill>
                  <a:srgbClr val="000099"/>
                </a:solidFill>
                <a:latin typeface="Bookman Old Style" pitchFamily="18" charset="0"/>
              </a:rPr>
              <a:t>  oleh bank</a:t>
            </a:r>
            <a:r>
              <a:rPr lang="en-US" sz="2000" b="1">
                <a:solidFill>
                  <a:srgbClr val="000099"/>
                </a:solidFill>
                <a:latin typeface="Bookman Old Style" pitchFamily="18" charset="0"/>
              </a:rPr>
              <a:t>	</a:t>
            </a:r>
            <a:r>
              <a:rPr lang="en-US" sz="2000" b="1" u="sng">
                <a:solidFill>
                  <a:srgbClr val="000099"/>
                </a:solidFill>
                <a:latin typeface="Bookman Old Style" pitchFamily="18" charset="0"/>
              </a:rPr>
              <a:t>    </a:t>
            </a:r>
            <a:r>
              <a:rPr lang="en-US" sz="2000" u="sng">
                <a:solidFill>
                  <a:srgbClr val="000099"/>
                </a:solidFill>
                <a:latin typeface="Bookman Old Style" pitchFamily="18" charset="0"/>
              </a:rPr>
              <a:t> 816,20</a:t>
            </a:r>
          </a:p>
        </p:txBody>
      </p:sp>
      <p:sp>
        <p:nvSpPr>
          <p:cNvPr id="60504" name="Text Box 88"/>
          <p:cNvSpPr txBox="1">
            <a:spLocks noChangeArrowheads="1"/>
          </p:cNvSpPr>
          <p:nvPr/>
        </p:nvSpPr>
        <p:spPr bwMode="auto">
          <a:xfrm>
            <a:off x="2973388" y="3184525"/>
            <a:ext cx="1447800" cy="396875"/>
          </a:xfrm>
          <a:prstGeom prst="rect">
            <a:avLst/>
          </a:prstGeom>
          <a:noFill/>
          <a:ln w="12700">
            <a:noFill/>
            <a:miter lim="800000"/>
            <a:headEnd/>
            <a:tailEnd/>
          </a:ln>
        </p:spPr>
        <p:txBody>
          <a:bodyPr>
            <a:spAutoFit/>
          </a:bodyPr>
          <a:lstStyle/>
          <a:p>
            <a:pPr algn="r">
              <a:spcBef>
                <a:spcPct val="50000"/>
              </a:spcBef>
            </a:pPr>
            <a:r>
              <a:rPr lang="en-US" sz="2000">
                <a:solidFill>
                  <a:srgbClr val="000099"/>
                </a:solidFill>
                <a:latin typeface="Bookman Old Style" pitchFamily="18" charset="0"/>
              </a:rPr>
              <a:t>$4.175,98</a:t>
            </a:r>
          </a:p>
        </p:txBody>
      </p:sp>
      <p:graphicFrame>
        <p:nvGraphicFramePr>
          <p:cNvPr id="8194" name="Object 89">
            <a:hlinkClick r:id="" action="ppaction://ole?verb=0"/>
          </p:cNvPr>
          <p:cNvGraphicFramePr>
            <a:graphicFrameLocks/>
          </p:cNvGraphicFramePr>
          <p:nvPr/>
        </p:nvGraphicFramePr>
        <p:xfrm>
          <a:off x="4695825" y="490538"/>
          <a:ext cx="1941513" cy="1109662"/>
        </p:xfrm>
        <a:graphic>
          <a:graphicData uri="http://schemas.openxmlformats.org/presentationml/2006/ole">
            <p:oleObj spid="_x0000_s9218" name="Microsoft ClipArt Gallery" r:id="rId3" imgW="4441680" imgH="2550960" progId="">
              <p:embed/>
            </p:oleObj>
          </a:graphicData>
        </a:graphic>
      </p:graphicFrame>
      <p:sp>
        <p:nvSpPr>
          <p:cNvPr id="8204" name="Rectangle 90"/>
          <p:cNvSpPr>
            <a:spLocks noChangeArrowheads="1"/>
          </p:cNvSpPr>
          <p:nvPr/>
        </p:nvSpPr>
        <p:spPr bwMode="auto">
          <a:xfrm>
            <a:off x="6402388" y="458788"/>
            <a:ext cx="2282825" cy="1063625"/>
          </a:xfrm>
          <a:prstGeom prst="rect">
            <a:avLst/>
          </a:prstGeom>
          <a:noFill/>
          <a:ln w="12700">
            <a:noFill/>
            <a:miter lim="800000"/>
            <a:headEnd/>
            <a:tailEnd/>
          </a:ln>
        </p:spPr>
        <p:txBody>
          <a:bodyPr lIns="90488" tIns="44450" rIns="90488" bIns="44450">
            <a:spAutoFit/>
          </a:bodyPr>
          <a:lstStyle/>
          <a:p>
            <a:pPr algn="ctr">
              <a:spcBef>
                <a:spcPct val="50000"/>
              </a:spcBef>
            </a:pPr>
            <a:r>
              <a:rPr lang="en-US" sz="3200" b="1">
                <a:solidFill>
                  <a:srgbClr val="00279F"/>
                </a:solidFill>
                <a:latin typeface="Times New Roman" pitchFamily="18" charset="0"/>
              </a:rPr>
              <a:t>Buku Deposan</a:t>
            </a:r>
          </a:p>
        </p:txBody>
      </p:sp>
      <p:sp>
        <p:nvSpPr>
          <p:cNvPr id="8205" name="Line 91"/>
          <p:cNvSpPr>
            <a:spLocks noChangeShapeType="1"/>
          </p:cNvSpPr>
          <p:nvPr/>
        </p:nvSpPr>
        <p:spPr bwMode="auto">
          <a:xfrm>
            <a:off x="4749800" y="1752600"/>
            <a:ext cx="3911600" cy="0"/>
          </a:xfrm>
          <a:prstGeom prst="line">
            <a:avLst/>
          </a:prstGeom>
          <a:noFill/>
          <a:ln w="50800">
            <a:solidFill>
              <a:schemeClr val="tx1"/>
            </a:solidFill>
            <a:round/>
            <a:headEnd/>
            <a:tailEnd/>
          </a:ln>
        </p:spPr>
        <p:txBody>
          <a:bodyPr wrap="none" anchor="ctr"/>
          <a:lstStyle/>
          <a:p>
            <a:endParaRPr lang="id-ID"/>
          </a:p>
        </p:txBody>
      </p:sp>
      <p:sp>
        <p:nvSpPr>
          <p:cNvPr id="8206" name="Rectangle 92"/>
          <p:cNvSpPr>
            <a:spLocks noChangeArrowheads="1"/>
          </p:cNvSpPr>
          <p:nvPr/>
        </p:nvSpPr>
        <p:spPr bwMode="auto">
          <a:xfrm>
            <a:off x="4573588" y="1905000"/>
            <a:ext cx="4494212" cy="393700"/>
          </a:xfrm>
          <a:prstGeom prst="rect">
            <a:avLst/>
          </a:prstGeom>
          <a:noFill/>
          <a:ln w="12700">
            <a:noFill/>
            <a:miter lim="800000"/>
            <a:headEnd/>
            <a:tailEnd/>
          </a:ln>
        </p:spPr>
        <p:txBody>
          <a:bodyPr lIns="90488" tIns="44450" rIns="90488" bIns="44450">
            <a:spAutoFit/>
          </a:bodyPr>
          <a:lstStyle/>
          <a:p>
            <a:pPr>
              <a:tabLst>
                <a:tab pos="4167188" algn="r"/>
                <a:tab pos="4452938" algn="l"/>
                <a:tab pos="8515350" algn="r"/>
              </a:tabLst>
            </a:pPr>
            <a:r>
              <a:rPr lang="en-US" sz="2000">
                <a:solidFill>
                  <a:srgbClr val="00279F"/>
                </a:solidFill>
                <a:latin typeface="Bookman Old Style" pitchFamily="18" charset="0"/>
              </a:rPr>
              <a:t>Saldo awal	$2.549,99</a:t>
            </a:r>
            <a:endParaRPr lang="en-US" sz="2000">
              <a:solidFill>
                <a:srgbClr val="3C0023"/>
              </a:solidFill>
              <a:latin typeface="Bookman Old Style" pitchFamily="18" charset="0"/>
            </a:endParaRPr>
          </a:p>
        </p:txBody>
      </p:sp>
      <p:sp>
        <p:nvSpPr>
          <p:cNvPr id="60509" name="AutoShape 93"/>
          <p:cNvSpPr>
            <a:spLocks noChangeArrowheads="1"/>
          </p:cNvSpPr>
          <p:nvPr/>
        </p:nvSpPr>
        <p:spPr bwMode="auto">
          <a:xfrm>
            <a:off x="8763000" y="6477000"/>
            <a:ext cx="228600" cy="228600"/>
          </a:xfrm>
          <a:prstGeom prst="lightningBolt">
            <a:avLst/>
          </a:prstGeom>
          <a:gradFill rotWithShape="0">
            <a:gsLst>
              <a:gs pos="0">
                <a:srgbClr val="FDE111"/>
              </a:gs>
              <a:gs pos="100000">
                <a:srgbClr val="756808"/>
              </a:gs>
            </a:gsLst>
            <a:lin ang="5400000" scaled="1"/>
          </a:gradFill>
          <a:ln w="9525">
            <a:noFill/>
            <a:miter lim="800000"/>
            <a:headEnd/>
            <a:tailEnd/>
          </a:ln>
        </p:spPr>
        <p:txBody>
          <a:bodyPr wrap="none" anchor="ctr"/>
          <a:lstStyle/>
          <a:p>
            <a:endParaRPr lang="id-ID"/>
          </a:p>
        </p:txBody>
      </p:sp>
      <p:sp>
        <p:nvSpPr>
          <p:cNvPr id="60510" name="Rectangle 94"/>
          <p:cNvSpPr>
            <a:spLocks noChangeArrowheads="1"/>
          </p:cNvSpPr>
          <p:nvPr/>
        </p:nvSpPr>
        <p:spPr bwMode="auto">
          <a:xfrm>
            <a:off x="4572000" y="2286000"/>
            <a:ext cx="4494213" cy="698500"/>
          </a:xfrm>
          <a:prstGeom prst="rect">
            <a:avLst/>
          </a:prstGeom>
          <a:noFill/>
          <a:ln w="12700">
            <a:noFill/>
            <a:miter lim="800000"/>
            <a:headEnd/>
            <a:tailEnd/>
          </a:ln>
        </p:spPr>
        <p:txBody>
          <a:bodyPr lIns="90488" tIns="44450" rIns="90488" bIns="44450">
            <a:spAutoFit/>
          </a:bodyPr>
          <a:lstStyle/>
          <a:p>
            <a:pPr marL="228600" indent="-228600">
              <a:tabLst>
                <a:tab pos="4167188" algn="r"/>
                <a:tab pos="4452938" algn="l"/>
                <a:tab pos="8515350" algn="r"/>
              </a:tabLst>
            </a:pPr>
            <a:r>
              <a:rPr lang="en-US" sz="2000">
                <a:solidFill>
                  <a:srgbClr val="000099"/>
                </a:solidFill>
                <a:latin typeface="Bookman Old Style" pitchFamily="18" charset="0"/>
              </a:rPr>
              <a:t>Ditambah penerimaan </a:t>
            </a:r>
          </a:p>
          <a:p>
            <a:pPr marL="228600" indent="-228600">
              <a:tabLst>
                <a:tab pos="4167188" algn="r"/>
                <a:tab pos="4452938" algn="l"/>
                <a:tab pos="8515350" algn="r"/>
              </a:tabLst>
            </a:pPr>
            <a:r>
              <a:rPr lang="en-US" sz="2000">
                <a:solidFill>
                  <a:srgbClr val="000099"/>
                </a:solidFill>
                <a:latin typeface="Bookman Old Style" pitchFamily="18" charset="0"/>
              </a:rPr>
              <a:t>   wesel dan bunga bank	 </a:t>
            </a:r>
            <a:r>
              <a:rPr lang="en-US" sz="2000" u="sng">
                <a:solidFill>
                  <a:srgbClr val="000099"/>
                </a:solidFill>
                <a:latin typeface="Bookman Old Style" pitchFamily="18" charset="0"/>
              </a:rPr>
              <a:t>    408,00</a:t>
            </a:r>
          </a:p>
        </p:txBody>
      </p:sp>
      <p:sp>
        <p:nvSpPr>
          <p:cNvPr id="60511" name="Text Box 95"/>
          <p:cNvSpPr txBox="1">
            <a:spLocks noChangeArrowheads="1"/>
          </p:cNvSpPr>
          <p:nvPr/>
        </p:nvSpPr>
        <p:spPr bwMode="auto">
          <a:xfrm>
            <a:off x="7467600" y="2971800"/>
            <a:ext cx="1447800" cy="396875"/>
          </a:xfrm>
          <a:prstGeom prst="rect">
            <a:avLst/>
          </a:prstGeom>
          <a:noFill/>
          <a:ln w="12700">
            <a:noFill/>
            <a:miter lim="800000"/>
            <a:headEnd/>
            <a:tailEnd/>
          </a:ln>
        </p:spPr>
        <p:txBody>
          <a:bodyPr>
            <a:spAutoFit/>
          </a:bodyPr>
          <a:lstStyle/>
          <a:p>
            <a:pPr algn="r">
              <a:spcBef>
                <a:spcPct val="50000"/>
              </a:spcBef>
            </a:pPr>
            <a:r>
              <a:rPr lang="en-US" sz="2000">
                <a:solidFill>
                  <a:srgbClr val="000099"/>
                </a:solidFill>
                <a:latin typeface="Bookman Old Style" pitchFamily="18" charset="0"/>
              </a:rPr>
              <a:t>$2.957,99</a:t>
            </a:r>
          </a:p>
        </p:txBody>
      </p:sp>
      <p:sp>
        <p:nvSpPr>
          <p:cNvPr id="60512" name="Rectangle 96"/>
          <p:cNvSpPr>
            <a:spLocks noChangeArrowheads="1"/>
          </p:cNvSpPr>
          <p:nvPr/>
        </p:nvSpPr>
        <p:spPr bwMode="auto">
          <a:xfrm>
            <a:off x="77788" y="3278188"/>
            <a:ext cx="4494212" cy="1917700"/>
          </a:xfrm>
          <a:prstGeom prst="rect">
            <a:avLst/>
          </a:prstGeom>
          <a:noFill/>
          <a:ln w="12700">
            <a:noFill/>
            <a:miter lim="800000"/>
            <a:headEnd/>
            <a:tailEnd/>
          </a:ln>
        </p:spPr>
        <p:txBody>
          <a:bodyPr lIns="90488" tIns="44450" rIns="90488" bIns="44450">
            <a:spAutoFit/>
          </a:bodyPr>
          <a:lstStyle/>
          <a:p>
            <a:pPr marL="228600" indent="-228600">
              <a:tabLst>
                <a:tab pos="2857500" algn="r"/>
                <a:tab pos="4167188" algn="r"/>
                <a:tab pos="4452938" algn="l"/>
                <a:tab pos="8515350" algn="r"/>
              </a:tabLst>
            </a:pPr>
            <a:r>
              <a:rPr lang="en-US" sz="2000">
                <a:solidFill>
                  <a:srgbClr val="000099"/>
                </a:solidFill>
                <a:latin typeface="Bookman Old Style" pitchFamily="18" charset="0"/>
              </a:rPr>
              <a:t>Dikurangi cek yang</a:t>
            </a:r>
          </a:p>
          <a:p>
            <a:pPr marL="228600" indent="-228600">
              <a:tabLst>
                <a:tab pos="2857500" algn="r"/>
                <a:tab pos="4167188" algn="r"/>
                <a:tab pos="4452938" algn="l"/>
                <a:tab pos="8515350" algn="r"/>
              </a:tabLst>
            </a:pPr>
            <a:r>
              <a:rPr lang="en-US" sz="2000">
                <a:solidFill>
                  <a:srgbClr val="000099"/>
                </a:solidFill>
                <a:latin typeface="Bookman Old Style" pitchFamily="18" charset="0"/>
              </a:rPr>
              <a:t>   belum dicairkan:</a:t>
            </a:r>
          </a:p>
          <a:p>
            <a:pPr marL="228600" indent="-228600">
              <a:tabLst>
                <a:tab pos="2857500" algn="r"/>
                <a:tab pos="4167188" algn="r"/>
                <a:tab pos="4452938" algn="l"/>
                <a:tab pos="8515350" algn="r"/>
              </a:tabLst>
            </a:pPr>
            <a:r>
              <a:rPr lang="en-US" sz="2000">
                <a:solidFill>
                  <a:srgbClr val="000099"/>
                </a:solidFill>
                <a:latin typeface="Bookman Old Style" pitchFamily="18" charset="0"/>
              </a:rPr>
              <a:t>	No. 812	$1.061,00</a:t>
            </a:r>
          </a:p>
          <a:p>
            <a:pPr marL="228600" indent="-228600">
              <a:tabLst>
                <a:tab pos="2857500" algn="r"/>
                <a:tab pos="4167188" algn="r"/>
                <a:tab pos="4452938" algn="l"/>
                <a:tab pos="8515350" algn="r"/>
              </a:tabLst>
            </a:pPr>
            <a:r>
              <a:rPr lang="en-US" sz="2000">
                <a:solidFill>
                  <a:srgbClr val="000099"/>
                </a:solidFill>
                <a:latin typeface="Bookman Old Style" pitchFamily="18" charset="0"/>
              </a:rPr>
              <a:t>	No. 878	435,39</a:t>
            </a:r>
          </a:p>
          <a:p>
            <a:pPr marL="228600" indent="-228600">
              <a:tabLst>
                <a:tab pos="2857500" algn="r"/>
                <a:tab pos="4167188" algn="r"/>
                <a:tab pos="4452938" algn="l"/>
                <a:tab pos="8515350" algn="r"/>
              </a:tabLst>
            </a:pPr>
            <a:r>
              <a:rPr lang="en-US" sz="2000">
                <a:solidFill>
                  <a:srgbClr val="000099"/>
                </a:solidFill>
                <a:latin typeface="Bookman Old Style" pitchFamily="18" charset="0"/>
              </a:rPr>
              <a:t>	No. 883	</a:t>
            </a:r>
            <a:r>
              <a:rPr lang="en-US" sz="2000" u="sng">
                <a:solidFill>
                  <a:srgbClr val="000099"/>
                </a:solidFill>
                <a:latin typeface="Bookman Old Style" pitchFamily="18" charset="0"/>
              </a:rPr>
              <a:t>       48,60</a:t>
            </a:r>
            <a:r>
              <a:rPr lang="en-US" sz="2000">
                <a:solidFill>
                  <a:srgbClr val="000099"/>
                </a:solidFill>
                <a:latin typeface="Bookman Old Style" pitchFamily="18" charset="0"/>
              </a:rPr>
              <a:t>	 1.544,99</a:t>
            </a:r>
          </a:p>
          <a:p>
            <a:pPr marL="228600" indent="-228600">
              <a:tabLst>
                <a:tab pos="2857500" algn="r"/>
                <a:tab pos="4167188" algn="r"/>
                <a:tab pos="4452938" algn="l"/>
                <a:tab pos="8515350" algn="r"/>
              </a:tabLst>
            </a:pPr>
            <a:r>
              <a:rPr lang="en-US" sz="2000" b="1">
                <a:solidFill>
                  <a:srgbClr val="000099"/>
                </a:solidFill>
                <a:latin typeface="Bookman Old Style" pitchFamily="18" charset="0"/>
              </a:rPr>
              <a:t>	</a:t>
            </a:r>
          </a:p>
        </p:txBody>
      </p:sp>
      <p:sp>
        <p:nvSpPr>
          <p:cNvPr id="60513" name="Rectangle 97"/>
          <p:cNvSpPr>
            <a:spLocks noChangeArrowheads="1"/>
          </p:cNvSpPr>
          <p:nvPr/>
        </p:nvSpPr>
        <p:spPr bwMode="auto">
          <a:xfrm>
            <a:off x="4572000" y="3354388"/>
            <a:ext cx="4494213" cy="1003300"/>
          </a:xfrm>
          <a:prstGeom prst="rect">
            <a:avLst/>
          </a:prstGeom>
          <a:noFill/>
          <a:ln w="12700">
            <a:noFill/>
            <a:miter lim="800000"/>
            <a:headEnd/>
            <a:tailEnd/>
          </a:ln>
        </p:spPr>
        <p:txBody>
          <a:bodyPr lIns="90488" tIns="44450" rIns="90488" bIns="44450">
            <a:spAutoFit/>
          </a:bodyPr>
          <a:lstStyle/>
          <a:p>
            <a:pPr marL="228600" indent="-228600">
              <a:tabLst>
                <a:tab pos="2971800" algn="r"/>
                <a:tab pos="4167188" algn="r"/>
                <a:tab pos="4452938" algn="l"/>
                <a:tab pos="8515350" algn="r"/>
              </a:tabLst>
            </a:pPr>
            <a:r>
              <a:rPr lang="en-US" sz="2000">
                <a:solidFill>
                  <a:srgbClr val="000099"/>
                </a:solidFill>
                <a:latin typeface="Bookman Old Style" pitchFamily="18" charset="0"/>
              </a:rPr>
              <a:t>Dikurangi cek kosong</a:t>
            </a:r>
          </a:p>
          <a:p>
            <a:pPr marL="228600" indent="-228600">
              <a:tabLst>
                <a:tab pos="2971800" algn="r"/>
                <a:tab pos="4167188" algn="r"/>
                <a:tab pos="4452938" algn="l"/>
                <a:tab pos="8515350" algn="r"/>
              </a:tabLst>
            </a:pPr>
            <a:r>
              <a:rPr lang="en-US" sz="2000">
                <a:solidFill>
                  <a:srgbClr val="000099"/>
                </a:solidFill>
                <a:latin typeface="Bookman Old Style" pitchFamily="18" charset="0"/>
              </a:rPr>
              <a:t>	akibat dana tidak</a:t>
            </a:r>
          </a:p>
          <a:p>
            <a:pPr marL="228600" indent="-228600">
              <a:tabLst>
                <a:tab pos="2971800" algn="r"/>
                <a:tab pos="4167188" algn="r"/>
                <a:tab pos="4452938" algn="l"/>
                <a:tab pos="8515350" algn="r"/>
              </a:tabLst>
            </a:pPr>
            <a:r>
              <a:rPr lang="en-US" sz="2000">
                <a:solidFill>
                  <a:srgbClr val="000099"/>
                </a:solidFill>
                <a:latin typeface="Bookman Old Style" pitchFamily="18" charset="0"/>
              </a:rPr>
              <a:t>	cukup	$300,00</a:t>
            </a:r>
          </a:p>
        </p:txBody>
      </p:sp>
      <p:sp>
        <p:nvSpPr>
          <p:cNvPr id="60514" name="Rectangle 98"/>
          <p:cNvSpPr>
            <a:spLocks noChangeArrowheads="1"/>
          </p:cNvSpPr>
          <p:nvPr/>
        </p:nvSpPr>
        <p:spPr bwMode="auto">
          <a:xfrm>
            <a:off x="4649788" y="4254500"/>
            <a:ext cx="4494212" cy="698500"/>
          </a:xfrm>
          <a:prstGeom prst="rect">
            <a:avLst/>
          </a:prstGeom>
          <a:noFill/>
          <a:ln w="12700">
            <a:noFill/>
            <a:miter lim="800000"/>
            <a:headEnd/>
            <a:tailEnd/>
          </a:ln>
        </p:spPr>
        <p:txBody>
          <a:bodyPr lIns="90488" tIns="44450" rIns="90488" bIns="44450">
            <a:spAutoFit/>
          </a:bodyPr>
          <a:lstStyle/>
          <a:p>
            <a:pPr marL="228600" indent="-228600">
              <a:tabLst>
                <a:tab pos="2857500" algn="r"/>
                <a:tab pos="3943350" algn="r"/>
                <a:tab pos="4452938" algn="l"/>
                <a:tab pos="8515350" algn="r"/>
              </a:tabLst>
            </a:pPr>
            <a:r>
              <a:rPr lang="en-US" sz="2000">
                <a:solidFill>
                  <a:srgbClr val="00279F"/>
                </a:solidFill>
                <a:latin typeface="Bookman Old Style" pitchFamily="18" charset="0"/>
              </a:rPr>
              <a:t>Biaya adm. </a:t>
            </a:r>
          </a:p>
          <a:p>
            <a:pPr marL="228600" indent="-228600">
              <a:tabLst>
                <a:tab pos="2857500" algn="r"/>
                <a:tab pos="3943350" algn="r"/>
                <a:tab pos="4452938" algn="l"/>
                <a:tab pos="8515350" algn="r"/>
              </a:tabLst>
            </a:pPr>
            <a:r>
              <a:rPr lang="en-US" sz="2000">
                <a:solidFill>
                  <a:srgbClr val="00279F"/>
                </a:solidFill>
                <a:latin typeface="Bookman Old Style" pitchFamily="18" charset="0"/>
              </a:rPr>
              <a:t>  bank	18,00</a:t>
            </a:r>
          </a:p>
        </p:txBody>
      </p:sp>
      <p:sp>
        <p:nvSpPr>
          <p:cNvPr id="60515" name="Rectangle 99"/>
          <p:cNvSpPr>
            <a:spLocks noChangeArrowheads="1"/>
          </p:cNvSpPr>
          <p:nvPr/>
        </p:nvSpPr>
        <p:spPr bwMode="auto">
          <a:xfrm>
            <a:off x="4649788" y="4787900"/>
            <a:ext cx="4494212" cy="1003300"/>
          </a:xfrm>
          <a:prstGeom prst="rect">
            <a:avLst/>
          </a:prstGeom>
          <a:noFill/>
          <a:ln w="12700">
            <a:noFill/>
            <a:miter lim="800000"/>
            <a:headEnd/>
            <a:tailEnd/>
          </a:ln>
        </p:spPr>
        <p:txBody>
          <a:bodyPr lIns="90488" tIns="44450" rIns="90488" bIns="44450">
            <a:spAutoFit/>
          </a:bodyPr>
          <a:lstStyle/>
          <a:p>
            <a:pPr marL="228600" indent="-228600">
              <a:tabLst>
                <a:tab pos="2914650" algn="r"/>
                <a:tab pos="4057650" algn="r"/>
                <a:tab pos="4452938" algn="l"/>
                <a:tab pos="8515350" algn="r"/>
              </a:tabLst>
            </a:pPr>
            <a:r>
              <a:rPr lang="en-US" sz="2000">
                <a:solidFill>
                  <a:srgbClr val="000099"/>
                </a:solidFill>
                <a:latin typeface="Bookman Old Style" pitchFamily="18" charset="0"/>
              </a:rPr>
              <a:t>Kesalahan </a:t>
            </a:r>
          </a:p>
          <a:p>
            <a:pPr marL="228600" indent="-228600">
              <a:tabLst>
                <a:tab pos="2914650" algn="r"/>
                <a:tab pos="4057650" algn="r"/>
                <a:tab pos="4452938" algn="l"/>
                <a:tab pos="8515350" algn="r"/>
              </a:tabLst>
            </a:pPr>
            <a:r>
              <a:rPr lang="en-US" sz="2000">
                <a:solidFill>
                  <a:srgbClr val="000099"/>
                </a:solidFill>
                <a:latin typeface="Bookman Old Style" pitchFamily="18" charset="0"/>
              </a:rPr>
              <a:t>  mencatat</a:t>
            </a:r>
          </a:p>
          <a:p>
            <a:pPr marL="228600" indent="-228600">
              <a:tabLst>
                <a:tab pos="2914650" algn="r"/>
                <a:tab pos="4057650" algn="r"/>
                <a:tab pos="4452938" algn="l"/>
                <a:tab pos="8515350" algn="r"/>
              </a:tabLst>
            </a:pPr>
            <a:r>
              <a:rPr lang="en-US" sz="2000">
                <a:solidFill>
                  <a:srgbClr val="000099"/>
                </a:solidFill>
                <a:latin typeface="Bookman Old Style" pitchFamily="18" charset="0"/>
              </a:rPr>
              <a:t>  Cek No. 879      </a:t>
            </a:r>
            <a:r>
              <a:rPr lang="en-US" sz="2000" u="sng">
                <a:solidFill>
                  <a:srgbClr val="000099"/>
                </a:solidFill>
                <a:latin typeface="Bookman Old Style" pitchFamily="18" charset="0"/>
              </a:rPr>
              <a:t>  9,00</a:t>
            </a:r>
            <a:r>
              <a:rPr lang="en-US" sz="2000">
                <a:solidFill>
                  <a:srgbClr val="000099"/>
                </a:solidFill>
                <a:latin typeface="Bookman Old Style" pitchFamily="18" charset="0"/>
              </a:rPr>
              <a:t> </a:t>
            </a:r>
            <a:endParaRPr lang="en-US" sz="2000" u="sng">
              <a:solidFill>
                <a:srgbClr val="000099"/>
              </a:solidFill>
              <a:latin typeface="Bookman Old Style" pitchFamily="18" charset="0"/>
            </a:endParaRPr>
          </a:p>
        </p:txBody>
      </p:sp>
      <p:sp>
        <p:nvSpPr>
          <p:cNvPr id="60517" name="Text Box 101"/>
          <p:cNvSpPr txBox="1">
            <a:spLocks noChangeArrowheads="1"/>
          </p:cNvSpPr>
          <p:nvPr/>
        </p:nvSpPr>
        <p:spPr bwMode="auto">
          <a:xfrm>
            <a:off x="7600950" y="5394325"/>
            <a:ext cx="1295400" cy="396875"/>
          </a:xfrm>
          <a:prstGeom prst="rect">
            <a:avLst/>
          </a:prstGeom>
          <a:noFill/>
          <a:ln w="9525">
            <a:noFill/>
            <a:miter lim="800000"/>
            <a:headEnd/>
            <a:tailEnd/>
          </a:ln>
        </p:spPr>
        <p:txBody>
          <a:bodyPr>
            <a:spAutoFit/>
          </a:bodyPr>
          <a:lstStyle/>
          <a:p>
            <a:pPr algn="r">
              <a:spcBef>
                <a:spcPct val="50000"/>
              </a:spcBef>
            </a:pPr>
            <a:r>
              <a:rPr lang="en-US" sz="2000" u="sng">
                <a:latin typeface="Bookman Old Style" pitchFamily="18" charset="0"/>
              </a:rPr>
              <a:t>   327,00</a:t>
            </a:r>
          </a:p>
        </p:txBody>
      </p:sp>
      <p:sp>
        <p:nvSpPr>
          <p:cNvPr id="60518" name="Text Box 102"/>
          <p:cNvSpPr txBox="1">
            <a:spLocks noChangeArrowheads="1"/>
          </p:cNvSpPr>
          <p:nvPr/>
        </p:nvSpPr>
        <p:spPr bwMode="auto">
          <a:xfrm>
            <a:off x="152400" y="5791200"/>
            <a:ext cx="4495800" cy="396875"/>
          </a:xfrm>
          <a:prstGeom prst="rect">
            <a:avLst/>
          </a:prstGeom>
          <a:solidFill>
            <a:srgbClr val="FFE59D"/>
          </a:solidFill>
          <a:ln w="12700">
            <a:noFill/>
            <a:miter lim="800000"/>
            <a:headEnd/>
            <a:tailEnd/>
          </a:ln>
        </p:spPr>
        <p:txBody>
          <a:bodyPr>
            <a:spAutoFit/>
          </a:bodyPr>
          <a:lstStyle/>
          <a:p>
            <a:pPr>
              <a:spcBef>
                <a:spcPct val="50000"/>
              </a:spcBef>
              <a:tabLst>
                <a:tab pos="4057650" algn="r"/>
                <a:tab pos="4114800" algn="r"/>
              </a:tabLst>
            </a:pPr>
            <a:r>
              <a:rPr lang="en-US" sz="2000">
                <a:solidFill>
                  <a:srgbClr val="000099"/>
                </a:solidFill>
                <a:latin typeface="Bookman Old Style" pitchFamily="18" charset="0"/>
              </a:rPr>
              <a:t>Saldo yang disesuaikan	$2,630.99</a:t>
            </a:r>
          </a:p>
        </p:txBody>
      </p:sp>
      <p:sp>
        <p:nvSpPr>
          <p:cNvPr id="60519" name="Text Box 103"/>
          <p:cNvSpPr txBox="1">
            <a:spLocks noChangeArrowheads="1"/>
          </p:cNvSpPr>
          <p:nvPr/>
        </p:nvSpPr>
        <p:spPr bwMode="auto">
          <a:xfrm>
            <a:off x="4724400" y="5791200"/>
            <a:ext cx="4343400" cy="396875"/>
          </a:xfrm>
          <a:prstGeom prst="rect">
            <a:avLst/>
          </a:prstGeom>
          <a:solidFill>
            <a:srgbClr val="FFE59D"/>
          </a:solidFill>
          <a:ln w="12700">
            <a:noFill/>
            <a:miter lim="800000"/>
            <a:headEnd/>
            <a:tailEnd/>
          </a:ln>
        </p:spPr>
        <p:txBody>
          <a:bodyPr>
            <a:spAutoFit/>
          </a:bodyPr>
          <a:lstStyle/>
          <a:p>
            <a:pPr>
              <a:spcBef>
                <a:spcPct val="50000"/>
              </a:spcBef>
              <a:tabLst>
                <a:tab pos="4000500" algn="r"/>
              </a:tabLst>
            </a:pPr>
            <a:r>
              <a:rPr lang="en-US">
                <a:solidFill>
                  <a:srgbClr val="000099"/>
                </a:solidFill>
              </a:rPr>
              <a:t>Saldo yang disesuaikan</a:t>
            </a:r>
            <a:r>
              <a:rPr lang="en-US"/>
              <a:t> 	</a:t>
            </a:r>
            <a:r>
              <a:rPr lang="en-US" sz="2000">
                <a:solidFill>
                  <a:srgbClr val="000099"/>
                </a:solidFill>
                <a:latin typeface="Bookman Old Style" pitchFamily="18" charset="0"/>
              </a:rPr>
              <a:t>$2,630.99</a:t>
            </a:r>
          </a:p>
        </p:txBody>
      </p:sp>
      <p:sp>
        <p:nvSpPr>
          <p:cNvPr id="8217" name="Line 104"/>
          <p:cNvSpPr>
            <a:spLocks noChangeShapeType="1"/>
          </p:cNvSpPr>
          <p:nvPr/>
        </p:nvSpPr>
        <p:spPr bwMode="auto">
          <a:xfrm>
            <a:off x="3124200" y="5788025"/>
            <a:ext cx="1219200" cy="0"/>
          </a:xfrm>
          <a:prstGeom prst="line">
            <a:avLst/>
          </a:prstGeom>
          <a:noFill/>
          <a:ln w="12700">
            <a:solidFill>
              <a:schemeClr val="tx1"/>
            </a:solidFill>
            <a:round/>
            <a:headEnd/>
            <a:tailEnd/>
          </a:ln>
        </p:spPr>
        <p:txBody>
          <a:bodyPr wrap="none" anchor="ctr"/>
          <a:lstStyle/>
          <a:p>
            <a:endParaRPr lang="id-ID"/>
          </a:p>
        </p:txBody>
      </p:sp>
      <p:sp>
        <p:nvSpPr>
          <p:cNvPr id="8218" name="Line 105"/>
          <p:cNvSpPr>
            <a:spLocks noChangeShapeType="1"/>
          </p:cNvSpPr>
          <p:nvPr/>
        </p:nvSpPr>
        <p:spPr bwMode="auto">
          <a:xfrm>
            <a:off x="3124200" y="6172200"/>
            <a:ext cx="1219200" cy="0"/>
          </a:xfrm>
          <a:prstGeom prst="line">
            <a:avLst/>
          </a:prstGeom>
          <a:noFill/>
          <a:ln w="38100" cmpd="dbl">
            <a:solidFill>
              <a:schemeClr val="tx1"/>
            </a:solidFill>
            <a:round/>
            <a:headEnd/>
            <a:tailEnd/>
          </a:ln>
        </p:spPr>
        <p:txBody>
          <a:bodyPr anchor="ctr"/>
          <a:lstStyle/>
          <a:p>
            <a:endParaRPr lang="id-ID"/>
          </a:p>
        </p:txBody>
      </p:sp>
      <p:sp>
        <p:nvSpPr>
          <p:cNvPr id="8219" name="Line 106"/>
          <p:cNvSpPr>
            <a:spLocks noChangeShapeType="1"/>
          </p:cNvSpPr>
          <p:nvPr/>
        </p:nvSpPr>
        <p:spPr bwMode="auto">
          <a:xfrm>
            <a:off x="7581900" y="6172200"/>
            <a:ext cx="1219200" cy="0"/>
          </a:xfrm>
          <a:prstGeom prst="line">
            <a:avLst/>
          </a:prstGeom>
          <a:noFill/>
          <a:ln w="38100" cmpd="dbl">
            <a:solidFill>
              <a:schemeClr val="tx1"/>
            </a:solidFill>
            <a:round/>
            <a:headEnd/>
            <a:tailEnd/>
          </a:ln>
        </p:spPr>
        <p:txBody>
          <a:bodyPr anchor="ct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6050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0503"/>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grpId="0" nodeType="afterEffect">
                                  <p:stCondLst>
                                    <p:cond delay="1000"/>
                                  </p:stCondLst>
                                  <p:childTnLst>
                                    <p:set>
                                      <p:cBhvr>
                                        <p:cTn id="13" dur="1" fill="hold">
                                          <p:stCondLst>
                                            <p:cond delay="499"/>
                                          </p:stCondLst>
                                        </p:cTn>
                                        <p:tgtEl>
                                          <p:spTgt spid="6050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499"/>
                                          </p:stCondLst>
                                        </p:cTn>
                                        <p:tgtEl>
                                          <p:spTgt spid="60510"/>
                                        </p:tgtEl>
                                        <p:attrNameLst>
                                          <p:attrName>style.visibility</p:attrName>
                                        </p:attrNameLst>
                                      </p:cBhvr>
                                      <p:to>
                                        <p:strVal val="visible"/>
                                      </p:to>
                                    </p:set>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499"/>
                                          </p:stCondLst>
                                        </p:cTn>
                                        <p:tgtEl>
                                          <p:spTgt spid="605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605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605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605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60515"/>
                                        </p:tgtEl>
                                        <p:attrNameLst>
                                          <p:attrName>style.visibility</p:attrName>
                                        </p:attrNameLst>
                                      </p:cBhvr>
                                      <p:to>
                                        <p:strVal val="visible"/>
                                      </p:to>
                                    </p:set>
                                  </p:childTnLst>
                                </p:cTn>
                              </p:par>
                            </p:childTnLst>
                          </p:cTn>
                        </p:par>
                        <p:par>
                          <p:cTn id="37" fill="hold">
                            <p:stCondLst>
                              <p:cond delay="500"/>
                            </p:stCondLst>
                            <p:childTnLst>
                              <p:par>
                                <p:cTn id="38" presetID="1" presetClass="entr" presetSubtype="0" fill="hold" grpId="0" nodeType="afterEffect">
                                  <p:stCondLst>
                                    <p:cond delay="1000"/>
                                  </p:stCondLst>
                                  <p:childTnLst>
                                    <p:set>
                                      <p:cBhvr>
                                        <p:cTn id="39" dur="1" fill="hold">
                                          <p:stCondLst>
                                            <p:cond delay="499"/>
                                          </p:stCondLst>
                                        </p:cTn>
                                        <p:tgtEl>
                                          <p:spTgt spid="60517"/>
                                        </p:tgtEl>
                                        <p:attrNameLst>
                                          <p:attrName>style.visibility</p:attrName>
                                        </p:attrNameLst>
                                      </p:cBhvr>
                                      <p:to>
                                        <p:strVal val="visible"/>
                                      </p:to>
                                    </p:set>
                                  </p:childTnLst>
                                </p:cTn>
                              </p:par>
                            </p:childTnLst>
                          </p:cTn>
                        </p:par>
                        <p:par>
                          <p:cTn id="40" fill="hold">
                            <p:stCondLst>
                              <p:cond delay="2000"/>
                            </p:stCondLst>
                            <p:childTnLst>
                              <p:par>
                                <p:cTn id="41" presetID="1" presetClass="entr" presetSubtype="0" fill="hold" grpId="0" nodeType="afterEffect">
                                  <p:stCondLst>
                                    <p:cond delay="0"/>
                                  </p:stCondLst>
                                  <p:childTnLst>
                                    <p:set>
                                      <p:cBhvr>
                                        <p:cTn id="42" dur="1" fill="hold">
                                          <p:stCondLst>
                                            <p:cond delay="499"/>
                                          </p:stCondLst>
                                        </p:cTn>
                                        <p:tgtEl>
                                          <p:spTgt spid="60518"/>
                                        </p:tgtEl>
                                        <p:attrNameLst>
                                          <p:attrName>style.visibility</p:attrName>
                                        </p:attrNameLst>
                                      </p:cBhvr>
                                      <p:to>
                                        <p:strVal val="visible"/>
                                      </p:to>
                                    </p:set>
                                  </p:childTnLst>
                                </p:cTn>
                              </p:par>
                            </p:childTnLst>
                          </p:cTn>
                        </p:par>
                        <p:par>
                          <p:cTn id="43" fill="hold">
                            <p:stCondLst>
                              <p:cond delay="2500"/>
                            </p:stCondLst>
                            <p:childTnLst>
                              <p:par>
                                <p:cTn id="44" presetID="1" presetClass="entr" presetSubtype="0" fill="hold" grpId="0" nodeType="afterEffect">
                                  <p:stCondLst>
                                    <p:cond delay="1000"/>
                                  </p:stCondLst>
                                  <p:childTnLst>
                                    <p:set>
                                      <p:cBhvr>
                                        <p:cTn id="45" dur="1" fill="hold">
                                          <p:stCondLst>
                                            <p:cond delay="499"/>
                                          </p:stCondLst>
                                        </p:cTn>
                                        <p:tgtEl>
                                          <p:spTgt spid="605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503" grpId="0" autoUpdateAnimBg="0"/>
      <p:bldP spid="60504" grpId="0" autoUpdateAnimBg="0"/>
      <p:bldP spid="60509" grpId="0" animBg="1"/>
      <p:bldP spid="60510" grpId="0" autoUpdateAnimBg="0"/>
      <p:bldP spid="60511" grpId="0" autoUpdateAnimBg="0"/>
      <p:bldP spid="60512" grpId="0" autoUpdateAnimBg="0"/>
      <p:bldP spid="60513" grpId="0" autoUpdateAnimBg="0"/>
      <p:bldP spid="60514" grpId="0" autoUpdateAnimBg="0"/>
      <p:bldP spid="60515" grpId="0" autoUpdateAnimBg="0"/>
      <p:bldP spid="60517" grpId="0" autoUpdateAnimBg="0"/>
      <p:bldP spid="60518" grpId="0" animBg="1" autoUpdateAnimBg="0"/>
      <p:bldP spid="60519" grpId="0" animBg="1"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4572000" y="3429000"/>
            <a:ext cx="3535363" cy="2438400"/>
            <a:chOff x="1493" y="1073"/>
            <a:chExt cx="2755" cy="2160"/>
          </a:xfrm>
        </p:grpSpPr>
        <p:sp>
          <p:nvSpPr>
            <p:cNvPr id="33797" name="Freeform 3"/>
            <p:cNvSpPr>
              <a:spLocks/>
            </p:cNvSpPr>
            <p:nvPr/>
          </p:nvSpPr>
          <p:spPr bwMode="auto">
            <a:xfrm>
              <a:off x="1493" y="2259"/>
              <a:ext cx="2717" cy="974"/>
            </a:xfrm>
            <a:custGeom>
              <a:avLst/>
              <a:gdLst>
                <a:gd name="T0" fmla="*/ 0 w 5434"/>
                <a:gd name="T1" fmla="*/ 974 h 1948"/>
                <a:gd name="T2" fmla="*/ 86 w 5434"/>
                <a:gd name="T3" fmla="*/ 784 h 1948"/>
                <a:gd name="T4" fmla="*/ 82 w 5434"/>
                <a:gd name="T5" fmla="*/ 720 h 1948"/>
                <a:gd name="T6" fmla="*/ 140 w 5434"/>
                <a:gd name="T7" fmla="*/ 615 h 1948"/>
                <a:gd name="T8" fmla="*/ 145 w 5434"/>
                <a:gd name="T9" fmla="*/ 562 h 1948"/>
                <a:gd name="T10" fmla="*/ 224 w 5434"/>
                <a:gd name="T11" fmla="*/ 467 h 1948"/>
                <a:gd name="T12" fmla="*/ 267 w 5434"/>
                <a:gd name="T13" fmla="*/ 164 h 1948"/>
                <a:gd name="T14" fmla="*/ 521 w 5434"/>
                <a:gd name="T15" fmla="*/ 0 h 1948"/>
                <a:gd name="T16" fmla="*/ 2125 w 5434"/>
                <a:gd name="T17" fmla="*/ 0 h 1948"/>
                <a:gd name="T18" fmla="*/ 2405 w 5434"/>
                <a:gd name="T19" fmla="*/ 117 h 1948"/>
                <a:gd name="T20" fmla="*/ 2480 w 5434"/>
                <a:gd name="T21" fmla="*/ 286 h 1948"/>
                <a:gd name="T22" fmla="*/ 2496 w 5434"/>
                <a:gd name="T23" fmla="*/ 620 h 1948"/>
                <a:gd name="T24" fmla="*/ 2659 w 5434"/>
                <a:gd name="T25" fmla="*/ 821 h 1948"/>
                <a:gd name="T26" fmla="*/ 2717 w 5434"/>
                <a:gd name="T27" fmla="*/ 974 h 1948"/>
                <a:gd name="T28" fmla="*/ 0 w 5434"/>
                <a:gd name="T29" fmla="*/ 974 h 1948"/>
                <a:gd name="T30" fmla="*/ 0 w 5434"/>
                <a:gd name="T31" fmla="*/ 974 h 194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434"/>
                <a:gd name="T49" fmla="*/ 0 h 1948"/>
                <a:gd name="T50" fmla="*/ 5434 w 5434"/>
                <a:gd name="T51" fmla="*/ 1948 h 194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434" h="1948">
                  <a:moveTo>
                    <a:pt x="0" y="1948"/>
                  </a:moveTo>
                  <a:lnTo>
                    <a:pt x="173" y="1568"/>
                  </a:lnTo>
                  <a:lnTo>
                    <a:pt x="164" y="1440"/>
                  </a:lnTo>
                  <a:lnTo>
                    <a:pt x="279" y="1229"/>
                  </a:lnTo>
                  <a:lnTo>
                    <a:pt x="289" y="1123"/>
                  </a:lnTo>
                  <a:lnTo>
                    <a:pt x="449" y="933"/>
                  </a:lnTo>
                  <a:lnTo>
                    <a:pt x="534" y="328"/>
                  </a:lnTo>
                  <a:lnTo>
                    <a:pt x="1042" y="0"/>
                  </a:lnTo>
                  <a:lnTo>
                    <a:pt x="4249" y="0"/>
                  </a:lnTo>
                  <a:lnTo>
                    <a:pt x="4810" y="233"/>
                  </a:lnTo>
                  <a:lnTo>
                    <a:pt x="4959" y="572"/>
                  </a:lnTo>
                  <a:lnTo>
                    <a:pt x="4991" y="1239"/>
                  </a:lnTo>
                  <a:lnTo>
                    <a:pt x="5318" y="1642"/>
                  </a:lnTo>
                  <a:lnTo>
                    <a:pt x="5434" y="1948"/>
                  </a:lnTo>
                  <a:lnTo>
                    <a:pt x="0" y="1948"/>
                  </a:lnTo>
                  <a:close/>
                </a:path>
              </a:pathLst>
            </a:custGeom>
            <a:solidFill>
              <a:srgbClr val="7B8F29"/>
            </a:solidFill>
            <a:ln w="9525">
              <a:noFill/>
              <a:round/>
              <a:headEnd/>
              <a:tailEnd/>
            </a:ln>
          </p:spPr>
          <p:txBody>
            <a:bodyPr/>
            <a:lstStyle/>
            <a:p>
              <a:endParaRPr lang="id-ID"/>
            </a:p>
          </p:txBody>
        </p:sp>
        <p:sp>
          <p:nvSpPr>
            <p:cNvPr id="33798" name="Freeform 4"/>
            <p:cNvSpPr>
              <a:spLocks/>
            </p:cNvSpPr>
            <p:nvPr/>
          </p:nvSpPr>
          <p:spPr bwMode="auto">
            <a:xfrm>
              <a:off x="2495" y="2370"/>
              <a:ext cx="667" cy="863"/>
            </a:xfrm>
            <a:custGeom>
              <a:avLst/>
              <a:gdLst>
                <a:gd name="T0" fmla="*/ 32 w 1335"/>
                <a:gd name="T1" fmla="*/ 143 h 1726"/>
                <a:gd name="T2" fmla="*/ 84 w 1335"/>
                <a:gd name="T3" fmla="*/ 471 h 1726"/>
                <a:gd name="T4" fmla="*/ 117 w 1335"/>
                <a:gd name="T5" fmla="*/ 731 h 1726"/>
                <a:gd name="T6" fmla="*/ 117 w 1335"/>
                <a:gd name="T7" fmla="*/ 863 h 1726"/>
                <a:gd name="T8" fmla="*/ 513 w 1335"/>
                <a:gd name="T9" fmla="*/ 863 h 1726"/>
                <a:gd name="T10" fmla="*/ 577 w 1335"/>
                <a:gd name="T11" fmla="*/ 498 h 1726"/>
                <a:gd name="T12" fmla="*/ 667 w 1335"/>
                <a:gd name="T13" fmla="*/ 74 h 1726"/>
                <a:gd name="T14" fmla="*/ 471 w 1335"/>
                <a:gd name="T15" fmla="*/ 0 h 1726"/>
                <a:gd name="T16" fmla="*/ 0 w 1335"/>
                <a:gd name="T17" fmla="*/ 11 h 1726"/>
                <a:gd name="T18" fmla="*/ 32 w 1335"/>
                <a:gd name="T19" fmla="*/ 143 h 1726"/>
                <a:gd name="T20" fmla="*/ 32 w 1335"/>
                <a:gd name="T21" fmla="*/ 143 h 172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35"/>
                <a:gd name="T34" fmla="*/ 0 h 1726"/>
                <a:gd name="T35" fmla="*/ 1335 w 1335"/>
                <a:gd name="T36" fmla="*/ 1726 h 172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35" h="1726">
                  <a:moveTo>
                    <a:pt x="65" y="285"/>
                  </a:moveTo>
                  <a:lnTo>
                    <a:pt x="169" y="943"/>
                  </a:lnTo>
                  <a:lnTo>
                    <a:pt x="234" y="1462"/>
                  </a:lnTo>
                  <a:lnTo>
                    <a:pt x="234" y="1726"/>
                  </a:lnTo>
                  <a:lnTo>
                    <a:pt x="1027" y="1726"/>
                  </a:lnTo>
                  <a:lnTo>
                    <a:pt x="1154" y="996"/>
                  </a:lnTo>
                  <a:lnTo>
                    <a:pt x="1335" y="148"/>
                  </a:lnTo>
                  <a:lnTo>
                    <a:pt x="943" y="0"/>
                  </a:lnTo>
                  <a:lnTo>
                    <a:pt x="0" y="21"/>
                  </a:lnTo>
                  <a:lnTo>
                    <a:pt x="65" y="285"/>
                  </a:lnTo>
                  <a:close/>
                </a:path>
              </a:pathLst>
            </a:custGeom>
            <a:solidFill>
              <a:srgbClr val="FFFF99"/>
            </a:solidFill>
            <a:ln w="9525">
              <a:noFill/>
              <a:round/>
              <a:headEnd/>
              <a:tailEnd/>
            </a:ln>
          </p:spPr>
          <p:txBody>
            <a:bodyPr/>
            <a:lstStyle/>
            <a:p>
              <a:endParaRPr lang="id-ID"/>
            </a:p>
          </p:txBody>
        </p:sp>
        <p:sp>
          <p:nvSpPr>
            <p:cNvPr id="33799" name="Freeform 5"/>
            <p:cNvSpPr>
              <a:spLocks/>
            </p:cNvSpPr>
            <p:nvPr/>
          </p:nvSpPr>
          <p:spPr bwMode="auto">
            <a:xfrm>
              <a:off x="1566" y="1666"/>
              <a:ext cx="594" cy="1367"/>
            </a:xfrm>
            <a:custGeom>
              <a:avLst/>
              <a:gdLst>
                <a:gd name="T0" fmla="*/ 151 w 1189"/>
                <a:gd name="T1" fmla="*/ 1206 h 2735"/>
                <a:gd name="T2" fmla="*/ 291 w 1189"/>
                <a:gd name="T3" fmla="*/ 1341 h 2735"/>
                <a:gd name="T4" fmla="*/ 427 w 1189"/>
                <a:gd name="T5" fmla="*/ 1367 h 2735"/>
                <a:gd name="T6" fmla="*/ 474 w 1189"/>
                <a:gd name="T7" fmla="*/ 1101 h 2735"/>
                <a:gd name="T8" fmla="*/ 494 w 1189"/>
                <a:gd name="T9" fmla="*/ 934 h 2735"/>
                <a:gd name="T10" fmla="*/ 594 w 1189"/>
                <a:gd name="T11" fmla="*/ 594 h 2735"/>
                <a:gd name="T12" fmla="*/ 547 w 1189"/>
                <a:gd name="T13" fmla="*/ 443 h 2735"/>
                <a:gd name="T14" fmla="*/ 484 w 1189"/>
                <a:gd name="T15" fmla="*/ 422 h 2735"/>
                <a:gd name="T16" fmla="*/ 432 w 1189"/>
                <a:gd name="T17" fmla="*/ 391 h 2735"/>
                <a:gd name="T18" fmla="*/ 391 w 1189"/>
                <a:gd name="T19" fmla="*/ 302 h 2735"/>
                <a:gd name="T20" fmla="*/ 370 w 1189"/>
                <a:gd name="T21" fmla="*/ 213 h 2735"/>
                <a:gd name="T22" fmla="*/ 333 w 1189"/>
                <a:gd name="T23" fmla="*/ 177 h 2735"/>
                <a:gd name="T24" fmla="*/ 297 w 1189"/>
                <a:gd name="T25" fmla="*/ 167 h 2735"/>
                <a:gd name="T26" fmla="*/ 286 w 1189"/>
                <a:gd name="T27" fmla="*/ 219 h 2735"/>
                <a:gd name="T28" fmla="*/ 307 w 1189"/>
                <a:gd name="T29" fmla="*/ 323 h 2735"/>
                <a:gd name="T30" fmla="*/ 259 w 1189"/>
                <a:gd name="T31" fmla="*/ 291 h 2735"/>
                <a:gd name="T32" fmla="*/ 193 w 1189"/>
                <a:gd name="T33" fmla="*/ 209 h 2735"/>
                <a:gd name="T34" fmla="*/ 135 w 1189"/>
                <a:gd name="T35" fmla="*/ 115 h 2735"/>
                <a:gd name="T36" fmla="*/ 124 w 1189"/>
                <a:gd name="T37" fmla="*/ 26 h 2735"/>
                <a:gd name="T38" fmla="*/ 104 w 1189"/>
                <a:gd name="T39" fmla="*/ 0 h 2735"/>
                <a:gd name="T40" fmla="*/ 78 w 1189"/>
                <a:gd name="T41" fmla="*/ 16 h 2735"/>
                <a:gd name="T42" fmla="*/ 36 w 1189"/>
                <a:gd name="T43" fmla="*/ 0 h 2735"/>
                <a:gd name="T44" fmla="*/ 15 w 1189"/>
                <a:gd name="T45" fmla="*/ 115 h 2735"/>
                <a:gd name="T46" fmla="*/ 0 w 1189"/>
                <a:gd name="T47" fmla="*/ 151 h 2735"/>
                <a:gd name="T48" fmla="*/ 5 w 1189"/>
                <a:gd name="T49" fmla="*/ 302 h 2735"/>
                <a:gd name="T50" fmla="*/ 47 w 1189"/>
                <a:gd name="T51" fmla="*/ 354 h 2735"/>
                <a:gd name="T52" fmla="*/ 51 w 1189"/>
                <a:gd name="T53" fmla="*/ 406 h 2735"/>
                <a:gd name="T54" fmla="*/ 99 w 1189"/>
                <a:gd name="T55" fmla="*/ 469 h 2735"/>
                <a:gd name="T56" fmla="*/ 343 w 1189"/>
                <a:gd name="T57" fmla="*/ 720 h 2735"/>
                <a:gd name="T58" fmla="*/ 338 w 1189"/>
                <a:gd name="T59" fmla="*/ 803 h 2735"/>
                <a:gd name="T60" fmla="*/ 151 w 1189"/>
                <a:gd name="T61" fmla="*/ 1206 h 2735"/>
                <a:gd name="T62" fmla="*/ 151 w 1189"/>
                <a:gd name="T63" fmla="*/ 1206 h 273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189"/>
                <a:gd name="T97" fmla="*/ 0 h 2735"/>
                <a:gd name="T98" fmla="*/ 1189 w 1189"/>
                <a:gd name="T99" fmla="*/ 2735 h 273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189" h="2735">
                  <a:moveTo>
                    <a:pt x="303" y="2412"/>
                  </a:moveTo>
                  <a:lnTo>
                    <a:pt x="582" y="2682"/>
                  </a:lnTo>
                  <a:lnTo>
                    <a:pt x="854" y="2735"/>
                  </a:lnTo>
                  <a:lnTo>
                    <a:pt x="949" y="2203"/>
                  </a:lnTo>
                  <a:lnTo>
                    <a:pt x="989" y="1868"/>
                  </a:lnTo>
                  <a:lnTo>
                    <a:pt x="1189" y="1189"/>
                  </a:lnTo>
                  <a:lnTo>
                    <a:pt x="1094" y="887"/>
                  </a:lnTo>
                  <a:lnTo>
                    <a:pt x="968" y="845"/>
                  </a:lnTo>
                  <a:lnTo>
                    <a:pt x="865" y="783"/>
                  </a:lnTo>
                  <a:lnTo>
                    <a:pt x="782" y="604"/>
                  </a:lnTo>
                  <a:lnTo>
                    <a:pt x="740" y="427"/>
                  </a:lnTo>
                  <a:lnTo>
                    <a:pt x="666" y="355"/>
                  </a:lnTo>
                  <a:lnTo>
                    <a:pt x="594" y="334"/>
                  </a:lnTo>
                  <a:lnTo>
                    <a:pt x="573" y="439"/>
                  </a:lnTo>
                  <a:lnTo>
                    <a:pt x="615" y="646"/>
                  </a:lnTo>
                  <a:lnTo>
                    <a:pt x="519" y="583"/>
                  </a:lnTo>
                  <a:lnTo>
                    <a:pt x="386" y="418"/>
                  </a:lnTo>
                  <a:lnTo>
                    <a:pt x="270" y="230"/>
                  </a:lnTo>
                  <a:lnTo>
                    <a:pt x="249" y="53"/>
                  </a:lnTo>
                  <a:lnTo>
                    <a:pt x="208" y="0"/>
                  </a:lnTo>
                  <a:lnTo>
                    <a:pt x="156" y="32"/>
                  </a:lnTo>
                  <a:lnTo>
                    <a:pt x="73" y="0"/>
                  </a:lnTo>
                  <a:lnTo>
                    <a:pt x="31" y="230"/>
                  </a:lnTo>
                  <a:lnTo>
                    <a:pt x="0" y="302"/>
                  </a:lnTo>
                  <a:lnTo>
                    <a:pt x="10" y="604"/>
                  </a:lnTo>
                  <a:lnTo>
                    <a:pt x="94" y="709"/>
                  </a:lnTo>
                  <a:lnTo>
                    <a:pt x="103" y="813"/>
                  </a:lnTo>
                  <a:lnTo>
                    <a:pt x="198" y="939"/>
                  </a:lnTo>
                  <a:lnTo>
                    <a:pt x="687" y="1440"/>
                  </a:lnTo>
                  <a:lnTo>
                    <a:pt x="677" y="1606"/>
                  </a:lnTo>
                  <a:lnTo>
                    <a:pt x="303" y="2412"/>
                  </a:lnTo>
                  <a:close/>
                </a:path>
              </a:pathLst>
            </a:custGeom>
            <a:solidFill>
              <a:srgbClr val="CC6666"/>
            </a:solidFill>
            <a:ln w="9525">
              <a:noFill/>
              <a:round/>
              <a:headEnd/>
              <a:tailEnd/>
            </a:ln>
          </p:spPr>
          <p:txBody>
            <a:bodyPr/>
            <a:lstStyle/>
            <a:p>
              <a:endParaRPr lang="id-ID"/>
            </a:p>
          </p:txBody>
        </p:sp>
        <p:sp>
          <p:nvSpPr>
            <p:cNvPr id="33800" name="Freeform 6"/>
            <p:cNvSpPr>
              <a:spLocks/>
            </p:cNvSpPr>
            <p:nvPr/>
          </p:nvSpPr>
          <p:spPr bwMode="auto">
            <a:xfrm>
              <a:off x="3428" y="1824"/>
              <a:ext cx="546" cy="1198"/>
            </a:xfrm>
            <a:custGeom>
              <a:avLst/>
              <a:gdLst>
                <a:gd name="T0" fmla="*/ 150 w 1093"/>
                <a:gd name="T1" fmla="*/ 1198 h 2395"/>
                <a:gd name="T2" fmla="*/ 87 w 1093"/>
                <a:gd name="T3" fmla="*/ 898 h 2395"/>
                <a:gd name="T4" fmla="*/ 34 w 1093"/>
                <a:gd name="T5" fmla="*/ 754 h 2395"/>
                <a:gd name="T6" fmla="*/ 0 w 1093"/>
                <a:gd name="T7" fmla="*/ 654 h 2395"/>
                <a:gd name="T8" fmla="*/ 13 w 1093"/>
                <a:gd name="T9" fmla="*/ 499 h 2395"/>
                <a:gd name="T10" fmla="*/ 158 w 1093"/>
                <a:gd name="T11" fmla="*/ 428 h 2395"/>
                <a:gd name="T12" fmla="*/ 213 w 1093"/>
                <a:gd name="T13" fmla="*/ 315 h 2395"/>
                <a:gd name="T14" fmla="*/ 255 w 1093"/>
                <a:gd name="T15" fmla="*/ 246 h 2395"/>
                <a:gd name="T16" fmla="*/ 292 w 1093"/>
                <a:gd name="T17" fmla="*/ 244 h 2395"/>
                <a:gd name="T18" fmla="*/ 296 w 1093"/>
                <a:gd name="T19" fmla="*/ 215 h 2395"/>
                <a:gd name="T20" fmla="*/ 341 w 1093"/>
                <a:gd name="T21" fmla="*/ 194 h 2395"/>
                <a:gd name="T22" fmla="*/ 350 w 1093"/>
                <a:gd name="T23" fmla="*/ 210 h 2395"/>
                <a:gd name="T24" fmla="*/ 373 w 1093"/>
                <a:gd name="T25" fmla="*/ 205 h 2395"/>
                <a:gd name="T26" fmla="*/ 391 w 1093"/>
                <a:gd name="T27" fmla="*/ 139 h 2395"/>
                <a:gd name="T28" fmla="*/ 447 w 1093"/>
                <a:gd name="T29" fmla="*/ 11 h 2395"/>
                <a:gd name="T30" fmla="*/ 527 w 1093"/>
                <a:gd name="T31" fmla="*/ 0 h 2395"/>
                <a:gd name="T32" fmla="*/ 546 w 1093"/>
                <a:gd name="T33" fmla="*/ 27 h 2395"/>
                <a:gd name="T34" fmla="*/ 536 w 1093"/>
                <a:gd name="T35" fmla="*/ 150 h 2395"/>
                <a:gd name="T36" fmla="*/ 493 w 1093"/>
                <a:gd name="T37" fmla="*/ 268 h 2395"/>
                <a:gd name="T38" fmla="*/ 491 w 1093"/>
                <a:gd name="T39" fmla="*/ 339 h 2395"/>
                <a:gd name="T40" fmla="*/ 417 w 1093"/>
                <a:gd name="T41" fmla="*/ 455 h 2395"/>
                <a:gd name="T42" fmla="*/ 329 w 1093"/>
                <a:gd name="T43" fmla="*/ 531 h 2395"/>
                <a:gd name="T44" fmla="*/ 268 w 1093"/>
                <a:gd name="T45" fmla="*/ 717 h 2395"/>
                <a:gd name="T46" fmla="*/ 295 w 1093"/>
                <a:gd name="T47" fmla="*/ 819 h 2395"/>
                <a:gd name="T48" fmla="*/ 360 w 1093"/>
                <a:gd name="T49" fmla="*/ 893 h 2395"/>
                <a:gd name="T50" fmla="*/ 310 w 1093"/>
                <a:gd name="T51" fmla="*/ 1069 h 2395"/>
                <a:gd name="T52" fmla="*/ 218 w 1093"/>
                <a:gd name="T53" fmla="*/ 1177 h 2395"/>
                <a:gd name="T54" fmla="*/ 150 w 1093"/>
                <a:gd name="T55" fmla="*/ 1198 h 2395"/>
                <a:gd name="T56" fmla="*/ 150 w 1093"/>
                <a:gd name="T57" fmla="*/ 1198 h 2395"/>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093"/>
                <a:gd name="T88" fmla="*/ 0 h 2395"/>
                <a:gd name="T89" fmla="*/ 1093 w 1093"/>
                <a:gd name="T90" fmla="*/ 2395 h 2395"/>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093" h="2395">
                  <a:moveTo>
                    <a:pt x="301" y="2395"/>
                  </a:moveTo>
                  <a:lnTo>
                    <a:pt x="175" y="1796"/>
                  </a:lnTo>
                  <a:lnTo>
                    <a:pt x="69" y="1507"/>
                  </a:lnTo>
                  <a:lnTo>
                    <a:pt x="0" y="1308"/>
                  </a:lnTo>
                  <a:lnTo>
                    <a:pt x="27" y="998"/>
                  </a:lnTo>
                  <a:lnTo>
                    <a:pt x="316" y="855"/>
                  </a:lnTo>
                  <a:lnTo>
                    <a:pt x="426" y="629"/>
                  </a:lnTo>
                  <a:lnTo>
                    <a:pt x="510" y="492"/>
                  </a:lnTo>
                  <a:lnTo>
                    <a:pt x="584" y="488"/>
                  </a:lnTo>
                  <a:lnTo>
                    <a:pt x="593" y="430"/>
                  </a:lnTo>
                  <a:lnTo>
                    <a:pt x="683" y="388"/>
                  </a:lnTo>
                  <a:lnTo>
                    <a:pt x="700" y="420"/>
                  </a:lnTo>
                  <a:lnTo>
                    <a:pt x="747" y="409"/>
                  </a:lnTo>
                  <a:lnTo>
                    <a:pt x="783" y="277"/>
                  </a:lnTo>
                  <a:lnTo>
                    <a:pt x="894" y="21"/>
                  </a:lnTo>
                  <a:lnTo>
                    <a:pt x="1055" y="0"/>
                  </a:lnTo>
                  <a:lnTo>
                    <a:pt x="1093" y="53"/>
                  </a:lnTo>
                  <a:lnTo>
                    <a:pt x="1072" y="300"/>
                  </a:lnTo>
                  <a:lnTo>
                    <a:pt x="987" y="536"/>
                  </a:lnTo>
                  <a:lnTo>
                    <a:pt x="983" y="677"/>
                  </a:lnTo>
                  <a:lnTo>
                    <a:pt x="835" y="909"/>
                  </a:lnTo>
                  <a:lnTo>
                    <a:pt x="658" y="1061"/>
                  </a:lnTo>
                  <a:lnTo>
                    <a:pt x="536" y="1433"/>
                  </a:lnTo>
                  <a:lnTo>
                    <a:pt x="590" y="1638"/>
                  </a:lnTo>
                  <a:lnTo>
                    <a:pt x="721" y="1785"/>
                  </a:lnTo>
                  <a:lnTo>
                    <a:pt x="620" y="2138"/>
                  </a:lnTo>
                  <a:lnTo>
                    <a:pt x="436" y="2353"/>
                  </a:lnTo>
                  <a:lnTo>
                    <a:pt x="301" y="2395"/>
                  </a:lnTo>
                  <a:close/>
                </a:path>
              </a:pathLst>
            </a:custGeom>
            <a:solidFill>
              <a:srgbClr val="CC6666"/>
            </a:solidFill>
            <a:ln w="9525">
              <a:noFill/>
              <a:round/>
              <a:headEnd/>
              <a:tailEnd/>
            </a:ln>
          </p:spPr>
          <p:txBody>
            <a:bodyPr/>
            <a:lstStyle/>
            <a:p>
              <a:endParaRPr lang="id-ID"/>
            </a:p>
          </p:txBody>
        </p:sp>
        <p:sp>
          <p:nvSpPr>
            <p:cNvPr id="33801" name="Freeform 7"/>
            <p:cNvSpPr>
              <a:spLocks/>
            </p:cNvSpPr>
            <p:nvPr/>
          </p:nvSpPr>
          <p:spPr bwMode="auto">
            <a:xfrm>
              <a:off x="2432" y="1460"/>
              <a:ext cx="954" cy="1289"/>
            </a:xfrm>
            <a:custGeom>
              <a:avLst/>
              <a:gdLst>
                <a:gd name="T0" fmla="*/ 917 w 1907"/>
                <a:gd name="T1" fmla="*/ 6 h 2577"/>
                <a:gd name="T2" fmla="*/ 417 w 1907"/>
                <a:gd name="T3" fmla="*/ 0 h 2577"/>
                <a:gd name="T4" fmla="*/ 0 w 1907"/>
                <a:gd name="T5" fmla="*/ 322 h 2577"/>
                <a:gd name="T6" fmla="*/ 169 w 1907"/>
                <a:gd name="T7" fmla="*/ 890 h 2577"/>
                <a:gd name="T8" fmla="*/ 186 w 1907"/>
                <a:gd name="T9" fmla="*/ 1054 h 2577"/>
                <a:gd name="T10" fmla="*/ 237 w 1907"/>
                <a:gd name="T11" fmla="*/ 1171 h 2577"/>
                <a:gd name="T12" fmla="*/ 329 w 1907"/>
                <a:gd name="T13" fmla="*/ 1272 h 2577"/>
                <a:gd name="T14" fmla="*/ 476 w 1907"/>
                <a:gd name="T15" fmla="*/ 1289 h 2577"/>
                <a:gd name="T16" fmla="*/ 616 w 1907"/>
                <a:gd name="T17" fmla="*/ 1085 h 2577"/>
                <a:gd name="T18" fmla="*/ 740 w 1907"/>
                <a:gd name="T19" fmla="*/ 854 h 2577"/>
                <a:gd name="T20" fmla="*/ 875 w 1907"/>
                <a:gd name="T21" fmla="*/ 721 h 2577"/>
                <a:gd name="T22" fmla="*/ 954 w 1907"/>
                <a:gd name="T23" fmla="*/ 455 h 2577"/>
                <a:gd name="T24" fmla="*/ 917 w 1907"/>
                <a:gd name="T25" fmla="*/ 6 h 2577"/>
                <a:gd name="T26" fmla="*/ 917 w 1907"/>
                <a:gd name="T27" fmla="*/ 6 h 257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907"/>
                <a:gd name="T43" fmla="*/ 0 h 2577"/>
                <a:gd name="T44" fmla="*/ 1907 w 1907"/>
                <a:gd name="T45" fmla="*/ 2577 h 257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907" h="2577">
                  <a:moveTo>
                    <a:pt x="1833" y="11"/>
                  </a:moveTo>
                  <a:lnTo>
                    <a:pt x="833" y="0"/>
                  </a:lnTo>
                  <a:lnTo>
                    <a:pt x="0" y="644"/>
                  </a:lnTo>
                  <a:lnTo>
                    <a:pt x="337" y="1779"/>
                  </a:lnTo>
                  <a:lnTo>
                    <a:pt x="371" y="2108"/>
                  </a:lnTo>
                  <a:lnTo>
                    <a:pt x="474" y="2342"/>
                  </a:lnTo>
                  <a:lnTo>
                    <a:pt x="658" y="2543"/>
                  </a:lnTo>
                  <a:lnTo>
                    <a:pt x="951" y="2577"/>
                  </a:lnTo>
                  <a:lnTo>
                    <a:pt x="1231" y="2169"/>
                  </a:lnTo>
                  <a:lnTo>
                    <a:pt x="1480" y="1707"/>
                  </a:lnTo>
                  <a:lnTo>
                    <a:pt x="1750" y="1441"/>
                  </a:lnTo>
                  <a:lnTo>
                    <a:pt x="1907" y="910"/>
                  </a:lnTo>
                  <a:lnTo>
                    <a:pt x="1833" y="11"/>
                  </a:lnTo>
                  <a:close/>
                </a:path>
              </a:pathLst>
            </a:custGeom>
            <a:solidFill>
              <a:srgbClr val="CC6666"/>
            </a:solidFill>
            <a:ln w="9525">
              <a:noFill/>
              <a:round/>
              <a:headEnd/>
              <a:tailEnd/>
            </a:ln>
          </p:spPr>
          <p:txBody>
            <a:bodyPr/>
            <a:lstStyle/>
            <a:p>
              <a:endParaRPr lang="id-ID"/>
            </a:p>
          </p:txBody>
        </p:sp>
        <p:sp>
          <p:nvSpPr>
            <p:cNvPr id="33802" name="Freeform 8"/>
            <p:cNvSpPr>
              <a:spLocks/>
            </p:cNvSpPr>
            <p:nvPr/>
          </p:nvSpPr>
          <p:spPr bwMode="auto">
            <a:xfrm>
              <a:off x="2726" y="1769"/>
              <a:ext cx="161" cy="69"/>
            </a:xfrm>
            <a:custGeom>
              <a:avLst/>
              <a:gdLst>
                <a:gd name="T0" fmla="*/ 0 w 321"/>
                <a:gd name="T1" fmla="*/ 17 h 137"/>
                <a:gd name="T2" fmla="*/ 58 w 321"/>
                <a:gd name="T3" fmla="*/ 0 h 137"/>
                <a:gd name="T4" fmla="*/ 140 w 321"/>
                <a:gd name="T5" fmla="*/ 21 h 137"/>
                <a:gd name="T6" fmla="*/ 161 w 321"/>
                <a:gd name="T7" fmla="*/ 69 h 137"/>
                <a:gd name="T8" fmla="*/ 108 w 321"/>
                <a:gd name="T9" fmla="*/ 34 h 137"/>
                <a:gd name="T10" fmla="*/ 0 w 321"/>
                <a:gd name="T11" fmla="*/ 17 h 137"/>
                <a:gd name="T12" fmla="*/ 0 w 321"/>
                <a:gd name="T13" fmla="*/ 17 h 137"/>
                <a:gd name="T14" fmla="*/ 0 60000 65536"/>
                <a:gd name="T15" fmla="*/ 0 60000 65536"/>
                <a:gd name="T16" fmla="*/ 0 60000 65536"/>
                <a:gd name="T17" fmla="*/ 0 60000 65536"/>
                <a:gd name="T18" fmla="*/ 0 60000 65536"/>
                <a:gd name="T19" fmla="*/ 0 60000 65536"/>
                <a:gd name="T20" fmla="*/ 0 60000 65536"/>
                <a:gd name="T21" fmla="*/ 0 w 321"/>
                <a:gd name="T22" fmla="*/ 0 h 137"/>
                <a:gd name="T23" fmla="*/ 321 w 321"/>
                <a:gd name="T24" fmla="*/ 137 h 13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1" h="137">
                  <a:moveTo>
                    <a:pt x="0" y="34"/>
                  </a:moveTo>
                  <a:lnTo>
                    <a:pt x="116" y="0"/>
                  </a:lnTo>
                  <a:lnTo>
                    <a:pt x="279" y="42"/>
                  </a:lnTo>
                  <a:lnTo>
                    <a:pt x="321" y="137"/>
                  </a:lnTo>
                  <a:lnTo>
                    <a:pt x="215" y="68"/>
                  </a:lnTo>
                  <a:lnTo>
                    <a:pt x="0" y="34"/>
                  </a:lnTo>
                  <a:close/>
                </a:path>
              </a:pathLst>
            </a:custGeom>
            <a:solidFill>
              <a:srgbClr val="22B880"/>
            </a:solidFill>
            <a:ln w="9525">
              <a:noFill/>
              <a:round/>
              <a:headEnd/>
              <a:tailEnd/>
            </a:ln>
          </p:spPr>
          <p:txBody>
            <a:bodyPr/>
            <a:lstStyle/>
            <a:p>
              <a:endParaRPr lang="id-ID"/>
            </a:p>
          </p:txBody>
        </p:sp>
        <p:sp>
          <p:nvSpPr>
            <p:cNvPr id="33803" name="Freeform 9"/>
            <p:cNvSpPr>
              <a:spLocks/>
            </p:cNvSpPr>
            <p:nvPr/>
          </p:nvSpPr>
          <p:spPr bwMode="auto">
            <a:xfrm>
              <a:off x="3070" y="1842"/>
              <a:ext cx="155" cy="55"/>
            </a:xfrm>
            <a:custGeom>
              <a:avLst/>
              <a:gdLst>
                <a:gd name="T0" fmla="*/ 0 w 310"/>
                <a:gd name="T1" fmla="*/ 25 h 110"/>
                <a:gd name="T2" fmla="*/ 44 w 310"/>
                <a:gd name="T3" fmla="*/ 0 h 110"/>
                <a:gd name="T4" fmla="*/ 115 w 310"/>
                <a:gd name="T5" fmla="*/ 6 h 110"/>
                <a:gd name="T6" fmla="*/ 155 w 310"/>
                <a:gd name="T7" fmla="*/ 55 h 110"/>
                <a:gd name="T8" fmla="*/ 59 w 310"/>
                <a:gd name="T9" fmla="*/ 17 h 110"/>
                <a:gd name="T10" fmla="*/ 15 w 310"/>
                <a:gd name="T11" fmla="*/ 33 h 110"/>
                <a:gd name="T12" fmla="*/ 0 w 310"/>
                <a:gd name="T13" fmla="*/ 25 h 110"/>
                <a:gd name="T14" fmla="*/ 0 w 310"/>
                <a:gd name="T15" fmla="*/ 25 h 110"/>
                <a:gd name="T16" fmla="*/ 0 60000 65536"/>
                <a:gd name="T17" fmla="*/ 0 60000 65536"/>
                <a:gd name="T18" fmla="*/ 0 60000 65536"/>
                <a:gd name="T19" fmla="*/ 0 60000 65536"/>
                <a:gd name="T20" fmla="*/ 0 60000 65536"/>
                <a:gd name="T21" fmla="*/ 0 60000 65536"/>
                <a:gd name="T22" fmla="*/ 0 60000 65536"/>
                <a:gd name="T23" fmla="*/ 0 60000 65536"/>
                <a:gd name="T24" fmla="*/ 0 w 310"/>
                <a:gd name="T25" fmla="*/ 0 h 110"/>
                <a:gd name="T26" fmla="*/ 310 w 310"/>
                <a:gd name="T27" fmla="*/ 110 h 11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10" h="110">
                  <a:moveTo>
                    <a:pt x="0" y="50"/>
                  </a:moveTo>
                  <a:lnTo>
                    <a:pt x="88" y="0"/>
                  </a:lnTo>
                  <a:lnTo>
                    <a:pt x="230" y="12"/>
                  </a:lnTo>
                  <a:lnTo>
                    <a:pt x="310" y="110"/>
                  </a:lnTo>
                  <a:lnTo>
                    <a:pt x="118" y="34"/>
                  </a:lnTo>
                  <a:lnTo>
                    <a:pt x="31" y="65"/>
                  </a:lnTo>
                  <a:lnTo>
                    <a:pt x="0" y="50"/>
                  </a:lnTo>
                  <a:close/>
                </a:path>
              </a:pathLst>
            </a:custGeom>
            <a:solidFill>
              <a:srgbClr val="22B880"/>
            </a:solidFill>
            <a:ln w="9525">
              <a:noFill/>
              <a:round/>
              <a:headEnd/>
              <a:tailEnd/>
            </a:ln>
          </p:spPr>
          <p:txBody>
            <a:bodyPr/>
            <a:lstStyle/>
            <a:p>
              <a:endParaRPr lang="id-ID"/>
            </a:p>
          </p:txBody>
        </p:sp>
        <p:sp>
          <p:nvSpPr>
            <p:cNvPr id="33804" name="Freeform 10"/>
            <p:cNvSpPr>
              <a:spLocks/>
            </p:cNvSpPr>
            <p:nvPr/>
          </p:nvSpPr>
          <p:spPr bwMode="auto">
            <a:xfrm>
              <a:off x="3091" y="1862"/>
              <a:ext cx="88" cy="29"/>
            </a:xfrm>
            <a:custGeom>
              <a:avLst/>
              <a:gdLst>
                <a:gd name="T0" fmla="*/ 0 w 175"/>
                <a:gd name="T1" fmla="*/ 19 h 57"/>
                <a:gd name="T2" fmla="*/ 36 w 175"/>
                <a:gd name="T3" fmla="*/ 27 h 57"/>
                <a:gd name="T4" fmla="*/ 75 w 175"/>
                <a:gd name="T5" fmla="*/ 29 h 57"/>
                <a:gd name="T6" fmla="*/ 88 w 175"/>
                <a:gd name="T7" fmla="*/ 27 h 57"/>
                <a:gd name="T8" fmla="*/ 81 w 175"/>
                <a:gd name="T9" fmla="*/ 15 h 57"/>
                <a:gd name="T10" fmla="*/ 52 w 175"/>
                <a:gd name="T11" fmla="*/ 0 h 57"/>
                <a:gd name="T12" fmla="*/ 17 w 175"/>
                <a:gd name="T13" fmla="*/ 4 h 57"/>
                <a:gd name="T14" fmla="*/ 0 w 175"/>
                <a:gd name="T15" fmla="*/ 19 h 57"/>
                <a:gd name="T16" fmla="*/ 0 w 175"/>
                <a:gd name="T17" fmla="*/ 19 h 5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5"/>
                <a:gd name="T28" fmla="*/ 0 h 57"/>
                <a:gd name="T29" fmla="*/ 175 w 175"/>
                <a:gd name="T30" fmla="*/ 57 h 5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5" h="57">
                  <a:moveTo>
                    <a:pt x="0" y="38"/>
                  </a:moveTo>
                  <a:lnTo>
                    <a:pt x="72" y="53"/>
                  </a:lnTo>
                  <a:lnTo>
                    <a:pt x="150" y="57"/>
                  </a:lnTo>
                  <a:lnTo>
                    <a:pt x="175" y="53"/>
                  </a:lnTo>
                  <a:lnTo>
                    <a:pt x="162" y="30"/>
                  </a:lnTo>
                  <a:lnTo>
                    <a:pt x="103" y="0"/>
                  </a:lnTo>
                  <a:lnTo>
                    <a:pt x="34" y="8"/>
                  </a:lnTo>
                  <a:lnTo>
                    <a:pt x="0" y="38"/>
                  </a:lnTo>
                  <a:close/>
                </a:path>
              </a:pathLst>
            </a:custGeom>
            <a:solidFill>
              <a:srgbClr val="FFFFFF"/>
            </a:solidFill>
            <a:ln w="9525">
              <a:noFill/>
              <a:round/>
              <a:headEnd/>
              <a:tailEnd/>
            </a:ln>
          </p:spPr>
          <p:txBody>
            <a:bodyPr/>
            <a:lstStyle/>
            <a:p>
              <a:endParaRPr lang="id-ID"/>
            </a:p>
          </p:txBody>
        </p:sp>
        <p:sp>
          <p:nvSpPr>
            <p:cNvPr id="33805" name="Freeform 11"/>
            <p:cNvSpPr>
              <a:spLocks/>
            </p:cNvSpPr>
            <p:nvPr/>
          </p:nvSpPr>
          <p:spPr bwMode="auto">
            <a:xfrm>
              <a:off x="2755" y="1792"/>
              <a:ext cx="111" cy="42"/>
            </a:xfrm>
            <a:custGeom>
              <a:avLst/>
              <a:gdLst>
                <a:gd name="T0" fmla="*/ 0 w 220"/>
                <a:gd name="T1" fmla="*/ 15 h 84"/>
                <a:gd name="T2" fmla="*/ 40 w 220"/>
                <a:gd name="T3" fmla="*/ 37 h 84"/>
                <a:gd name="T4" fmla="*/ 92 w 220"/>
                <a:gd name="T5" fmla="*/ 42 h 84"/>
                <a:gd name="T6" fmla="*/ 111 w 220"/>
                <a:gd name="T7" fmla="*/ 30 h 84"/>
                <a:gd name="T8" fmla="*/ 77 w 220"/>
                <a:gd name="T9" fmla="*/ 8 h 84"/>
                <a:gd name="T10" fmla="*/ 15 w 220"/>
                <a:gd name="T11" fmla="*/ 0 h 84"/>
                <a:gd name="T12" fmla="*/ 0 w 220"/>
                <a:gd name="T13" fmla="*/ 15 h 84"/>
                <a:gd name="T14" fmla="*/ 0 w 220"/>
                <a:gd name="T15" fmla="*/ 15 h 84"/>
                <a:gd name="T16" fmla="*/ 0 60000 65536"/>
                <a:gd name="T17" fmla="*/ 0 60000 65536"/>
                <a:gd name="T18" fmla="*/ 0 60000 65536"/>
                <a:gd name="T19" fmla="*/ 0 60000 65536"/>
                <a:gd name="T20" fmla="*/ 0 60000 65536"/>
                <a:gd name="T21" fmla="*/ 0 60000 65536"/>
                <a:gd name="T22" fmla="*/ 0 60000 65536"/>
                <a:gd name="T23" fmla="*/ 0 60000 65536"/>
                <a:gd name="T24" fmla="*/ 0 w 220"/>
                <a:gd name="T25" fmla="*/ 0 h 84"/>
                <a:gd name="T26" fmla="*/ 220 w 220"/>
                <a:gd name="T27" fmla="*/ 84 h 8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0" h="84">
                  <a:moveTo>
                    <a:pt x="0" y="31"/>
                  </a:moveTo>
                  <a:lnTo>
                    <a:pt x="80" y="73"/>
                  </a:lnTo>
                  <a:lnTo>
                    <a:pt x="182" y="84"/>
                  </a:lnTo>
                  <a:lnTo>
                    <a:pt x="220" y="61"/>
                  </a:lnTo>
                  <a:lnTo>
                    <a:pt x="152" y="16"/>
                  </a:lnTo>
                  <a:lnTo>
                    <a:pt x="30" y="0"/>
                  </a:lnTo>
                  <a:lnTo>
                    <a:pt x="0" y="31"/>
                  </a:lnTo>
                  <a:close/>
                </a:path>
              </a:pathLst>
            </a:custGeom>
            <a:solidFill>
              <a:srgbClr val="FFFFFF"/>
            </a:solidFill>
            <a:ln w="9525">
              <a:noFill/>
              <a:round/>
              <a:headEnd/>
              <a:tailEnd/>
            </a:ln>
          </p:spPr>
          <p:txBody>
            <a:bodyPr/>
            <a:lstStyle/>
            <a:p>
              <a:endParaRPr lang="id-ID"/>
            </a:p>
          </p:txBody>
        </p:sp>
        <p:sp>
          <p:nvSpPr>
            <p:cNvPr id="33806" name="Freeform 12"/>
            <p:cNvSpPr>
              <a:spLocks/>
            </p:cNvSpPr>
            <p:nvPr/>
          </p:nvSpPr>
          <p:spPr bwMode="auto">
            <a:xfrm>
              <a:off x="2738" y="2109"/>
              <a:ext cx="353" cy="169"/>
            </a:xfrm>
            <a:custGeom>
              <a:avLst/>
              <a:gdLst>
                <a:gd name="T0" fmla="*/ 0 w 705"/>
                <a:gd name="T1" fmla="*/ 2 h 339"/>
                <a:gd name="T2" fmla="*/ 124 w 705"/>
                <a:gd name="T3" fmla="*/ 0 h 339"/>
                <a:gd name="T4" fmla="*/ 186 w 705"/>
                <a:gd name="T5" fmla="*/ 15 h 339"/>
                <a:gd name="T6" fmla="*/ 262 w 705"/>
                <a:gd name="T7" fmla="*/ 25 h 339"/>
                <a:gd name="T8" fmla="*/ 313 w 705"/>
                <a:gd name="T9" fmla="*/ 46 h 339"/>
                <a:gd name="T10" fmla="*/ 353 w 705"/>
                <a:gd name="T11" fmla="*/ 85 h 339"/>
                <a:gd name="T12" fmla="*/ 328 w 705"/>
                <a:gd name="T13" fmla="*/ 99 h 339"/>
                <a:gd name="T14" fmla="*/ 231 w 705"/>
                <a:gd name="T15" fmla="*/ 169 h 339"/>
                <a:gd name="T16" fmla="*/ 131 w 705"/>
                <a:gd name="T17" fmla="*/ 169 h 339"/>
                <a:gd name="T18" fmla="*/ 38 w 705"/>
                <a:gd name="T19" fmla="*/ 114 h 339"/>
                <a:gd name="T20" fmla="*/ 0 w 705"/>
                <a:gd name="T21" fmla="*/ 34 h 339"/>
                <a:gd name="T22" fmla="*/ 0 w 705"/>
                <a:gd name="T23" fmla="*/ 2 h 339"/>
                <a:gd name="T24" fmla="*/ 0 w 705"/>
                <a:gd name="T25" fmla="*/ 2 h 33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05"/>
                <a:gd name="T40" fmla="*/ 0 h 339"/>
                <a:gd name="T41" fmla="*/ 705 w 705"/>
                <a:gd name="T42" fmla="*/ 339 h 33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05" h="339">
                  <a:moveTo>
                    <a:pt x="0" y="4"/>
                  </a:moveTo>
                  <a:lnTo>
                    <a:pt x="247" y="0"/>
                  </a:lnTo>
                  <a:lnTo>
                    <a:pt x="372" y="31"/>
                  </a:lnTo>
                  <a:lnTo>
                    <a:pt x="523" y="50"/>
                  </a:lnTo>
                  <a:lnTo>
                    <a:pt x="625" y="92"/>
                  </a:lnTo>
                  <a:lnTo>
                    <a:pt x="705" y="171"/>
                  </a:lnTo>
                  <a:lnTo>
                    <a:pt x="656" y="198"/>
                  </a:lnTo>
                  <a:lnTo>
                    <a:pt x="462" y="339"/>
                  </a:lnTo>
                  <a:lnTo>
                    <a:pt x="262" y="339"/>
                  </a:lnTo>
                  <a:lnTo>
                    <a:pt x="76" y="228"/>
                  </a:lnTo>
                  <a:lnTo>
                    <a:pt x="0" y="69"/>
                  </a:lnTo>
                  <a:lnTo>
                    <a:pt x="0" y="4"/>
                  </a:lnTo>
                  <a:close/>
                </a:path>
              </a:pathLst>
            </a:custGeom>
            <a:solidFill>
              <a:srgbClr val="AD3333"/>
            </a:solidFill>
            <a:ln w="9525">
              <a:noFill/>
              <a:round/>
              <a:headEnd/>
              <a:tailEnd/>
            </a:ln>
          </p:spPr>
          <p:txBody>
            <a:bodyPr/>
            <a:lstStyle/>
            <a:p>
              <a:endParaRPr lang="id-ID"/>
            </a:p>
          </p:txBody>
        </p:sp>
        <p:sp>
          <p:nvSpPr>
            <p:cNvPr id="33807" name="Freeform 13"/>
            <p:cNvSpPr>
              <a:spLocks/>
            </p:cNvSpPr>
            <p:nvPr/>
          </p:nvSpPr>
          <p:spPr bwMode="auto">
            <a:xfrm>
              <a:off x="2761" y="2122"/>
              <a:ext cx="290" cy="101"/>
            </a:xfrm>
            <a:custGeom>
              <a:avLst/>
              <a:gdLst>
                <a:gd name="T0" fmla="*/ 9 w 580"/>
                <a:gd name="T1" fmla="*/ 0 h 201"/>
                <a:gd name="T2" fmla="*/ 63 w 580"/>
                <a:gd name="T3" fmla="*/ 8 h 201"/>
                <a:gd name="T4" fmla="*/ 99 w 580"/>
                <a:gd name="T5" fmla="*/ 10 h 201"/>
                <a:gd name="T6" fmla="*/ 181 w 580"/>
                <a:gd name="T7" fmla="*/ 23 h 201"/>
                <a:gd name="T8" fmla="*/ 268 w 580"/>
                <a:gd name="T9" fmla="*/ 42 h 201"/>
                <a:gd name="T10" fmla="*/ 290 w 580"/>
                <a:gd name="T11" fmla="*/ 57 h 201"/>
                <a:gd name="T12" fmla="*/ 258 w 580"/>
                <a:gd name="T13" fmla="*/ 86 h 201"/>
                <a:gd name="T14" fmla="*/ 229 w 580"/>
                <a:gd name="T15" fmla="*/ 99 h 201"/>
                <a:gd name="T16" fmla="*/ 199 w 580"/>
                <a:gd name="T17" fmla="*/ 101 h 201"/>
                <a:gd name="T18" fmla="*/ 116 w 580"/>
                <a:gd name="T19" fmla="*/ 95 h 201"/>
                <a:gd name="T20" fmla="*/ 80 w 580"/>
                <a:gd name="T21" fmla="*/ 84 h 201"/>
                <a:gd name="T22" fmla="*/ 0 w 580"/>
                <a:gd name="T23" fmla="*/ 29 h 201"/>
                <a:gd name="T24" fmla="*/ 9 w 580"/>
                <a:gd name="T25" fmla="*/ 0 h 201"/>
                <a:gd name="T26" fmla="*/ 9 w 580"/>
                <a:gd name="T27" fmla="*/ 0 h 20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80"/>
                <a:gd name="T43" fmla="*/ 0 h 201"/>
                <a:gd name="T44" fmla="*/ 580 w 580"/>
                <a:gd name="T45" fmla="*/ 201 h 20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80" h="201">
                  <a:moveTo>
                    <a:pt x="19" y="0"/>
                  </a:moveTo>
                  <a:lnTo>
                    <a:pt x="126" y="15"/>
                  </a:lnTo>
                  <a:lnTo>
                    <a:pt x="198" y="19"/>
                  </a:lnTo>
                  <a:lnTo>
                    <a:pt x="363" y="46"/>
                  </a:lnTo>
                  <a:lnTo>
                    <a:pt x="535" y="84"/>
                  </a:lnTo>
                  <a:lnTo>
                    <a:pt x="580" y="114"/>
                  </a:lnTo>
                  <a:lnTo>
                    <a:pt x="516" y="171"/>
                  </a:lnTo>
                  <a:lnTo>
                    <a:pt x="459" y="198"/>
                  </a:lnTo>
                  <a:lnTo>
                    <a:pt x="398" y="201"/>
                  </a:lnTo>
                  <a:lnTo>
                    <a:pt x="232" y="190"/>
                  </a:lnTo>
                  <a:lnTo>
                    <a:pt x="160" y="167"/>
                  </a:lnTo>
                  <a:lnTo>
                    <a:pt x="0" y="57"/>
                  </a:lnTo>
                  <a:lnTo>
                    <a:pt x="19" y="0"/>
                  </a:lnTo>
                  <a:close/>
                </a:path>
              </a:pathLst>
            </a:custGeom>
            <a:solidFill>
              <a:srgbClr val="FFFFFF"/>
            </a:solidFill>
            <a:ln w="9525">
              <a:noFill/>
              <a:round/>
              <a:headEnd/>
              <a:tailEnd/>
            </a:ln>
          </p:spPr>
          <p:txBody>
            <a:bodyPr/>
            <a:lstStyle/>
            <a:p>
              <a:endParaRPr lang="id-ID"/>
            </a:p>
          </p:txBody>
        </p:sp>
        <p:sp>
          <p:nvSpPr>
            <p:cNvPr id="33808" name="Freeform 14"/>
            <p:cNvSpPr>
              <a:spLocks/>
            </p:cNvSpPr>
            <p:nvPr/>
          </p:nvSpPr>
          <p:spPr bwMode="auto">
            <a:xfrm>
              <a:off x="2597" y="2869"/>
              <a:ext cx="260" cy="150"/>
            </a:xfrm>
            <a:custGeom>
              <a:avLst/>
              <a:gdLst>
                <a:gd name="T0" fmla="*/ 0 w 521"/>
                <a:gd name="T1" fmla="*/ 0 h 300"/>
                <a:gd name="T2" fmla="*/ 94 w 521"/>
                <a:gd name="T3" fmla="*/ 83 h 300"/>
                <a:gd name="T4" fmla="*/ 260 w 521"/>
                <a:gd name="T5" fmla="*/ 150 h 300"/>
                <a:gd name="T6" fmla="*/ 78 w 521"/>
                <a:gd name="T7" fmla="*/ 106 h 300"/>
                <a:gd name="T8" fmla="*/ 26 w 521"/>
                <a:gd name="T9" fmla="*/ 78 h 300"/>
                <a:gd name="T10" fmla="*/ 4 w 521"/>
                <a:gd name="T11" fmla="*/ 94 h 300"/>
                <a:gd name="T12" fmla="*/ 0 w 521"/>
                <a:gd name="T13" fmla="*/ 0 h 300"/>
                <a:gd name="T14" fmla="*/ 0 w 521"/>
                <a:gd name="T15" fmla="*/ 0 h 300"/>
                <a:gd name="T16" fmla="*/ 0 60000 65536"/>
                <a:gd name="T17" fmla="*/ 0 60000 65536"/>
                <a:gd name="T18" fmla="*/ 0 60000 65536"/>
                <a:gd name="T19" fmla="*/ 0 60000 65536"/>
                <a:gd name="T20" fmla="*/ 0 60000 65536"/>
                <a:gd name="T21" fmla="*/ 0 60000 65536"/>
                <a:gd name="T22" fmla="*/ 0 60000 65536"/>
                <a:gd name="T23" fmla="*/ 0 60000 65536"/>
                <a:gd name="T24" fmla="*/ 0 w 521"/>
                <a:gd name="T25" fmla="*/ 0 h 300"/>
                <a:gd name="T26" fmla="*/ 521 w 521"/>
                <a:gd name="T27" fmla="*/ 300 h 3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21" h="300">
                  <a:moveTo>
                    <a:pt x="0" y="0"/>
                  </a:moveTo>
                  <a:lnTo>
                    <a:pt x="189" y="167"/>
                  </a:lnTo>
                  <a:lnTo>
                    <a:pt x="521" y="300"/>
                  </a:lnTo>
                  <a:lnTo>
                    <a:pt x="156" y="213"/>
                  </a:lnTo>
                  <a:lnTo>
                    <a:pt x="52" y="156"/>
                  </a:lnTo>
                  <a:lnTo>
                    <a:pt x="8" y="188"/>
                  </a:lnTo>
                  <a:lnTo>
                    <a:pt x="0" y="0"/>
                  </a:lnTo>
                  <a:close/>
                </a:path>
              </a:pathLst>
            </a:custGeom>
            <a:solidFill>
              <a:srgbClr val="000000"/>
            </a:solidFill>
            <a:ln w="9525">
              <a:noFill/>
              <a:round/>
              <a:headEnd/>
              <a:tailEnd/>
            </a:ln>
          </p:spPr>
          <p:txBody>
            <a:bodyPr/>
            <a:lstStyle/>
            <a:p>
              <a:endParaRPr lang="id-ID"/>
            </a:p>
          </p:txBody>
        </p:sp>
        <p:sp>
          <p:nvSpPr>
            <p:cNvPr id="33809" name="Freeform 15"/>
            <p:cNvSpPr>
              <a:spLocks/>
            </p:cNvSpPr>
            <p:nvPr/>
          </p:nvSpPr>
          <p:spPr bwMode="auto">
            <a:xfrm>
              <a:off x="2904" y="1771"/>
              <a:ext cx="208" cy="288"/>
            </a:xfrm>
            <a:custGeom>
              <a:avLst/>
              <a:gdLst>
                <a:gd name="T0" fmla="*/ 208 w 416"/>
                <a:gd name="T1" fmla="*/ 18 h 575"/>
                <a:gd name="T2" fmla="*/ 125 w 416"/>
                <a:gd name="T3" fmla="*/ 109 h 575"/>
                <a:gd name="T4" fmla="*/ 125 w 416"/>
                <a:gd name="T5" fmla="*/ 170 h 575"/>
                <a:gd name="T6" fmla="*/ 134 w 416"/>
                <a:gd name="T7" fmla="*/ 203 h 575"/>
                <a:gd name="T8" fmla="*/ 167 w 416"/>
                <a:gd name="T9" fmla="*/ 228 h 575"/>
                <a:gd name="T10" fmla="*/ 167 w 416"/>
                <a:gd name="T11" fmla="*/ 281 h 575"/>
                <a:gd name="T12" fmla="*/ 83 w 416"/>
                <a:gd name="T13" fmla="*/ 271 h 575"/>
                <a:gd name="T14" fmla="*/ 50 w 416"/>
                <a:gd name="T15" fmla="*/ 288 h 575"/>
                <a:gd name="T16" fmla="*/ 0 w 416"/>
                <a:gd name="T17" fmla="*/ 252 h 575"/>
                <a:gd name="T18" fmla="*/ 6 w 416"/>
                <a:gd name="T19" fmla="*/ 218 h 575"/>
                <a:gd name="T20" fmla="*/ 38 w 416"/>
                <a:gd name="T21" fmla="*/ 158 h 575"/>
                <a:gd name="T22" fmla="*/ 63 w 416"/>
                <a:gd name="T23" fmla="*/ 67 h 575"/>
                <a:gd name="T24" fmla="*/ 113 w 416"/>
                <a:gd name="T25" fmla="*/ 51 h 575"/>
                <a:gd name="T26" fmla="*/ 197 w 416"/>
                <a:gd name="T27" fmla="*/ 0 h 575"/>
                <a:gd name="T28" fmla="*/ 208 w 416"/>
                <a:gd name="T29" fmla="*/ 18 h 575"/>
                <a:gd name="T30" fmla="*/ 208 w 416"/>
                <a:gd name="T31" fmla="*/ 18 h 57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16"/>
                <a:gd name="T49" fmla="*/ 0 h 575"/>
                <a:gd name="T50" fmla="*/ 416 w 416"/>
                <a:gd name="T51" fmla="*/ 575 h 575"/>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16" h="575">
                  <a:moveTo>
                    <a:pt x="416" y="36"/>
                  </a:moveTo>
                  <a:lnTo>
                    <a:pt x="251" y="218"/>
                  </a:lnTo>
                  <a:lnTo>
                    <a:pt x="251" y="340"/>
                  </a:lnTo>
                  <a:lnTo>
                    <a:pt x="268" y="406"/>
                  </a:lnTo>
                  <a:lnTo>
                    <a:pt x="334" y="456"/>
                  </a:lnTo>
                  <a:lnTo>
                    <a:pt x="334" y="562"/>
                  </a:lnTo>
                  <a:lnTo>
                    <a:pt x="165" y="541"/>
                  </a:lnTo>
                  <a:lnTo>
                    <a:pt x="100" y="575"/>
                  </a:lnTo>
                  <a:lnTo>
                    <a:pt x="0" y="503"/>
                  </a:lnTo>
                  <a:lnTo>
                    <a:pt x="11" y="435"/>
                  </a:lnTo>
                  <a:lnTo>
                    <a:pt x="76" y="315"/>
                  </a:lnTo>
                  <a:lnTo>
                    <a:pt x="127" y="133"/>
                  </a:lnTo>
                  <a:lnTo>
                    <a:pt x="226" y="102"/>
                  </a:lnTo>
                  <a:lnTo>
                    <a:pt x="393" y="0"/>
                  </a:lnTo>
                  <a:lnTo>
                    <a:pt x="416" y="36"/>
                  </a:lnTo>
                  <a:close/>
                </a:path>
              </a:pathLst>
            </a:custGeom>
            <a:solidFill>
              <a:srgbClr val="D68585"/>
            </a:solidFill>
            <a:ln w="9525">
              <a:noFill/>
              <a:round/>
              <a:headEnd/>
              <a:tailEnd/>
            </a:ln>
          </p:spPr>
          <p:txBody>
            <a:bodyPr/>
            <a:lstStyle/>
            <a:p>
              <a:endParaRPr lang="id-ID"/>
            </a:p>
          </p:txBody>
        </p:sp>
        <p:sp>
          <p:nvSpPr>
            <p:cNvPr id="33810" name="Freeform 16"/>
            <p:cNvSpPr>
              <a:spLocks/>
            </p:cNvSpPr>
            <p:nvPr/>
          </p:nvSpPr>
          <p:spPr bwMode="auto">
            <a:xfrm>
              <a:off x="2839" y="1975"/>
              <a:ext cx="51" cy="29"/>
            </a:xfrm>
            <a:custGeom>
              <a:avLst/>
              <a:gdLst>
                <a:gd name="T0" fmla="*/ 42 w 103"/>
                <a:gd name="T1" fmla="*/ 29 h 59"/>
                <a:gd name="T2" fmla="*/ 0 w 103"/>
                <a:gd name="T3" fmla="*/ 29 h 59"/>
                <a:gd name="T4" fmla="*/ 9 w 103"/>
                <a:gd name="T5" fmla="*/ 7 h 59"/>
                <a:gd name="T6" fmla="*/ 32 w 103"/>
                <a:gd name="T7" fmla="*/ 0 h 59"/>
                <a:gd name="T8" fmla="*/ 51 w 103"/>
                <a:gd name="T9" fmla="*/ 8 h 59"/>
                <a:gd name="T10" fmla="*/ 42 w 103"/>
                <a:gd name="T11" fmla="*/ 29 h 59"/>
                <a:gd name="T12" fmla="*/ 42 w 103"/>
                <a:gd name="T13" fmla="*/ 29 h 59"/>
                <a:gd name="T14" fmla="*/ 0 60000 65536"/>
                <a:gd name="T15" fmla="*/ 0 60000 65536"/>
                <a:gd name="T16" fmla="*/ 0 60000 65536"/>
                <a:gd name="T17" fmla="*/ 0 60000 65536"/>
                <a:gd name="T18" fmla="*/ 0 60000 65536"/>
                <a:gd name="T19" fmla="*/ 0 60000 65536"/>
                <a:gd name="T20" fmla="*/ 0 60000 65536"/>
                <a:gd name="T21" fmla="*/ 0 w 103"/>
                <a:gd name="T22" fmla="*/ 0 h 59"/>
                <a:gd name="T23" fmla="*/ 103 w 103"/>
                <a:gd name="T24" fmla="*/ 59 h 5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 h="59">
                  <a:moveTo>
                    <a:pt x="84" y="59"/>
                  </a:moveTo>
                  <a:lnTo>
                    <a:pt x="0" y="59"/>
                  </a:lnTo>
                  <a:lnTo>
                    <a:pt x="19" y="14"/>
                  </a:lnTo>
                  <a:lnTo>
                    <a:pt x="65" y="0"/>
                  </a:lnTo>
                  <a:lnTo>
                    <a:pt x="103" y="17"/>
                  </a:lnTo>
                  <a:lnTo>
                    <a:pt x="84" y="59"/>
                  </a:lnTo>
                  <a:close/>
                </a:path>
              </a:pathLst>
            </a:custGeom>
            <a:solidFill>
              <a:srgbClr val="D68585"/>
            </a:solidFill>
            <a:ln w="9525">
              <a:noFill/>
              <a:round/>
              <a:headEnd/>
              <a:tailEnd/>
            </a:ln>
          </p:spPr>
          <p:txBody>
            <a:bodyPr/>
            <a:lstStyle/>
            <a:p>
              <a:endParaRPr lang="id-ID"/>
            </a:p>
          </p:txBody>
        </p:sp>
        <p:sp>
          <p:nvSpPr>
            <p:cNvPr id="33811" name="Freeform 17"/>
            <p:cNvSpPr>
              <a:spLocks/>
            </p:cNvSpPr>
            <p:nvPr/>
          </p:nvSpPr>
          <p:spPr bwMode="auto">
            <a:xfrm>
              <a:off x="3067" y="1951"/>
              <a:ext cx="205" cy="404"/>
            </a:xfrm>
            <a:custGeom>
              <a:avLst/>
              <a:gdLst>
                <a:gd name="T0" fmla="*/ 2 w 408"/>
                <a:gd name="T1" fmla="*/ 3 h 808"/>
                <a:gd name="T2" fmla="*/ 0 w 408"/>
                <a:gd name="T3" fmla="*/ 34 h 808"/>
                <a:gd name="T4" fmla="*/ 65 w 408"/>
                <a:gd name="T5" fmla="*/ 135 h 808"/>
                <a:gd name="T6" fmla="*/ 87 w 408"/>
                <a:gd name="T7" fmla="*/ 192 h 808"/>
                <a:gd name="T8" fmla="*/ 10 w 408"/>
                <a:gd name="T9" fmla="*/ 404 h 808"/>
                <a:gd name="T10" fmla="*/ 117 w 408"/>
                <a:gd name="T11" fmla="*/ 281 h 808"/>
                <a:gd name="T12" fmla="*/ 183 w 408"/>
                <a:gd name="T13" fmla="*/ 164 h 808"/>
                <a:gd name="T14" fmla="*/ 205 w 408"/>
                <a:gd name="T15" fmla="*/ 19 h 808"/>
                <a:gd name="T16" fmla="*/ 168 w 408"/>
                <a:gd name="T17" fmla="*/ 0 h 808"/>
                <a:gd name="T18" fmla="*/ 149 w 408"/>
                <a:gd name="T19" fmla="*/ 0 h 808"/>
                <a:gd name="T20" fmla="*/ 177 w 408"/>
                <a:gd name="T21" fmla="*/ 53 h 808"/>
                <a:gd name="T22" fmla="*/ 128 w 408"/>
                <a:gd name="T23" fmla="*/ 6 h 808"/>
                <a:gd name="T24" fmla="*/ 155 w 408"/>
                <a:gd name="T25" fmla="*/ 70 h 808"/>
                <a:gd name="T26" fmla="*/ 155 w 408"/>
                <a:gd name="T27" fmla="*/ 133 h 808"/>
                <a:gd name="T28" fmla="*/ 105 w 408"/>
                <a:gd name="T29" fmla="*/ 12 h 808"/>
                <a:gd name="T30" fmla="*/ 105 w 408"/>
                <a:gd name="T31" fmla="*/ 78 h 808"/>
                <a:gd name="T32" fmla="*/ 70 w 408"/>
                <a:gd name="T33" fmla="*/ 13 h 808"/>
                <a:gd name="T34" fmla="*/ 32 w 408"/>
                <a:gd name="T35" fmla="*/ 13 h 808"/>
                <a:gd name="T36" fmla="*/ 2 w 408"/>
                <a:gd name="T37" fmla="*/ 3 h 808"/>
                <a:gd name="T38" fmla="*/ 2 w 408"/>
                <a:gd name="T39" fmla="*/ 3 h 80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08"/>
                <a:gd name="T61" fmla="*/ 0 h 808"/>
                <a:gd name="T62" fmla="*/ 408 w 408"/>
                <a:gd name="T63" fmla="*/ 808 h 80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08" h="808">
                  <a:moveTo>
                    <a:pt x="3" y="5"/>
                  </a:moveTo>
                  <a:lnTo>
                    <a:pt x="0" y="68"/>
                  </a:lnTo>
                  <a:lnTo>
                    <a:pt x="129" y="270"/>
                  </a:lnTo>
                  <a:lnTo>
                    <a:pt x="174" y="384"/>
                  </a:lnTo>
                  <a:lnTo>
                    <a:pt x="19" y="808"/>
                  </a:lnTo>
                  <a:lnTo>
                    <a:pt x="232" y="562"/>
                  </a:lnTo>
                  <a:lnTo>
                    <a:pt x="365" y="327"/>
                  </a:lnTo>
                  <a:lnTo>
                    <a:pt x="408" y="38"/>
                  </a:lnTo>
                  <a:lnTo>
                    <a:pt x="334" y="0"/>
                  </a:lnTo>
                  <a:lnTo>
                    <a:pt x="296" y="0"/>
                  </a:lnTo>
                  <a:lnTo>
                    <a:pt x="353" y="106"/>
                  </a:lnTo>
                  <a:lnTo>
                    <a:pt x="254" y="13"/>
                  </a:lnTo>
                  <a:lnTo>
                    <a:pt x="308" y="140"/>
                  </a:lnTo>
                  <a:lnTo>
                    <a:pt x="308" y="266"/>
                  </a:lnTo>
                  <a:lnTo>
                    <a:pt x="209" y="23"/>
                  </a:lnTo>
                  <a:lnTo>
                    <a:pt x="209" y="156"/>
                  </a:lnTo>
                  <a:lnTo>
                    <a:pt x="140" y="26"/>
                  </a:lnTo>
                  <a:lnTo>
                    <a:pt x="64" y="26"/>
                  </a:lnTo>
                  <a:lnTo>
                    <a:pt x="3" y="5"/>
                  </a:lnTo>
                  <a:close/>
                </a:path>
              </a:pathLst>
            </a:custGeom>
            <a:solidFill>
              <a:srgbClr val="D68585"/>
            </a:solidFill>
            <a:ln w="9525">
              <a:noFill/>
              <a:round/>
              <a:headEnd/>
              <a:tailEnd/>
            </a:ln>
          </p:spPr>
          <p:txBody>
            <a:bodyPr/>
            <a:lstStyle/>
            <a:p>
              <a:endParaRPr lang="id-ID"/>
            </a:p>
          </p:txBody>
        </p:sp>
        <p:sp>
          <p:nvSpPr>
            <p:cNvPr id="33812" name="Freeform 18"/>
            <p:cNvSpPr>
              <a:spLocks/>
            </p:cNvSpPr>
            <p:nvPr/>
          </p:nvSpPr>
          <p:spPr bwMode="auto">
            <a:xfrm>
              <a:off x="2950" y="2019"/>
              <a:ext cx="158" cy="188"/>
            </a:xfrm>
            <a:custGeom>
              <a:avLst/>
              <a:gdLst>
                <a:gd name="T0" fmla="*/ 0 w 315"/>
                <a:gd name="T1" fmla="*/ 70 h 376"/>
                <a:gd name="T2" fmla="*/ 65 w 315"/>
                <a:gd name="T3" fmla="*/ 55 h 376"/>
                <a:gd name="T4" fmla="*/ 84 w 315"/>
                <a:gd name="T5" fmla="*/ 49 h 376"/>
                <a:gd name="T6" fmla="*/ 104 w 315"/>
                <a:gd name="T7" fmla="*/ 0 h 376"/>
                <a:gd name="T8" fmla="*/ 137 w 315"/>
                <a:gd name="T9" fmla="*/ 49 h 376"/>
                <a:gd name="T10" fmla="*/ 158 w 315"/>
                <a:gd name="T11" fmla="*/ 188 h 376"/>
                <a:gd name="T12" fmla="*/ 103 w 315"/>
                <a:gd name="T13" fmla="*/ 119 h 376"/>
                <a:gd name="T14" fmla="*/ 0 w 315"/>
                <a:gd name="T15" fmla="*/ 88 h 376"/>
                <a:gd name="T16" fmla="*/ 0 w 315"/>
                <a:gd name="T17" fmla="*/ 70 h 376"/>
                <a:gd name="T18" fmla="*/ 0 w 315"/>
                <a:gd name="T19" fmla="*/ 70 h 37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15"/>
                <a:gd name="T31" fmla="*/ 0 h 376"/>
                <a:gd name="T32" fmla="*/ 315 w 315"/>
                <a:gd name="T33" fmla="*/ 376 h 37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15" h="376">
                  <a:moveTo>
                    <a:pt x="0" y="140"/>
                  </a:moveTo>
                  <a:lnTo>
                    <a:pt x="129" y="110"/>
                  </a:lnTo>
                  <a:lnTo>
                    <a:pt x="167" y="98"/>
                  </a:lnTo>
                  <a:lnTo>
                    <a:pt x="207" y="0"/>
                  </a:lnTo>
                  <a:lnTo>
                    <a:pt x="273" y="98"/>
                  </a:lnTo>
                  <a:lnTo>
                    <a:pt x="315" y="376"/>
                  </a:lnTo>
                  <a:lnTo>
                    <a:pt x="205" y="239"/>
                  </a:lnTo>
                  <a:lnTo>
                    <a:pt x="0" y="176"/>
                  </a:lnTo>
                  <a:lnTo>
                    <a:pt x="0" y="140"/>
                  </a:lnTo>
                  <a:close/>
                </a:path>
              </a:pathLst>
            </a:custGeom>
            <a:solidFill>
              <a:srgbClr val="D68585"/>
            </a:solidFill>
            <a:ln w="9525">
              <a:noFill/>
              <a:round/>
              <a:headEnd/>
              <a:tailEnd/>
            </a:ln>
          </p:spPr>
          <p:txBody>
            <a:bodyPr/>
            <a:lstStyle/>
            <a:p>
              <a:endParaRPr lang="id-ID"/>
            </a:p>
          </p:txBody>
        </p:sp>
        <p:sp>
          <p:nvSpPr>
            <p:cNvPr id="33813" name="Freeform 19"/>
            <p:cNvSpPr>
              <a:spLocks/>
            </p:cNvSpPr>
            <p:nvPr/>
          </p:nvSpPr>
          <p:spPr bwMode="auto">
            <a:xfrm>
              <a:off x="3131" y="1793"/>
              <a:ext cx="119" cy="85"/>
            </a:xfrm>
            <a:custGeom>
              <a:avLst/>
              <a:gdLst>
                <a:gd name="T0" fmla="*/ 0 w 238"/>
                <a:gd name="T1" fmla="*/ 22 h 169"/>
                <a:gd name="T2" fmla="*/ 49 w 238"/>
                <a:gd name="T3" fmla="*/ 24 h 169"/>
                <a:gd name="T4" fmla="*/ 102 w 238"/>
                <a:gd name="T5" fmla="*/ 83 h 169"/>
                <a:gd name="T6" fmla="*/ 119 w 238"/>
                <a:gd name="T7" fmla="*/ 85 h 169"/>
                <a:gd name="T8" fmla="*/ 111 w 238"/>
                <a:gd name="T9" fmla="*/ 47 h 169"/>
                <a:gd name="T10" fmla="*/ 69 w 238"/>
                <a:gd name="T11" fmla="*/ 0 h 169"/>
                <a:gd name="T12" fmla="*/ 0 w 238"/>
                <a:gd name="T13" fmla="*/ 22 h 169"/>
                <a:gd name="T14" fmla="*/ 0 w 238"/>
                <a:gd name="T15" fmla="*/ 22 h 169"/>
                <a:gd name="T16" fmla="*/ 0 60000 65536"/>
                <a:gd name="T17" fmla="*/ 0 60000 65536"/>
                <a:gd name="T18" fmla="*/ 0 60000 65536"/>
                <a:gd name="T19" fmla="*/ 0 60000 65536"/>
                <a:gd name="T20" fmla="*/ 0 60000 65536"/>
                <a:gd name="T21" fmla="*/ 0 60000 65536"/>
                <a:gd name="T22" fmla="*/ 0 60000 65536"/>
                <a:gd name="T23" fmla="*/ 0 60000 65536"/>
                <a:gd name="T24" fmla="*/ 0 w 238"/>
                <a:gd name="T25" fmla="*/ 0 h 169"/>
                <a:gd name="T26" fmla="*/ 238 w 238"/>
                <a:gd name="T27" fmla="*/ 169 h 16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38" h="169">
                  <a:moveTo>
                    <a:pt x="0" y="44"/>
                  </a:moveTo>
                  <a:lnTo>
                    <a:pt x="97" y="48"/>
                  </a:lnTo>
                  <a:lnTo>
                    <a:pt x="203" y="166"/>
                  </a:lnTo>
                  <a:lnTo>
                    <a:pt x="238" y="169"/>
                  </a:lnTo>
                  <a:lnTo>
                    <a:pt x="222" y="93"/>
                  </a:lnTo>
                  <a:lnTo>
                    <a:pt x="137" y="0"/>
                  </a:lnTo>
                  <a:lnTo>
                    <a:pt x="0" y="44"/>
                  </a:lnTo>
                  <a:close/>
                </a:path>
              </a:pathLst>
            </a:custGeom>
            <a:solidFill>
              <a:srgbClr val="D68585"/>
            </a:solidFill>
            <a:ln w="9525">
              <a:noFill/>
              <a:round/>
              <a:headEnd/>
              <a:tailEnd/>
            </a:ln>
          </p:spPr>
          <p:txBody>
            <a:bodyPr/>
            <a:lstStyle/>
            <a:p>
              <a:endParaRPr lang="id-ID"/>
            </a:p>
          </p:txBody>
        </p:sp>
        <p:sp>
          <p:nvSpPr>
            <p:cNvPr id="33814" name="Freeform 20"/>
            <p:cNvSpPr>
              <a:spLocks/>
            </p:cNvSpPr>
            <p:nvPr/>
          </p:nvSpPr>
          <p:spPr bwMode="auto">
            <a:xfrm>
              <a:off x="3225" y="1693"/>
              <a:ext cx="65" cy="120"/>
            </a:xfrm>
            <a:custGeom>
              <a:avLst/>
              <a:gdLst>
                <a:gd name="T0" fmla="*/ 40 w 129"/>
                <a:gd name="T1" fmla="*/ 0 h 239"/>
                <a:gd name="T2" fmla="*/ 0 w 129"/>
                <a:gd name="T3" fmla="*/ 36 h 239"/>
                <a:gd name="T4" fmla="*/ 65 w 129"/>
                <a:gd name="T5" fmla="*/ 120 h 239"/>
                <a:gd name="T6" fmla="*/ 57 w 129"/>
                <a:gd name="T7" fmla="*/ 8 h 239"/>
                <a:gd name="T8" fmla="*/ 40 w 129"/>
                <a:gd name="T9" fmla="*/ 0 h 239"/>
                <a:gd name="T10" fmla="*/ 40 w 129"/>
                <a:gd name="T11" fmla="*/ 0 h 239"/>
                <a:gd name="T12" fmla="*/ 0 60000 65536"/>
                <a:gd name="T13" fmla="*/ 0 60000 65536"/>
                <a:gd name="T14" fmla="*/ 0 60000 65536"/>
                <a:gd name="T15" fmla="*/ 0 60000 65536"/>
                <a:gd name="T16" fmla="*/ 0 60000 65536"/>
                <a:gd name="T17" fmla="*/ 0 60000 65536"/>
                <a:gd name="T18" fmla="*/ 0 w 129"/>
                <a:gd name="T19" fmla="*/ 0 h 239"/>
                <a:gd name="T20" fmla="*/ 129 w 129"/>
                <a:gd name="T21" fmla="*/ 239 h 239"/>
              </a:gdLst>
              <a:ahLst/>
              <a:cxnLst>
                <a:cxn ang="T12">
                  <a:pos x="T0" y="T1"/>
                </a:cxn>
                <a:cxn ang="T13">
                  <a:pos x="T2" y="T3"/>
                </a:cxn>
                <a:cxn ang="T14">
                  <a:pos x="T4" y="T5"/>
                </a:cxn>
                <a:cxn ang="T15">
                  <a:pos x="T6" y="T7"/>
                </a:cxn>
                <a:cxn ang="T16">
                  <a:pos x="T8" y="T9"/>
                </a:cxn>
                <a:cxn ang="T17">
                  <a:pos x="T10" y="T11"/>
                </a:cxn>
              </a:cxnLst>
              <a:rect l="T18" t="T19" r="T20" b="T21"/>
              <a:pathLst>
                <a:path w="129" h="239">
                  <a:moveTo>
                    <a:pt x="80" y="0"/>
                  </a:moveTo>
                  <a:lnTo>
                    <a:pt x="0" y="72"/>
                  </a:lnTo>
                  <a:lnTo>
                    <a:pt x="129" y="239"/>
                  </a:lnTo>
                  <a:lnTo>
                    <a:pt x="114" y="15"/>
                  </a:lnTo>
                  <a:lnTo>
                    <a:pt x="80" y="0"/>
                  </a:lnTo>
                  <a:close/>
                </a:path>
              </a:pathLst>
            </a:custGeom>
            <a:solidFill>
              <a:srgbClr val="D68585"/>
            </a:solidFill>
            <a:ln w="9525">
              <a:noFill/>
              <a:round/>
              <a:headEnd/>
              <a:tailEnd/>
            </a:ln>
          </p:spPr>
          <p:txBody>
            <a:bodyPr/>
            <a:lstStyle/>
            <a:p>
              <a:endParaRPr lang="id-ID"/>
            </a:p>
          </p:txBody>
        </p:sp>
        <p:sp>
          <p:nvSpPr>
            <p:cNvPr id="33815" name="Freeform 21"/>
            <p:cNvSpPr>
              <a:spLocks/>
            </p:cNvSpPr>
            <p:nvPr/>
          </p:nvSpPr>
          <p:spPr bwMode="auto">
            <a:xfrm>
              <a:off x="2847" y="2205"/>
              <a:ext cx="261" cy="211"/>
            </a:xfrm>
            <a:custGeom>
              <a:avLst/>
              <a:gdLst>
                <a:gd name="T0" fmla="*/ 261 w 523"/>
                <a:gd name="T1" fmla="*/ 0 h 422"/>
                <a:gd name="T2" fmla="*/ 113 w 523"/>
                <a:gd name="T3" fmla="*/ 100 h 422"/>
                <a:gd name="T4" fmla="*/ 23 w 523"/>
                <a:gd name="T5" fmla="*/ 115 h 422"/>
                <a:gd name="T6" fmla="*/ 0 w 523"/>
                <a:gd name="T7" fmla="*/ 157 h 422"/>
                <a:gd name="T8" fmla="*/ 15 w 523"/>
                <a:gd name="T9" fmla="*/ 211 h 422"/>
                <a:gd name="T10" fmla="*/ 117 w 523"/>
                <a:gd name="T11" fmla="*/ 209 h 422"/>
                <a:gd name="T12" fmla="*/ 206 w 523"/>
                <a:gd name="T13" fmla="*/ 161 h 422"/>
                <a:gd name="T14" fmla="*/ 261 w 523"/>
                <a:gd name="T15" fmla="*/ 0 h 422"/>
                <a:gd name="T16" fmla="*/ 261 w 523"/>
                <a:gd name="T17" fmla="*/ 0 h 4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23"/>
                <a:gd name="T28" fmla="*/ 0 h 422"/>
                <a:gd name="T29" fmla="*/ 523 w 523"/>
                <a:gd name="T30" fmla="*/ 422 h 4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23" h="422">
                  <a:moveTo>
                    <a:pt x="523" y="0"/>
                  </a:moveTo>
                  <a:lnTo>
                    <a:pt x="227" y="200"/>
                  </a:lnTo>
                  <a:lnTo>
                    <a:pt x="46" y="230"/>
                  </a:lnTo>
                  <a:lnTo>
                    <a:pt x="0" y="314"/>
                  </a:lnTo>
                  <a:lnTo>
                    <a:pt x="31" y="422"/>
                  </a:lnTo>
                  <a:lnTo>
                    <a:pt x="234" y="418"/>
                  </a:lnTo>
                  <a:lnTo>
                    <a:pt x="413" y="322"/>
                  </a:lnTo>
                  <a:lnTo>
                    <a:pt x="523" y="0"/>
                  </a:lnTo>
                  <a:close/>
                </a:path>
              </a:pathLst>
            </a:custGeom>
            <a:solidFill>
              <a:srgbClr val="D68585"/>
            </a:solidFill>
            <a:ln w="9525">
              <a:noFill/>
              <a:round/>
              <a:headEnd/>
              <a:tailEnd/>
            </a:ln>
          </p:spPr>
          <p:txBody>
            <a:bodyPr/>
            <a:lstStyle/>
            <a:p>
              <a:endParaRPr lang="id-ID"/>
            </a:p>
          </p:txBody>
        </p:sp>
        <p:sp>
          <p:nvSpPr>
            <p:cNvPr id="33816" name="Freeform 22"/>
            <p:cNvSpPr>
              <a:spLocks/>
            </p:cNvSpPr>
            <p:nvPr/>
          </p:nvSpPr>
          <p:spPr bwMode="auto">
            <a:xfrm>
              <a:off x="3101" y="1910"/>
              <a:ext cx="97" cy="23"/>
            </a:xfrm>
            <a:custGeom>
              <a:avLst/>
              <a:gdLst>
                <a:gd name="T0" fmla="*/ 0 w 196"/>
                <a:gd name="T1" fmla="*/ 0 h 46"/>
                <a:gd name="T2" fmla="*/ 32 w 196"/>
                <a:gd name="T3" fmla="*/ 17 h 46"/>
                <a:gd name="T4" fmla="*/ 71 w 196"/>
                <a:gd name="T5" fmla="*/ 23 h 46"/>
                <a:gd name="T6" fmla="*/ 97 w 196"/>
                <a:gd name="T7" fmla="*/ 4 h 46"/>
                <a:gd name="T8" fmla="*/ 0 w 196"/>
                <a:gd name="T9" fmla="*/ 0 h 46"/>
                <a:gd name="T10" fmla="*/ 0 w 196"/>
                <a:gd name="T11" fmla="*/ 0 h 46"/>
                <a:gd name="T12" fmla="*/ 0 60000 65536"/>
                <a:gd name="T13" fmla="*/ 0 60000 65536"/>
                <a:gd name="T14" fmla="*/ 0 60000 65536"/>
                <a:gd name="T15" fmla="*/ 0 60000 65536"/>
                <a:gd name="T16" fmla="*/ 0 60000 65536"/>
                <a:gd name="T17" fmla="*/ 0 60000 65536"/>
                <a:gd name="T18" fmla="*/ 0 w 196"/>
                <a:gd name="T19" fmla="*/ 0 h 46"/>
                <a:gd name="T20" fmla="*/ 196 w 196"/>
                <a:gd name="T21" fmla="*/ 46 h 46"/>
              </a:gdLst>
              <a:ahLst/>
              <a:cxnLst>
                <a:cxn ang="T12">
                  <a:pos x="T0" y="T1"/>
                </a:cxn>
                <a:cxn ang="T13">
                  <a:pos x="T2" y="T3"/>
                </a:cxn>
                <a:cxn ang="T14">
                  <a:pos x="T4" y="T5"/>
                </a:cxn>
                <a:cxn ang="T15">
                  <a:pos x="T6" y="T7"/>
                </a:cxn>
                <a:cxn ang="T16">
                  <a:pos x="T8" y="T9"/>
                </a:cxn>
                <a:cxn ang="T17">
                  <a:pos x="T10" y="T11"/>
                </a:cxn>
              </a:cxnLst>
              <a:rect l="T18" t="T19" r="T20" b="T21"/>
              <a:pathLst>
                <a:path w="196" h="46">
                  <a:moveTo>
                    <a:pt x="0" y="0"/>
                  </a:moveTo>
                  <a:lnTo>
                    <a:pt x="65" y="34"/>
                  </a:lnTo>
                  <a:lnTo>
                    <a:pt x="143" y="46"/>
                  </a:lnTo>
                  <a:lnTo>
                    <a:pt x="196" y="8"/>
                  </a:lnTo>
                  <a:lnTo>
                    <a:pt x="0" y="0"/>
                  </a:lnTo>
                  <a:close/>
                </a:path>
              </a:pathLst>
            </a:custGeom>
            <a:solidFill>
              <a:srgbClr val="D68585"/>
            </a:solidFill>
            <a:ln w="9525">
              <a:noFill/>
              <a:round/>
              <a:headEnd/>
              <a:tailEnd/>
            </a:ln>
          </p:spPr>
          <p:txBody>
            <a:bodyPr/>
            <a:lstStyle/>
            <a:p>
              <a:endParaRPr lang="id-ID"/>
            </a:p>
          </p:txBody>
        </p:sp>
        <p:sp>
          <p:nvSpPr>
            <p:cNvPr id="33817" name="Freeform 23"/>
            <p:cNvSpPr>
              <a:spLocks/>
            </p:cNvSpPr>
            <p:nvPr/>
          </p:nvSpPr>
          <p:spPr bwMode="auto">
            <a:xfrm>
              <a:off x="2769" y="2190"/>
              <a:ext cx="227" cy="75"/>
            </a:xfrm>
            <a:custGeom>
              <a:avLst/>
              <a:gdLst>
                <a:gd name="T0" fmla="*/ 0 w 454"/>
                <a:gd name="T1" fmla="*/ 0 h 148"/>
                <a:gd name="T2" fmla="*/ 46 w 454"/>
                <a:gd name="T3" fmla="*/ 41 h 148"/>
                <a:gd name="T4" fmla="*/ 108 w 454"/>
                <a:gd name="T5" fmla="*/ 73 h 148"/>
                <a:gd name="T6" fmla="*/ 201 w 454"/>
                <a:gd name="T7" fmla="*/ 75 h 148"/>
                <a:gd name="T8" fmla="*/ 227 w 454"/>
                <a:gd name="T9" fmla="*/ 50 h 148"/>
                <a:gd name="T10" fmla="*/ 162 w 454"/>
                <a:gd name="T11" fmla="*/ 46 h 148"/>
                <a:gd name="T12" fmla="*/ 103 w 454"/>
                <a:gd name="T13" fmla="*/ 48 h 148"/>
                <a:gd name="T14" fmla="*/ 60 w 454"/>
                <a:gd name="T15" fmla="*/ 29 h 148"/>
                <a:gd name="T16" fmla="*/ 0 w 454"/>
                <a:gd name="T17" fmla="*/ 0 h 148"/>
                <a:gd name="T18" fmla="*/ 0 w 454"/>
                <a:gd name="T19" fmla="*/ 0 h 1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54"/>
                <a:gd name="T31" fmla="*/ 0 h 148"/>
                <a:gd name="T32" fmla="*/ 454 w 454"/>
                <a:gd name="T33" fmla="*/ 148 h 1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54" h="148">
                  <a:moveTo>
                    <a:pt x="0" y="0"/>
                  </a:moveTo>
                  <a:lnTo>
                    <a:pt x="91" y="80"/>
                  </a:lnTo>
                  <a:lnTo>
                    <a:pt x="216" y="144"/>
                  </a:lnTo>
                  <a:lnTo>
                    <a:pt x="401" y="148"/>
                  </a:lnTo>
                  <a:lnTo>
                    <a:pt x="454" y="99"/>
                  </a:lnTo>
                  <a:lnTo>
                    <a:pt x="323" y="91"/>
                  </a:lnTo>
                  <a:lnTo>
                    <a:pt x="205" y="95"/>
                  </a:lnTo>
                  <a:lnTo>
                    <a:pt x="121" y="57"/>
                  </a:lnTo>
                  <a:lnTo>
                    <a:pt x="0" y="0"/>
                  </a:lnTo>
                  <a:close/>
                </a:path>
              </a:pathLst>
            </a:custGeom>
            <a:solidFill>
              <a:srgbClr val="DB4C4C"/>
            </a:solidFill>
            <a:ln w="9525">
              <a:noFill/>
              <a:round/>
              <a:headEnd/>
              <a:tailEnd/>
            </a:ln>
          </p:spPr>
          <p:txBody>
            <a:bodyPr/>
            <a:lstStyle/>
            <a:p>
              <a:endParaRPr lang="id-ID"/>
            </a:p>
          </p:txBody>
        </p:sp>
        <p:sp>
          <p:nvSpPr>
            <p:cNvPr id="33818" name="Freeform 24"/>
            <p:cNvSpPr>
              <a:spLocks/>
            </p:cNvSpPr>
            <p:nvPr/>
          </p:nvSpPr>
          <p:spPr bwMode="auto">
            <a:xfrm>
              <a:off x="2849" y="2392"/>
              <a:ext cx="231" cy="321"/>
            </a:xfrm>
            <a:custGeom>
              <a:avLst/>
              <a:gdLst>
                <a:gd name="T0" fmla="*/ 231 w 462"/>
                <a:gd name="T1" fmla="*/ 0 h 642"/>
                <a:gd name="T2" fmla="*/ 131 w 462"/>
                <a:gd name="T3" fmla="*/ 84 h 642"/>
                <a:gd name="T4" fmla="*/ 0 w 462"/>
                <a:gd name="T5" fmla="*/ 99 h 642"/>
                <a:gd name="T6" fmla="*/ 15 w 462"/>
                <a:gd name="T7" fmla="*/ 321 h 642"/>
                <a:gd name="T8" fmla="*/ 156 w 462"/>
                <a:gd name="T9" fmla="*/ 135 h 642"/>
                <a:gd name="T10" fmla="*/ 231 w 462"/>
                <a:gd name="T11" fmla="*/ 0 h 642"/>
                <a:gd name="T12" fmla="*/ 231 w 462"/>
                <a:gd name="T13" fmla="*/ 0 h 642"/>
                <a:gd name="T14" fmla="*/ 0 60000 65536"/>
                <a:gd name="T15" fmla="*/ 0 60000 65536"/>
                <a:gd name="T16" fmla="*/ 0 60000 65536"/>
                <a:gd name="T17" fmla="*/ 0 60000 65536"/>
                <a:gd name="T18" fmla="*/ 0 60000 65536"/>
                <a:gd name="T19" fmla="*/ 0 60000 65536"/>
                <a:gd name="T20" fmla="*/ 0 60000 65536"/>
                <a:gd name="T21" fmla="*/ 0 w 462"/>
                <a:gd name="T22" fmla="*/ 0 h 642"/>
                <a:gd name="T23" fmla="*/ 462 w 462"/>
                <a:gd name="T24" fmla="*/ 642 h 64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62" h="642">
                  <a:moveTo>
                    <a:pt x="462" y="0"/>
                  </a:moveTo>
                  <a:lnTo>
                    <a:pt x="261" y="169"/>
                  </a:lnTo>
                  <a:lnTo>
                    <a:pt x="0" y="199"/>
                  </a:lnTo>
                  <a:lnTo>
                    <a:pt x="31" y="642"/>
                  </a:lnTo>
                  <a:lnTo>
                    <a:pt x="312" y="270"/>
                  </a:lnTo>
                  <a:lnTo>
                    <a:pt x="462" y="0"/>
                  </a:lnTo>
                  <a:close/>
                </a:path>
              </a:pathLst>
            </a:custGeom>
            <a:solidFill>
              <a:srgbClr val="D68585"/>
            </a:solidFill>
            <a:ln w="9525">
              <a:noFill/>
              <a:round/>
              <a:headEnd/>
              <a:tailEnd/>
            </a:ln>
          </p:spPr>
          <p:txBody>
            <a:bodyPr/>
            <a:lstStyle/>
            <a:p>
              <a:endParaRPr lang="id-ID"/>
            </a:p>
          </p:txBody>
        </p:sp>
        <p:sp>
          <p:nvSpPr>
            <p:cNvPr id="33819" name="Freeform 25"/>
            <p:cNvSpPr>
              <a:spLocks/>
            </p:cNvSpPr>
            <p:nvPr/>
          </p:nvSpPr>
          <p:spPr bwMode="auto">
            <a:xfrm>
              <a:off x="1722" y="2736"/>
              <a:ext cx="328" cy="232"/>
            </a:xfrm>
            <a:custGeom>
              <a:avLst/>
              <a:gdLst>
                <a:gd name="T0" fmla="*/ 37 w 656"/>
                <a:gd name="T1" fmla="*/ 0 h 464"/>
                <a:gd name="T2" fmla="*/ 136 w 656"/>
                <a:gd name="T3" fmla="*/ 109 h 464"/>
                <a:gd name="T4" fmla="*/ 224 w 656"/>
                <a:gd name="T5" fmla="*/ 151 h 464"/>
                <a:gd name="T6" fmla="*/ 301 w 656"/>
                <a:gd name="T7" fmla="*/ 122 h 464"/>
                <a:gd name="T8" fmla="*/ 311 w 656"/>
                <a:gd name="T9" fmla="*/ 62 h 464"/>
                <a:gd name="T10" fmla="*/ 328 w 656"/>
                <a:gd name="T11" fmla="*/ 165 h 464"/>
                <a:gd name="T12" fmla="*/ 301 w 656"/>
                <a:gd name="T13" fmla="*/ 217 h 464"/>
                <a:gd name="T14" fmla="*/ 175 w 656"/>
                <a:gd name="T15" fmla="*/ 232 h 464"/>
                <a:gd name="T16" fmla="*/ 47 w 656"/>
                <a:gd name="T17" fmla="*/ 206 h 464"/>
                <a:gd name="T18" fmla="*/ 0 w 656"/>
                <a:gd name="T19" fmla="*/ 141 h 464"/>
                <a:gd name="T20" fmla="*/ 37 w 656"/>
                <a:gd name="T21" fmla="*/ 0 h 464"/>
                <a:gd name="T22" fmla="*/ 37 w 656"/>
                <a:gd name="T23" fmla="*/ 0 h 46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56"/>
                <a:gd name="T37" fmla="*/ 0 h 464"/>
                <a:gd name="T38" fmla="*/ 656 w 656"/>
                <a:gd name="T39" fmla="*/ 464 h 46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56" h="464">
                  <a:moveTo>
                    <a:pt x="74" y="0"/>
                  </a:moveTo>
                  <a:lnTo>
                    <a:pt x="272" y="218"/>
                  </a:lnTo>
                  <a:lnTo>
                    <a:pt x="449" y="302"/>
                  </a:lnTo>
                  <a:lnTo>
                    <a:pt x="601" y="245"/>
                  </a:lnTo>
                  <a:lnTo>
                    <a:pt x="622" y="125"/>
                  </a:lnTo>
                  <a:lnTo>
                    <a:pt x="656" y="329"/>
                  </a:lnTo>
                  <a:lnTo>
                    <a:pt x="601" y="433"/>
                  </a:lnTo>
                  <a:lnTo>
                    <a:pt x="350" y="464"/>
                  </a:lnTo>
                  <a:lnTo>
                    <a:pt x="95" y="412"/>
                  </a:lnTo>
                  <a:lnTo>
                    <a:pt x="0" y="281"/>
                  </a:lnTo>
                  <a:lnTo>
                    <a:pt x="74" y="0"/>
                  </a:lnTo>
                  <a:close/>
                </a:path>
              </a:pathLst>
            </a:custGeom>
            <a:solidFill>
              <a:srgbClr val="FFF599"/>
            </a:solidFill>
            <a:ln w="9525">
              <a:noFill/>
              <a:round/>
              <a:headEnd/>
              <a:tailEnd/>
            </a:ln>
          </p:spPr>
          <p:txBody>
            <a:bodyPr/>
            <a:lstStyle/>
            <a:p>
              <a:endParaRPr lang="id-ID"/>
            </a:p>
          </p:txBody>
        </p:sp>
        <p:sp>
          <p:nvSpPr>
            <p:cNvPr id="33820" name="Freeform 26"/>
            <p:cNvSpPr>
              <a:spLocks/>
            </p:cNvSpPr>
            <p:nvPr/>
          </p:nvSpPr>
          <p:spPr bwMode="auto">
            <a:xfrm>
              <a:off x="3774" y="2216"/>
              <a:ext cx="94" cy="63"/>
            </a:xfrm>
            <a:custGeom>
              <a:avLst/>
              <a:gdLst>
                <a:gd name="T0" fmla="*/ 6 w 188"/>
                <a:gd name="T1" fmla="*/ 0 h 126"/>
                <a:gd name="T2" fmla="*/ 94 w 188"/>
                <a:gd name="T3" fmla="*/ 35 h 126"/>
                <a:gd name="T4" fmla="*/ 69 w 188"/>
                <a:gd name="T5" fmla="*/ 63 h 126"/>
                <a:gd name="T6" fmla="*/ 0 w 188"/>
                <a:gd name="T7" fmla="*/ 48 h 126"/>
                <a:gd name="T8" fmla="*/ 6 w 188"/>
                <a:gd name="T9" fmla="*/ 0 h 126"/>
                <a:gd name="T10" fmla="*/ 6 w 188"/>
                <a:gd name="T11" fmla="*/ 0 h 126"/>
                <a:gd name="T12" fmla="*/ 0 60000 65536"/>
                <a:gd name="T13" fmla="*/ 0 60000 65536"/>
                <a:gd name="T14" fmla="*/ 0 60000 65536"/>
                <a:gd name="T15" fmla="*/ 0 60000 65536"/>
                <a:gd name="T16" fmla="*/ 0 60000 65536"/>
                <a:gd name="T17" fmla="*/ 0 60000 65536"/>
                <a:gd name="T18" fmla="*/ 0 w 188"/>
                <a:gd name="T19" fmla="*/ 0 h 126"/>
                <a:gd name="T20" fmla="*/ 188 w 188"/>
                <a:gd name="T21" fmla="*/ 126 h 126"/>
              </a:gdLst>
              <a:ahLst/>
              <a:cxnLst>
                <a:cxn ang="T12">
                  <a:pos x="T0" y="T1"/>
                </a:cxn>
                <a:cxn ang="T13">
                  <a:pos x="T2" y="T3"/>
                </a:cxn>
                <a:cxn ang="T14">
                  <a:pos x="T4" y="T5"/>
                </a:cxn>
                <a:cxn ang="T15">
                  <a:pos x="T6" y="T7"/>
                </a:cxn>
                <a:cxn ang="T16">
                  <a:pos x="T8" y="T9"/>
                </a:cxn>
                <a:cxn ang="T17">
                  <a:pos x="T10" y="T11"/>
                </a:cxn>
              </a:cxnLst>
              <a:rect l="T18" t="T19" r="T20" b="T21"/>
              <a:pathLst>
                <a:path w="188" h="126">
                  <a:moveTo>
                    <a:pt x="12" y="0"/>
                  </a:moveTo>
                  <a:lnTo>
                    <a:pt x="188" y="69"/>
                  </a:lnTo>
                  <a:lnTo>
                    <a:pt x="137" y="126"/>
                  </a:lnTo>
                  <a:lnTo>
                    <a:pt x="0" y="95"/>
                  </a:lnTo>
                  <a:lnTo>
                    <a:pt x="12" y="0"/>
                  </a:lnTo>
                  <a:close/>
                </a:path>
              </a:pathLst>
            </a:custGeom>
            <a:solidFill>
              <a:srgbClr val="FFF599"/>
            </a:solidFill>
            <a:ln w="9525">
              <a:noFill/>
              <a:round/>
              <a:headEnd/>
              <a:tailEnd/>
            </a:ln>
          </p:spPr>
          <p:txBody>
            <a:bodyPr/>
            <a:lstStyle/>
            <a:p>
              <a:endParaRPr lang="id-ID"/>
            </a:p>
          </p:txBody>
        </p:sp>
        <p:sp>
          <p:nvSpPr>
            <p:cNvPr id="33821" name="Freeform 27"/>
            <p:cNvSpPr>
              <a:spLocks/>
            </p:cNvSpPr>
            <p:nvPr/>
          </p:nvSpPr>
          <p:spPr bwMode="auto">
            <a:xfrm>
              <a:off x="3836" y="1937"/>
              <a:ext cx="63" cy="285"/>
            </a:xfrm>
            <a:custGeom>
              <a:avLst/>
              <a:gdLst>
                <a:gd name="T0" fmla="*/ 44 w 125"/>
                <a:gd name="T1" fmla="*/ 31 h 571"/>
                <a:gd name="T2" fmla="*/ 29 w 125"/>
                <a:gd name="T3" fmla="*/ 201 h 571"/>
                <a:gd name="T4" fmla="*/ 0 w 125"/>
                <a:gd name="T5" fmla="*/ 285 h 571"/>
                <a:gd name="T6" fmla="*/ 60 w 125"/>
                <a:gd name="T7" fmla="*/ 227 h 571"/>
                <a:gd name="T8" fmla="*/ 63 w 125"/>
                <a:gd name="T9" fmla="*/ 31 h 571"/>
                <a:gd name="T10" fmla="*/ 50 w 125"/>
                <a:gd name="T11" fmla="*/ 0 h 571"/>
                <a:gd name="T12" fmla="*/ 44 w 125"/>
                <a:gd name="T13" fmla="*/ 31 h 571"/>
                <a:gd name="T14" fmla="*/ 44 w 125"/>
                <a:gd name="T15" fmla="*/ 31 h 571"/>
                <a:gd name="T16" fmla="*/ 0 60000 65536"/>
                <a:gd name="T17" fmla="*/ 0 60000 65536"/>
                <a:gd name="T18" fmla="*/ 0 60000 65536"/>
                <a:gd name="T19" fmla="*/ 0 60000 65536"/>
                <a:gd name="T20" fmla="*/ 0 60000 65536"/>
                <a:gd name="T21" fmla="*/ 0 60000 65536"/>
                <a:gd name="T22" fmla="*/ 0 60000 65536"/>
                <a:gd name="T23" fmla="*/ 0 60000 65536"/>
                <a:gd name="T24" fmla="*/ 0 w 125"/>
                <a:gd name="T25" fmla="*/ 0 h 571"/>
                <a:gd name="T26" fmla="*/ 125 w 125"/>
                <a:gd name="T27" fmla="*/ 571 h 57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5" h="571">
                  <a:moveTo>
                    <a:pt x="87" y="63"/>
                  </a:moveTo>
                  <a:lnTo>
                    <a:pt x="57" y="403"/>
                  </a:lnTo>
                  <a:lnTo>
                    <a:pt x="0" y="571"/>
                  </a:lnTo>
                  <a:lnTo>
                    <a:pt x="119" y="455"/>
                  </a:lnTo>
                  <a:lnTo>
                    <a:pt x="125" y="63"/>
                  </a:lnTo>
                  <a:lnTo>
                    <a:pt x="99" y="0"/>
                  </a:lnTo>
                  <a:lnTo>
                    <a:pt x="87" y="63"/>
                  </a:lnTo>
                  <a:close/>
                </a:path>
              </a:pathLst>
            </a:custGeom>
            <a:solidFill>
              <a:srgbClr val="D68585"/>
            </a:solidFill>
            <a:ln w="9525">
              <a:noFill/>
              <a:round/>
              <a:headEnd/>
              <a:tailEnd/>
            </a:ln>
          </p:spPr>
          <p:txBody>
            <a:bodyPr/>
            <a:lstStyle/>
            <a:p>
              <a:endParaRPr lang="id-ID"/>
            </a:p>
          </p:txBody>
        </p:sp>
        <p:sp>
          <p:nvSpPr>
            <p:cNvPr id="33822" name="Freeform 28"/>
            <p:cNvSpPr>
              <a:spLocks/>
            </p:cNvSpPr>
            <p:nvPr/>
          </p:nvSpPr>
          <p:spPr bwMode="auto">
            <a:xfrm>
              <a:off x="3549" y="2057"/>
              <a:ext cx="227" cy="890"/>
            </a:xfrm>
            <a:custGeom>
              <a:avLst/>
              <a:gdLst>
                <a:gd name="T0" fmla="*/ 202 w 454"/>
                <a:gd name="T1" fmla="*/ 0 h 1779"/>
                <a:gd name="T2" fmla="*/ 193 w 454"/>
                <a:gd name="T3" fmla="*/ 201 h 1779"/>
                <a:gd name="T4" fmla="*/ 170 w 454"/>
                <a:gd name="T5" fmla="*/ 201 h 1779"/>
                <a:gd name="T6" fmla="*/ 157 w 454"/>
                <a:gd name="T7" fmla="*/ 282 h 1779"/>
                <a:gd name="T8" fmla="*/ 59 w 454"/>
                <a:gd name="T9" fmla="*/ 374 h 1779"/>
                <a:gd name="T10" fmla="*/ 0 w 454"/>
                <a:gd name="T11" fmla="*/ 514 h 1779"/>
                <a:gd name="T12" fmla="*/ 10 w 454"/>
                <a:gd name="T13" fmla="*/ 550 h 1779"/>
                <a:gd name="T14" fmla="*/ 94 w 454"/>
                <a:gd name="T15" fmla="*/ 890 h 1779"/>
                <a:gd name="T16" fmla="*/ 139 w 454"/>
                <a:gd name="T17" fmla="*/ 869 h 1779"/>
                <a:gd name="T18" fmla="*/ 181 w 454"/>
                <a:gd name="T19" fmla="*/ 741 h 1779"/>
                <a:gd name="T20" fmla="*/ 99 w 454"/>
                <a:gd name="T21" fmla="*/ 525 h 1779"/>
                <a:gd name="T22" fmla="*/ 175 w 454"/>
                <a:gd name="T23" fmla="*/ 293 h 1779"/>
                <a:gd name="T24" fmla="*/ 212 w 454"/>
                <a:gd name="T25" fmla="*/ 180 h 1779"/>
                <a:gd name="T26" fmla="*/ 227 w 454"/>
                <a:gd name="T27" fmla="*/ 73 h 1779"/>
                <a:gd name="T28" fmla="*/ 202 w 454"/>
                <a:gd name="T29" fmla="*/ 0 h 1779"/>
                <a:gd name="T30" fmla="*/ 202 w 454"/>
                <a:gd name="T31" fmla="*/ 0 h 177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54"/>
                <a:gd name="T49" fmla="*/ 0 h 1779"/>
                <a:gd name="T50" fmla="*/ 454 w 454"/>
                <a:gd name="T51" fmla="*/ 1779 h 177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54" h="1779">
                  <a:moveTo>
                    <a:pt x="403" y="0"/>
                  </a:moveTo>
                  <a:lnTo>
                    <a:pt x="385" y="401"/>
                  </a:lnTo>
                  <a:lnTo>
                    <a:pt x="340" y="401"/>
                  </a:lnTo>
                  <a:lnTo>
                    <a:pt x="313" y="564"/>
                  </a:lnTo>
                  <a:lnTo>
                    <a:pt x="119" y="747"/>
                  </a:lnTo>
                  <a:lnTo>
                    <a:pt x="0" y="1028"/>
                  </a:lnTo>
                  <a:lnTo>
                    <a:pt x="20" y="1100"/>
                  </a:lnTo>
                  <a:lnTo>
                    <a:pt x="188" y="1779"/>
                  </a:lnTo>
                  <a:lnTo>
                    <a:pt x="277" y="1737"/>
                  </a:lnTo>
                  <a:lnTo>
                    <a:pt x="361" y="1482"/>
                  </a:lnTo>
                  <a:lnTo>
                    <a:pt x="197" y="1049"/>
                  </a:lnTo>
                  <a:lnTo>
                    <a:pt x="349" y="585"/>
                  </a:lnTo>
                  <a:lnTo>
                    <a:pt x="424" y="359"/>
                  </a:lnTo>
                  <a:lnTo>
                    <a:pt x="454" y="146"/>
                  </a:lnTo>
                  <a:lnTo>
                    <a:pt x="403" y="0"/>
                  </a:lnTo>
                  <a:close/>
                </a:path>
              </a:pathLst>
            </a:custGeom>
            <a:solidFill>
              <a:srgbClr val="D68585"/>
            </a:solidFill>
            <a:ln w="9525">
              <a:noFill/>
              <a:round/>
              <a:headEnd/>
              <a:tailEnd/>
            </a:ln>
          </p:spPr>
          <p:txBody>
            <a:bodyPr/>
            <a:lstStyle/>
            <a:p>
              <a:endParaRPr lang="id-ID"/>
            </a:p>
          </p:txBody>
        </p:sp>
        <p:sp>
          <p:nvSpPr>
            <p:cNvPr id="33823" name="Freeform 29"/>
            <p:cNvSpPr>
              <a:spLocks/>
            </p:cNvSpPr>
            <p:nvPr/>
          </p:nvSpPr>
          <p:spPr bwMode="auto">
            <a:xfrm>
              <a:off x="1709" y="1851"/>
              <a:ext cx="190" cy="269"/>
            </a:xfrm>
            <a:custGeom>
              <a:avLst/>
              <a:gdLst>
                <a:gd name="T0" fmla="*/ 76 w 380"/>
                <a:gd name="T1" fmla="*/ 120 h 538"/>
                <a:gd name="T2" fmla="*/ 29 w 380"/>
                <a:gd name="T3" fmla="*/ 198 h 538"/>
                <a:gd name="T4" fmla="*/ 84 w 380"/>
                <a:gd name="T5" fmla="*/ 209 h 538"/>
                <a:gd name="T6" fmla="*/ 190 w 380"/>
                <a:gd name="T7" fmla="*/ 269 h 538"/>
                <a:gd name="T8" fmla="*/ 183 w 380"/>
                <a:gd name="T9" fmla="*/ 182 h 538"/>
                <a:gd name="T10" fmla="*/ 141 w 380"/>
                <a:gd name="T11" fmla="*/ 159 h 538"/>
                <a:gd name="T12" fmla="*/ 82 w 380"/>
                <a:gd name="T13" fmla="*/ 104 h 538"/>
                <a:gd name="T14" fmla="*/ 26 w 380"/>
                <a:gd name="T15" fmla="*/ 21 h 538"/>
                <a:gd name="T16" fmla="*/ 0 w 380"/>
                <a:gd name="T17" fmla="*/ 0 h 538"/>
                <a:gd name="T18" fmla="*/ 26 w 380"/>
                <a:gd name="T19" fmla="*/ 58 h 538"/>
                <a:gd name="T20" fmla="*/ 76 w 380"/>
                <a:gd name="T21" fmla="*/ 120 h 538"/>
                <a:gd name="T22" fmla="*/ 76 w 380"/>
                <a:gd name="T23" fmla="*/ 120 h 53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80"/>
                <a:gd name="T37" fmla="*/ 0 h 538"/>
                <a:gd name="T38" fmla="*/ 380 w 380"/>
                <a:gd name="T39" fmla="*/ 538 h 53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80" h="538">
                  <a:moveTo>
                    <a:pt x="152" y="240"/>
                  </a:moveTo>
                  <a:lnTo>
                    <a:pt x="59" y="397"/>
                  </a:lnTo>
                  <a:lnTo>
                    <a:pt x="167" y="418"/>
                  </a:lnTo>
                  <a:lnTo>
                    <a:pt x="380" y="538"/>
                  </a:lnTo>
                  <a:lnTo>
                    <a:pt x="365" y="365"/>
                  </a:lnTo>
                  <a:lnTo>
                    <a:pt x="281" y="318"/>
                  </a:lnTo>
                  <a:lnTo>
                    <a:pt x="163" y="209"/>
                  </a:lnTo>
                  <a:lnTo>
                    <a:pt x="53" y="42"/>
                  </a:lnTo>
                  <a:lnTo>
                    <a:pt x="0" y="0"/>
                  </a:lnTo>
                  <a:lnTo>
                    <a:pt x="53" y="116"/>
                  </a:lnTo>
                  <a:lnTo>
                    <a:pt x="152" y="240"/>
                  </a:lnTo>
                  <a:close/>
                </a:path>
              </a:pathLst>
            </a:custGeom>
            <a:solidFill>
              <a:srgbClr val="D68585"/>
            </a:solidFill>
            <a:ln w="9525">
              <a:noFill/>
              <a:round/>
              <a:headEnd/>
              <a:tailEnd/>
            </a:ln>
          </p:spPr>
          <p:txBody>
            <a:bodyPr/>
            <a:lstStyle/>
            <a:p>
              <a:endParaRPr lang="id-ID"/>
            </a:p>
          </p:txBody>
        </p:sp>
        <p:sp>
          <p:nvSpPr>
            <p:cNvPr id="33824" name="Freeform 30"/>
            <p:cNvSpPr>
              <a:spLocks/>
            </p:cNvSpPr>
            <p:nvPr/>
          </p:nvSpPr>
          <p:spPr bwMode="auto">
            <a:xfrm>
              <a:off x="1897" y="1864"/>
              <a:ext cx="81" cy="201"/>
            </a:xfrm>
            <a:custGeom>
              <a:avLst/>
              <a:gdLst>
                <a:gd name="T0" fmla="*/ 0 w 162"/>
                <a:gd name="T1" fmla="*/ 0 h 401"/>
                <a:gd name="T2" fmla="*/ 2 w 162"/>
                <a:gd name="T3" fmla="*/ 114 h 401"/>
                <a:gd name="T4" fmla="*/ 81 w 162"/>
                <a:gd name="T5" fmla="*/ 201 h 401"/>
                <a:gd name="T6" fmla="*/ 31 w 162"/>
                <a:gd name="T7" fmla="*/ 51 h 401"/>
                <a:gd name="T8" fmla="*/ 0 w 162"/>
                <a:gd name="T9" fmla="*/ 0 h 401"/>
                <a:gd name="T10" fmla="*/ 0 w 162"/>
                <a:gd name="T11" fmla="*/ 0 h 401"/>
                <a:gd name="T12" fmla="*/ 0 60000 65536"/>
                <a:gd name="T13" fmla="*/ 0 60000 65536"/>
                <a:gd name="T14" fmla="*/ 0 60000 65536"/>
                <a:gd name="T15" fmla="*/ 0 60000 65536"/>
                <a:gd name="T16" fmla="*/ 0 60000 65536"/>
                <a:gd name="T17" fmla="*/ 0 60000 65536"/>
                <a:gd name="T18" fmla="*/ 0 w 162"/>
                <a:gd name="T19" fmla="*/ 0 h 401"/>
                <a:gd name="T20" fmla="*/ 162 w 162"/>
                <a:gd name="T21" fmla="*/ 401 h 401"/>
              </a:gdLst>
              <a:ahLst/>
              <a:cxnLst>
                <a:cxn ang="T12">
                  <a:pos x="T0" y="T1"/>
                </a:cxn>
                <a:cxn ang="T13">
                  <a:pos x="T2" y="T3"/>
                </a:cxn>
                <a:cxn ang="T14">
                  <a:pos x="T4" y="T5"/>
                </a:cxn>
                <a:cxn ang="T15">
                  <a:pos x="T6" y="T7"/>
                </a:cxn>
                <a:cxn ang="T16">
                  <a:pos x="T8" y="T9"/>
                </a:cxn>
                <a:cxn ang="T17">
                  <a:pos x="T10" y="T11"/>
                </a:cxn>
              </a:cxnLst>
              <a:rect l="T18" t="T19" r="T20" b="T21"/>
              <a:pathLst>
                <a:path w="162" h="401">
                  <a:moveTo>
                    <a:pt x="0" y="0"/>
                  </a:moveTo>
                  <a:lnTo>
                    <a:pt x="4" y="228"/>
                  </a:lnTo>
                  <a:lnTo>
                    <a:pt x="162" y="401"/>
                  </a:lnTo>
                  <a:lnTo>
                    <a:pt x="63" y="102"/>
                  </a:lnTo>
                  <a:lnTo>
                    <a:pt x="0" y="0"/>
                  </a:lnTo>
                  <a:close/>
                </a:path>
              </a:pathLst>
            </a:custGeom>
            <a:solidFill>
              <a:srgbClr val="D68585"/>
            </a:solidFill>
            <a:ln w="9525">
              <a:noFill/>
              <a:round/>
              <a:headEnd/>
              <a:tailEnd/>
            </a:ln>
          </p:spPr>
          <p:txBody>
            <a:bodyPr/>
            <a:lstStyle/>
            <a:p>
              <a:endParaRPr lang="id-ID"/>
            </a:p>
          </p:txBody>
        </p:sp>
        <p:sp>
          <p:nvSpPr>
            <p:cNvPr id="33825" name="Freeform 31"/>
            <p:cNvSpPr>
              <a:spLocks/>
            </p:cNvSpPr>
            <p:nvPr/>
          </p:nvSpPr>
          <p:spPr bwMode="auto">
            <a:xfrm>
              <a:off x="1691" y="2092"/>
              <a:ext cx="430" cy="761"/>
            </a:xfrm>
            <a:custGeom>
              <a:avLst/>
              <a:gdLst>
                <a:gd name="T0" fmla="*/ 310 w 862"/>
                <a:gd name="T1" fmla="*/ 20 h 1523"/>
                <a:gd name="T2" fmla="*/ 383 w 862"/>
                <a:gd name="T3" fmla="*/ 124 h 1523"/>
                <a:gd name="T4" fmla="*/ 383 w 862"/>
                <a:gd name="T5" fmla="*/ 177 h 1523"/>
                <a:gd name="T6" fmla="*/ 307 w 862"/>
                <a:gd name="T7" fmla="*/ 109 h 1523"/>
                <a:gd name="T8" fmla="*/ 198 w 862"/>
                <a:gd name="T9" fmla="*/ 101 h 1523"/>
                <a:gd name="T10" fmla="*/ 39 w 862"/>
                <a:gd name="T11" fmla="*/ 0 h 1523"/>
                <a:gd name="T12" fmla="*/ 0 w 862"/>
                <a:gd name="T13" fmla="*/ 0 h 1523"/>
                <a:gd name="T14" fmla="*/ 63 w 862"/>
                <a:gd name="T15" fmla="*/ 62 h 1523"/>
                <a:gd name="T16" fmla="*/ 206 w 862"/>
                <a:gd name="T17" fmla="*/ 197 h 1523"/>
                <a:gd name="T18" fmla="*/ 310 w 862"/>
                <a:gd name="T19" fmla="*/ 269 h 1523"/>
                <a:gd name="T20" fmla="*/ 315 w 862"/>
                <a:gd name="T21" fmla="*/ 318 h 1523"/>
                <a:gd name="T22" fmla="*/ 183 w 862"/>
                <a:gd name="T23" fmla="*/ 717 h 1523"/>
                <a:gd name="T24" fmla="*/ 239 w 862"/>
                <a:gd name="T25" fmla="*/ 761 h 1523"/>
                <a:gd name="T26" fmla="*/ 307 w 862"/>
                <a:gd name="T27" fmla="*/ 761 h 1523"/>
                <a:gd name="T28" fmla="*/ 346 w 862"/>
                <a:gd name="T29" fmla="*/ 485 h 1523"/>
                <a:gd name="T30" fmla="*/ 393 w 862"/>
                <a:gd name="T31" fmla="*/ 237 h 1523"/>
                <a:gd name="T32" fmla="*/ 430 w 862"/>
                <a:gd name="T33" fmla="*/ 166 h 1523"/>
                <a:gd name="T34" fmla="*/ 414 w 862"/>
                <a:gd name="T35" fmla="*/ 70 h 1523"/>
                <a:gd name="T36" fmla="*/ 310 w 862"/>
                <a:gd name="T37" fmla="*/ 20 h 1523"/>
                <a:gd name="T38" fmla="*/ 310 w 862"/>
                <a:gd name="T39" fmla="*/ 20 h 152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62"/>
                <a:gd name="T61" fmla="*/ 0 h 1523"/>
                <a:gd name="T62" fmla="*/ 862 w 862"/>
                <a:gd name="T63" fmla="*/ 1523 h 152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62" h="1523">
                  <a:moveTo>
                    <a:pt x="622" y="40"/>
                  </a:moveTo>
                  <a:lnTo>
                    <a:pt x="767" y="249"/>
                  </a:lnTo>
                  <a:lnTo>
                    <a:pt x="767" y="354"/>
                  </a:lnTo>
                  <a:lnTo>
                    <a:pt x="616" y="219"/>
                  </a:lnTo>
                  <a:lnTo>
                    <a:pt x="396" y="203"/>
                  </a:lnTo>
                  <a:lnTo>
                    <a:pt x="78" y="0"/>
                  </a:lnTo>
                  <a:lnTo>
                    <a:pt x="0" y="0"/>
                  </a:lnTo>
                  <a:lnTo>
                    <a:pt x="126" y="124"/>
                  </a:lnTo>
                  <a:lnTo>
                    <a:pt x="413" y="395"/>
                  </a:lnTo>
                  <a:lnTo>
                    <a:pt x="622" y="538"/>
                  </a:lnTo>
                  <a:lnTo>
                    <a:pt x="632" y="637"/>
                  </a:lnTo>
                  <a:lnTo>
                    <a:pt x="366" y="1435"/>
                  </a:lnTo>
                  <a:lnTo>
                    <a:pt x="480" y="1523"/>
                  </a:lnTo>
                  <a:lnTo>
                    <a:pt x="616" y="1523"/>
                  </a:lnTo>
                  <a:lnTo>
                    <a:pt x="694" y="970"/>
                  </a:lnTo>
                  <a:lnTo>
                    <a:pt x="788" y="475"/>
                  </a:lnTo>
                  <a:lnTo>
                    <a:pt x="862" y="333"/>
                  </a:lnTo>
                  <a:lnTo>
                    <a:pt x="829" y="141"/>
                  </a:lnTo>
                  <a:lnTo>
                    <a:pt x="622" y="40"/>
                  </a:lnTo>
                  <a:close/>
                </a:path>
              </a:pathLst>
            </a:custGeom>
            <a:solidFill>
              <a:srgbClr val="D68585"/>
            </a:solidFill>
            <a:ln w="9525">
              <a:noFill/>
              <a:round/>
              <a:headEnd/>
              <a:tailEnd/>
            </a:ln>
          </p:spPr>
          <p:txBody>
            <a:bodyPr/>
            <a:lstStyle/>
            <a:p>
              <a:endParaRPr lang="id-ID"/>
            </a:p>
          </p:txBody>
        </p:sp>
        <p:sp>
          <p:nvSpPr>
            <p:cNvPr id="33826" name="Freeform 32"/>
            <p:cNvSpPr>
              <a:spLocks/>
            </p:cNvSpPr>
            <p:nvPr/>
          </p:nvSpPr>
          <p:spPr bwMode="auto">
            <a:xfrm>
              <a:off x="2685" y="1844"/>
              <a:ext cx="154" cy="126"/>
            </a:xfrm>
            <a:custGeom>
              <a:avLst/>
              <a:gdLst>
                <a:gd name="T0" fmla="*/ 5 w 308"/>
                <a:gd name="T1" fmla="*/ 31 h 251"/>
                <a:gd name="T2" fmla="*/ 37 w 308"/>
                <a:gd name="T3" fmla="*/ 61 h 251"/>
                <a:gd name="T4" fmla="*/ 48 w 308"/>
                <a:gd name="T5" fmla="*/ 98 h 251"/>
                <a:gd name="T6" fmla="*/ 95 w 308"/>
                <a:gd name="T7" fmla="*/ 126 h 251"/>
                <a:gd name="T8" fmla="*/ 154 w 308"/>
                <a:gd name="T9" fmla="*/ 108 h 251"/>
                <a:gd name="T10" fmla="*/ 152 w 308"/>
                <a:gd name="T11" fmla="*/ 75 h 251"/>
                <a:gd name="T12" fmla="*/ 90 w 308"/>
                <a:gd name="T13" fmla="*/ 66 h 251"/>
                <a:gd name="T14" fmla="*/ 37 w 308"/>
                <a:gd name="T15" fmla="*/ 31 h 251"/>
                <a:gd name="T16" fmla="*/ 27 w 308"/>
                <a:gd name="T17" fmla="*/ 0 h 251"/>
                <a:gd name="T18" fmla="*/ 0 w 308"/>
                <a:gd name="T19" fmla="*/ 0 h 251"/>
                <a:gd name="T20" fmla="*/ 17 w 308"/>
                <a:gd name="T21" fmla="*/ 16 h 251"/>
                <a:gd name="T22" fmla="*/ 5 w 308"/>
                <a:gd name="T23" fmla="*/ 31 h 251"/>
                <a:gd name="T24" fmla="*/ 5 w 308"/>
                <a:gd name="T25" fmla="*/ 31 h 25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08"/>
                <a:gd name="T40" fmla="*/ 0 h 251"/>
                <a:gd name="T41" fmla="*/ 308 w 308"/>
                <a:gd name="T42" fmla="*/ 251 h 25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08" h="251">
                  <a:moveTo>
                    <a:pt x="10" y="61"/>
                  </a:moveTo>
                  <a:lnTo>
                    <a:pt x="74" y="122"/>
                  </a:lnTo>
                  <a:lnTo>
                    <a:pt x="97" y="196"/>
                  </a:lnTo>
                  <a:lnTo>
                    <a:pt x="190" y="251"/>
                  </a:lnTo>
                  <a:lnTo>
                    <a:pt x="308" y="215"/>
                  </a:lnTo>
                  <a:lnTo>
                    <a:pt x="303" y="150"/>
                  </a:lnTo>
                  <a:lnTo>
                    <a:pt x="181" y="131"/>
                  </a:lnTo>
                  <a:lnTo>
                    <a:pt x="74" y="61"/>
                  </a:lnTo>
                  <a:lnTo>
                    <a:pt x="55" y="0"/>
                  </a:lnTo>
                  <a:lnTo>
                    <a:pt x="0" y="0"/>
                  </a:lnTo>
                  <a:lnTo>
                    <a:pt x="33" y="32"/>
                  </a:lnTo>
                  <a:lnTo>
                    <a:pt x="10" y="61"/>
                  </a:lnTo>
                  <a:close/>
                </a:path>
              </a:pathLst>
            </a:custGeom>
            <a:solidFill>
              <a:srgbClr val="D68585"/>
            </a:solidFill>
            <a:ln w="9525">
              <a:noFill/>
              <a:round/>
              <a:headEnd/>
              <a:tailEnd/>
            </a:ln>
          </p:spPr>
          <p:txBody>
            <a:bodyPr/>
            <a:lstStyle/>
            <a:p>
              <a:endParaRPr lang="id-ID"/>
            </a:p>
          </p:txBody>
        </p:sp>
        <p:sp>
          <p:nvSpPr>
            <p:cNvPr id="33827" name="Freeform 33"/>
            <p:cNvSpPr>
              <a:spLocks/>
            </p:cNvSpPr>
            <p:nvPr/>
          </p:nvSpPr>
          <p:spPr bwMode="auto">
            <a:xfrm>
              <a:off x="2673" y="2097"/>
              <a:ext cx="30" cy="131"/>
            </a:xfrm>
            <a:custGeom>
              <a:avLst/>
              <a:gdLst>
                <a:gd name="T0" fmla="*/ 0 w 60"/>
                <a:gd name="T1" fmla="*/ 0 h 263"/>
                <a:gd name="T2" fmla="*/ 0 w 60"/>
                <a:gd name="T3" fmla="*/ 58 h 263"/>
                <a:gd name="T4" fmla="*/ 30 w 60"/>
                <a:gd name="T5" fmla="*/ 131 h 263"/>
                <a:gd name="T6" fmla="*/ 19 w 60"/>
                <a:gd name="T7" fmla="*/ 37 h 263"/>
                <a:gd name="T8" fmla="*/ 0 w 60"/>
                <a:gd name="T9" fmla="*/ 0 h 263"/>
                <a:gd name="T10" fmla="*/ 0 w 60"/>
                <a:gd name="T11" fmla="*/ 0 h 263"/>
                <a:gd name="T12" fmla="*/ 0 60000 65536"/>
                <a:gd name="T13" fmla="*/ 0 60000 65536"/>
                <a:gd name="T14" fmla="*/ 0 60000 65536"/>
                <a:gd name="T15" fmla="*/ 0 60000 65536"/>
                <a:gd name="T16" fmla="*/ 0 60000 65536"/>
                <a:gd name="T17" fmla="*/ 0 60000 65536"/>
                <a:gd name="T18" fmla="*/ 0 w 60"/>
                <a:gd name="T19" fmla="*/ 0 h 263"/>
                <a:gd name="T20" fmla="*/ 60 w 60"/>
                <a:gd name="T21" fmla="*/ 263 h 263"/>
              </a:gdLst>
              <a:ahLst/>
              <a:cxnLst>
                <a:cxn ang="T12">
                  <a:pos x="T0" y="T1"/>
                </a:cxn>
                <a:cxn ang="T13">
                  <a:pos x="T2" y="T3"/>
                </a:cxn>
                <a:cxn ang="T14">
                  <a:pos x="T4" y="T5"/>
                </a:cxn>
                <a:cxn ang="T15">
                  <a:pos x="T6" y="T7"/>
                </a:cxn>
                <a:cxn ang="T16">
                  <a:pos x="T8" y="T9"/>
                </a:cxn>
                <a:cxn ang="T17">
                  <a:pos x="T10" y="T11"/>
                </a:cxn>
              </a:cxnLst>
              <a:rect l="T18" t="T19" r="T20" b="T21"/>
              <a:pathLst>
                <a:path w="60" h="263">
                  <a:moveTo>
                    <a:pt x="0" y="0"/>
                  </a:moveTo>
                  <a:lnTo>
                    <a:pt x="0" y="116"/>
                  </a:lnTo>
                  <a:lnTo>
                    <a:pt x="60" y="263"/>
                  </a:lnTo>
                  <a:lnTo>
                    <a:pt x="38" y="75"/>
                  </a:lnTo>
                  <a:lnTo>
                    <a:pt x="0" y="0"/>
                  </a:lnTo>
                  <a:close/>
                </a:path>
              </a:pathLst>
            </a:custGeom>
            <a:solidFill>
              <a:srgbClr val="D68585"/>
            </a:solidFill>
            <a:ln w="9525">
              <a:noFill/>
              <a:round/>
              <a:headEnd/>
              <a:tailEnd/>
            </a:ln>
          </p:spPr>
          <p:txBody>
            <a:bodyPr/>
            <a:lstStyle/>
            <a:p>
              <a:endParaRPr lang="id-ID"/>
            </a:p>
          </p:txBody>
        </p:sp>
        <p:sp>
          <p:nvSpPr>
            <p:cNvPr id="33828" name="Freeform 34"/>
            <p:cNvSpPr>
              <a:spLocks/>
            </p:cNvSpPr>
            <p:nvPr/>
          </p:nvSpPr>
          <p:spPr bwMode="auto">
            <a:xfrm>
              <a:off x="2698" y="1675"/>
              <a:ext cx="213" cy="60"/>
            </a:xfrm>
            <a:custGeom>
              <a:avLst/>
              <a:gdLst>
                <a:gd name="T0" fmla="*/ 0 w 426"/>
                <a:gd name="T1" fmla="*/ 60 h 119"/>
                <a:gd name="T2" fmla="*/ 66 w 426"/>
                <a:gd name="T3" fmla="*/ 34 h 119"/>
                <a:gd name="T4" fmla="*/ 115 w 426"/>
                <a:gd name="T5" fmla="*/ 33 h 119"/>
                <a:gd name="T6" fmla="*/ 144 w 426"/>
                <a:gd name="T7" fmla="*/ 34 h 119"/>
                <a:gd name="T8" fmla="*/ 188 w 426"/>
                <a:gd name="T9" fmla="*/ 48 h 119"/>
                <a:gd name="T10" fmla="*/ 213 w 426"/>
                <a:gd name="T11" fmla="*/ 55 h 119"/>
                <a:gd name="T12" fmla="*/ 212 w 426"/>
                <a:gd name="T13" fmla="*/ 35 h 119"/>
                <a:gd name="T14" fmla="*/ 204 w 426"/>
                <a:gd name="T15" fmla="*/ 24 h 119"/>
                <a:gd name="T16" fmla="*/ 201 w 426"/>
                <a:gd name="T17" fmla="*/ 42 h 119"/>
                <a:gd name="T18" fmla="*/ 190 w 426"/>
                <a:gd name="T19" fmla="*/ 19 h 119"/>
                <a:gd name="T20" fmla="*/ 174 w 426"/>
                <a:gd name="T21" fmla="*/ 14 h 119"/>
                <a:gd name="T22" fmla="*/ 137 w 426"/>
                <a:gd name="T23" fmla="*/ 0 h 119"/>
                <a:gd name="T24" fmla="*/ 61 w 426"/>
                <a:gd name="T25" fmla="*/ 5 h 119"/>
                <a:gd name="T26" fmla="*/ 13 w 426"/>
                <a:gd name="T27" fmla="*/ 43 h 119"/>
                <a:gd name="T28" fmla="*/ 0 w 426"/>
                <a:gd name="T29" fmla="*/ 60 h 119"/>
                <a:gd name="T30" fmla="*/ 0 w 426"/>
                <a:gd name="T31" fmla="*/ 60 h 11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26"/>
                <a:gd name="T49" fmla="*/ 0 h 119"/>
                <a:gd name="T50" fmla="*/ 426 w 426"/>
                <a:gd name="T51" fmla="*/ 119 h 11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26" h="119">
                  <a:moveTo>
                    <a:pt x="0" y="119"/>
                  </a:moveTo>
                  <a:lnTo>
                    <a:pt x="131" y="68"/>
                  </a:lnTo>
                  <a:lnTo>
                    <a:pt x="230" y="66"/>
                  </a:lnTo>
                  <a:lnTo>
                    <a:pt x="287" y="68"/>
                  </a:lnTo>
                  <a:lnTo>
                    <a:pt x="376" y="95"/>
                  </a:lnTo>
                  <a:lnTo>
                    <a:pt x="426" y="110"/>
                  </a:lnTo>
                  <a:lnTo>
                    <a:pt x="424" y="70"/>
                  </a:lnTo>
                  <a:lnTo>
                    <a:pt x="407" y="47"/>
                  </a:lnTo>
                  <a:lnTo>
                    <a:pt x="401" y="83"/>
                  </a:lnTo>
                  <a:lnTo>
                    <a:pt x="380" y="38"/>
                  </a:lnTo>
                  <a:lnTo>
                    <a:pt x="348" y="28"/>
                  </a:lnTo>
                  <a:lnTo>
                    <a:pt x="274" y="0"/>
                  </a:lnTo>
                  <a:lnTo>
                    <a:pt x="123" y="9"/>
                  </a:lnTo>
                  <a:lnTo>
                    <a:pt x="25" y="85"/>
                  </a:lnTo>
                  <a:lnTo>
                    <a:pt x="0" y="119"/>
                  </a:lnTo>
                  <a:close/>
                </a:path>
              </a:pathLst>
            </a:custGeom>
            <a:solidFill>
              <a:srgbClr val="000000"/>
            </a:solidFill>
            <a:ln w="9525">
              <a:noFill/>
              <a:round/>
              <a:headEnd/>
              <a:tailEnd/>
            </a:ln>
          </p:spPr>
          <p:txBody>
            <a:bodyPr/>
            <a:lstStyle/>
            <a:p>
              <a:endParaRPr lang="id-ID"/>
            </a:p>
          </p:txBody>
        </p:sp>
        <p:sp>
          <p:nvSpPr>
            <p:cNvPr id="33829" name="Freeform 35"/>
            <p:cNvSpPr>
              <a:spLocks/>
            </p:cNvSpPr>
            <p:nvPr/>
          </p:nvSpPr>
          <p:spPr bwMode="auto">
            <a:xfrm>
              <a:off x="2908" y="1748"/>
              <a:ext cx="46" cy="107"/>
            </a:xfrm>
            <a:custGeom>
              <a:avLst/>
              <a:gdLst>
                <a:gd name="T0" fmla="*/ 0 w 93"/>
                <a:gd name="T1" fmla="*/ 0 h 213"/>
                <a:gd name="T2" fmla="*/ 19 w 93"/>
                <a:gd name="T3" fmla="*/ 49 h 213"/>
                <a:gd name="T4" fmla="*/ 21 w 93"/>
                <a:gd name="T5" fmla="*/ 107 h 213"/>
                <a:gd name="T6" fmla="*/ 46 w 93"/>
                <a:gd name="T7" fmla="*/ 81 h 213"/>
                <a:gd name="T8" fmla="*/ 43 w 93"/>
                <a:gd name="T9" fmla="*/ 50 h 213"/>
                <a:gd name="T10" fmla="*/ 0 w 93"/>
                <a:gd name="T11" fmla="*/ 0 h 213"/>
                <a:gd name="T12" fmla="*/ 0 w 93"/>
                <a:gd name="T13" fmla="*/ 0 h 213"/>
                <a:gd name="T14" fmla="*/ 0 60000 65536"/>
                <a:gd name="T15" fmla="*/ 0 60000 65536"/>
                <a:gd name="T16" fmla="*/ 0 60000 65536"/>
                <a:gd name="T17" fmla="*/ 0 60000 65536"/>
                <a:gd name="T18" fmla="*/ 0 60000 65536"/>
                <a:gd name="T19" fmla="*/ 0 60000 65536"/>
                <a:gd name="T20" fmla="*/ 0 60000 65536"/>
                <a:gd name="T21" fmla="*/ 0 w 93"/>
                <a:gd name="T22" fmla="*/ 0 h 213"/>
                <a:gd name="T23" fmla="*/ 93 w 93"/>
                <a:gd name="T24" fmla="*/ 213 h 2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3" h="213">
                  <a:moveTo>
                    <a:pt x="0" y="0"/>
                  </a:moveTo>
                  <a:lnTo>
                    <a:pt x="38" y="97"/>
                  </a:lnTo>
                  <a:lnTo>
                    <a:pt x="42" y="213"/>
                  </a:lnTo>
                  <a:lnTo>
                    <a:pt x="93" y="161"/>
                  </a:lnTo>
                  <a:lnTo>
                    <a:pt x="86" y="99"/>
                  </a:lnTo>
                  <a:lnTo>
                    <a:pt x="0" y="0"/>
                  </a:lnTo>
                  <a:close/>
                </a:path>
              </a:pathLst>
            </a:custGeom>
            <a:solidFill>
              <a:srgbClr val="000000"/>
            </a:solidFill>
            <a:ln w="9525">
              <a:noFill/>
              <a:round/>
              <a:headEnd/>
              <a:tailEnd/>
            </a:ln>
          </p:spPr>
          <p:txBody>
            <a:bodyPr/>
            <a:lstStyle/>
            <a:p>
              <a:endParaRPr lang="id-ID"/>
            </a:p>
          </p:txBody>
        </p:sp>
        <p:sp>
          <p:nvSpPr>
            <p:cNvPr id="33830" name="Freeform 36"/>
            <p:cNvSpPr>
              <a:spLocks/>
            </p:cNvSpPr>
            <p:nvPr/>
          </p:nvSpPr>
          <p:spPr bwMode="auto">
            <a:xfrm>
              <a:off x="2747" y="1763"/>
              <a:ext cx="138" cy="53"/>
            </a:xfrm>
            <a:custGeom>
              <a:avLst/>
              <a:gdLst>
                <a:gd name="T0" fmla="*/ 138 w 276"/>
                <a:gd name="T1" fmla="*/ 53 h 107"/>
                <a:gd name="T2" fmla="*/ 107 w 276"/>
                <a:gd name="T3" fmla="*/ 18 h 107"/>
                <a:gd name="T4" fmla="*/ 43 w 276"/>
                <a:gd name="T5" fmla="*/ 7 h 107"/>
                <a:gd name="T6" fmla="*/ 0 w 276"/>
                <a:gd name="T7" fmla="*/ 22 h 107"/>
                <a:gd name="T8" fmla="*/ 25 w 276"/>
                <a:gd name="T9" fmla="*/ 7 h 107"/>
                <a:gd name="T10" fmla="*/ 61 w 276"/>
                <a:gd name="T11" fmla="*/ 0 h 107"/>
                <a:gd name="T12" fmla="*/ 105 w 276"/>
                <a:gd name="T13" fmla="*/ 9 h 107"/>
                <a:gd name="T14" fmla="*/ 134 w 276"/>
                <a:gd name="T15" fmla="*/ 36 h 107"/>
                <a:gd name="T16" fmla="*/ 138 w 276"/>
                <a:gd name="T17" fmla="*/ 53 h 107"/>
                <a:gd name="T18" fmla="*/ 138 w 276"/>
                <a:gd name="T19" fmla="*/ 53 h 10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76"/>
                <a:gd name="T31" fmla="*/ 0 h 107"/>
                <a:gd name="T32" fmla="*/ 276 w 276"/>
                <a:gd name="T33" fmla="*/ 107 h 10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76" h="107">
                  <a:moveTo>
                    <a:pt x="276" y="107"/>
                  </a:moveTo>
                  <a:lnTo>
                    <a:pt x="215" y="37"/>
                  </a:lnTo>
                  <a:lnTo>
                    <a:pt x="87" y="14"/>
                  </a:lnTo>
                  <a:lnTo>
                    <a:pt x="0" y="44"/>
                  </a:lnTo>
                  <a:lnTo>
                    <a:pt x="51" y="14"/>
                  </a:lnTo>
                  <a:lnTo>
                    <a:pt x="123" y="0"/>
                  </a:lnTo>
                  <a:lnTo>
                    <a:pt x="211" y="19"/>
                  </a:lnTo>
                  <a:lnTo>
                    <a:pt x="268" y="73"/>
                  </a:lnTo>
                  <a:lnTo>
                    <a:pt x="276" y="107"/>
                  </a:lnTo>
                  <a:close/>
                </a:path>
              </a:pathLst>
            </a:custGeom>
            <a:solidFill>
              <a:srgbClr val="000000"/>
            </a:solidFill>
            <a:ln w="9525">
              <a:noFill/>
              <a:round/>
              <a:headEnd/>
              <a:tailEnd/>
            </a:ln>
          </p:spPr>
          <p:txBody>
            <a:bodyPr/>
            <a:lstStyle/>
            <a:p>
              <a:endParaRPr lang="id-ID"/>
            </a:p>
          </p:txBody>
        </p:sp>
        <p:sp>
          <p:nvSpPr>
            <p:cNvPr id="33831" name="Freeform 37"/>
            <p:cNvSpPr>
              <a:spLocks/>
            </p:cNvSpPr>
            <p:nvPr/>
          </p:nvSpPr>
          <p:spPr bwMode="auto">
            <a:xfrm>
              <a:off x="2701" y="1785"/>
              <a:ext cx="196" cy="68"/>
            </a:xfrm>
            <a:custGeom>
              <a:avLst/>
              <a:gdLst>
                <a:gd name="T0" fmla="*/ 196 w 391"/>
                <a:gd name="T1" fmla="*/ 63 h 137"/>
                <a:gd name="T2" fmla="*/ 173 w 391"/>
                <a:gd name="T3" fmla="*/ 38 h 137"/>
                <a:gd name="T4" fmla="*/ 134 w 391"/>
                <a:gd name="T5" fmla="*/ 9 h 137"/>
                <a:gd name="T6" fmla="*/ 75 w 391"/>
                <a:gd name="T7" fmla="*/ 0 h 137"/>
                <a:gd name="T8" fmla="*/ 38 w 391"/>
                <a:gd name="T9" fmla="*/ 6 h 137"/>
                <a:gd name="T10" fmla="*/ 16 w 391"/>
                <a:gd name="T11" fmla="*/ 7 h 137"/>
                <a:gd name="T12" fmla="*/ 27 w 391"/>
                <a:gd name="T13" fmla="*/ 16 h 137"/>
                <a:gd name="T14" fmla="*/ 0 w 391"/>
                <a:gd name="T15" fmla="*/ 27 h 137"/>
                <a:gd name="T16" fmla="*/ 35 w 391"/>
                <a:gd name="T17" fmla="*/ 25 h 137"/>
                <a:gd name="T18" fmla="*/ 67 w 391"/>
                <a:gd name="T19" fmla="*/ 40 h 137"/>
                <a:gd name="T20" fmla="*/ 79 w 391"/>
                <a:gd name="T21" fmla="*/ 41 h 137"/>
                <a:gd name="T22" fmla="*/ 88 w 391"/>
                <a:gd name="T23" fmla="*/ 47 h 137"/>
                <a:gd name="T24" fmla="*/ 109 w 391"/>
                <a:gd name="T25" fmla="*/ 45 h 137"/>
                <a:gd name="T26" fmla="*/ 118 w 391"/>
                <a:gd name="T27" fmla="*/ 54 h 137"/>
                <a:gd name="T28" fmla="*/ 134 w 391"/>
                <a:gd name="T29" fmla="*/ 50 h 137"/>
                <a:gd name="T30" fmla="*/ 107 w 391"/>
                <a:gd name="T31" fmla="*/ 42 h 137"/>
                <a:gd name="T32" fmla="*/ 74 w 391"/>
                <a:gd name="T33" fmla="*/ 30 h 137"/>
                <a:gd name="T34" fmla="*/ 91 w 391"/>
                <a:gd name="T35" fmla="*/ 25 h 137"/>
                <a:gd name="T36" fmla="*/ 96 w 391"/>
                <a:gd name="T37" fmla="*/ 32 h 137"/>
                <a:gd name="T38" fmla="*/ 132 w 391"/>
                <a:gd name="T39" fmla="*/ 44 h 137"/>
                <a:gd name="T40" fmla="*/ 140 w 391"/>
                <a:gd name="T41" fmla="*/ 40 h 137"/>
                <a:gd name="T42" fmla="*/ 146 w 391"/>
                <a:gd name="T43" fmla="*/ 29 h 137"/>
                <a:gd name="T44" fmla="*/ 153 w 391"/>
                <a:gd name="T45" fmla="*/ 37 h 137"/>
                <a:gd name="T46" fmla="*/ 148 w 391"/>
                <a:gd name="T47" fmla="*/ 48 h 137"/>
                <a:gd name="T48" fmla="*/ 161 w 391"/>
                <a:gd name="T49" fmla="*/ 52 h 137"/>
                <a:gd name="T50" fmla="*/ 179 w 391"/>
                <a:gd name="T51" fmla="*/ 55 h 137"/>
                <a:gd name="T52" fmla="*/ 182 w 391"/>
                <a:gd name="T53" fmla="*/ 63 h 137"/>
                <a:gd name="T54" fmla="*/ 190 w 391"/>
                <a:gd name="T55" fmla="*/ 68 h 137"/>
                <a:gd name="T56" fmla="*/ 196 w 391"/>
                <a:gd name="T57" fmla="*/ 63 h 137"/>
                <a:gd name="T58" fmla="*/ 196 w 391"/>
                <a:gd name="T59" fmla="*/ 63 h 13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91"/>
                <a:gd name="T91" fmla="*/ 0 h 137"/>
                <a:gd name="T92" fmla="*/ 391 w 391"/>
                <a:gd name="T93" fmla="*/ 137 h 13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91" h="137">
                  <a:moveTo>
                    <a:pt x="391" y="127"/>
                  </a:moveTo>
                  <a:lnTo>
                    <a:pt x="346" y="76"/>
                  </a:lnTo>
                  <a:lnTo>
                    <a:pt x="268" y="19"/>
                  </a:lnTo>
                  <a:lnTo>
                    <a:pt x="150" y="0"/>
                  </a:lnTo>
                  <a:lnTo>
                    <a:pt x="76" y="12"/>
                  </a:lnTo>
                  <a:lnTo>
                    <a:pt x="32" y="15"/>
                  </a:lnTo>
                  <a:lnTo>
                    <a:pt x="53" y="32"/>
                  </a:lnTo>
                  <a:lnTo>
                    <a:pt x="0" y="55"/>
                  </a:lnTo>
                  <a:lnTo>
                    <a:pt x="70" y="50"/>
                  </a:lnTo>
                  <a:lnTo>
                    <a:pt x="133" y="80"/>
                  </a:lnTo>
                  <a:lnTo>
                    <a:pt x="157" y="82"/>
                  </a:lnTo>
                  <a:lnTo>
                    <a:pt x="176" y="95"/>
                  </a:lnTo>
                  <a:lnTo>
                    <a:pt x="218" y="91"/>
                  </a:lnTo>
                  <a:lnTo>
                    <a:pt x="235" y="108"/>
                  </a:lnTo>
                  <a:lnTo>
                    <a:pt x="268" y="101"/>
                  </a:lnTo>
                  <a:lnTo>
                    <a:pt x="213" y="84"/>
                  </a:lnTo>
                  <a:lnTo>
                    <a:pt x="148" y="61"/>
                  </a:lnTo>
                  <a:lnTo>
                    <a:pt x="182" y="51"/>
                  </a:lnTo>
                  <a:lnTo>
                    <a:pt x="192" y="65"/>
                  </a:lnTo>
                  <a:lnTo>
                    <a:pt x="264" y="88"/>
                  </a:lnTo>
                  <a:lnTo>
                    <a:pt x="279" y="80"/>
                  </a:lnTo>
                  <a:lnTo>
                    <a:pt x="292" y="59"/>
                  </a:lnTo>
                  <a:lnTo>
                    <a:pt x="306" y="74"/>
                  </a:lnTo>
                  <a:lnTo>
                    <a:pt x="296" y="97"/>
                  </a:lnTo>
                  <a:lnTo>
                    <a:pt x="321" y="105"/>
                  </a:lnTo>
                  <a:lnTo>
                    <a:pt x="357" y="110"/>
                  </a:lnTo>
                  <a:lnTo>
                    <a:pt x="363" y="126"/>
                  </a:lnTo>
                  <a:lnTo>
                    <a:pt x="380" y="137"/>
                  </a:lnTo>
                  <a:lnTo>
                    <a:pt x="391" y="127"/>
                  </a:lnTo>
                  <a:close/>
                </a:path>
              </a:pathLst>
            </a:custGeom>
            <a:solidFill>
              <a:srgbClr val="000000"/>
            </a:solidFill>
            <a:ln w="9525">
              <a:noFill/>
              <a:round/>
              <a:headEnd/>
              <a:tailEnd/>
            </a:ln>
          </p:spPr>
          <p:txBody>
            <a:bodyPr/>
            <a:lstStyle/>
            <a:p>
              <a:endParaRPr lang="id-ID"/>
            </a:p>
          </p:txBody>
        </p:sp>
        <p:sp>
          <p:nvSpPr>
            <p:cNvPr id="33832" name="Freeform 38"/>
            <p:cNvSpPr>
              <a:spLocks/>
            </p:cNvSpPr>
            <p:nvPr/>
          </p:nvSpPr>
          <p:spPr bwMode="auto">
            <a:xfrm>
              <a:off x="2744" y="1839"/>
              <a:ext cx="123" cy="39"/>
            </a:xfrm>
            <a:custGeom>
              <a:avLst/>
              <a:gdLst>
                <a:gd name="T0" fmla="*/ 0 w 245"/>
                <a:gd name="T1" fmla="*/ 0 h 78"/>
                <a:gd name="T2" fmla="*/ 23 w 245"/>
                <a:gd name="T3" fmla="*/ 18 h 78"/>
                <a:gd name="T4" fmla="*/ 70 w 245"/>
                <a:gd name="T5" fmla="*/ 38 h 78"/>
                <a:gd name="T6" fmla="*/ 107 w 245"/>
                <a:gd name="T7" fmla="*/ 39 h 78"/>
                <a:gd name="T8" fmla="*/ 123 w 245"/>
                <a:gd name="T9" fmla="*/ 35 h 78"/>
                <a:gd name="T10" fmla="*/ 78 w 245"/>
                <a:gd name="T11" fmla="*/ 28 h 78"/>
                <a:gd name="T12" fmla="*/ 32 w 245"/>
                <a:gd name="T13" fmla="*/ 12 h 78"/>
                <a:gd name="T14" fmla="*/ 0 w 245"/>
                <a:gd name="T15" fmla="*/ 0 h 78"/>
                <a:gd name="T16" fmla="*/ 0 w 245"/>
                <a:gd name="T17" fmla="*/ 0 h 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5"/>
                <a:gd name="T28" fmla="*/ 0 h 78"/>
                <a:gd name="T29" fmla="*/ 245 w 245"/>
                <a:gd name="T30" fmla="*/ 78 h 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5" h="78">
                  <a:moveTo>
                    <a:pt x="0" y="0"/>
                  </a:moveTo>
                  <a:lnTo>
                    <a:pt x="46" y="35"/>
                  </a:lnTo>
                  <a:lnTo>
                    <a:pt x="139" y="75"/>
                  </a:lnTo>
                  <a:lnTo>
                    <a:pt x="213" y="78"/>
                  </a:lnTo>
                  <a:lnTo>
                    <a:pt x="245" y="69"/>
                  </a:lnTo>
                  <a:lnTo>
                    <a:pt x="156" y="57"/>
                  </a:lnTo>
                  <a:lnTo>
                    <a:pt x="63" y="25"/>
                  </a:lnTo>
                  <a:lnTo>
                    <a:pt x="0" y="0"/>
                  </a:lnTo>
                  <a:close/>
                </a:path>
              </a:pathLst>
            </a:custGeom>
            <a:solidFill>
              <a:srgbClr val="000000"/>
            </a:solidFill>
            <a:ln w="9525">
              <a:noFill/>
              <a:round/>
              <a:headEnd/>
              <a:tailEnd/>
            </a:ln>
          </p:spPr>
          <p:txBody>
            <a:bodyPr/>
            <a:lstStyle/>
            <a:p>
              <a:endParaRPr lang="id-ID"/>
            </a:p>
          </p:txBody>
        </p:sp>
        <p:sp>
          <p:nvSpPr>
            <p:cNvPr id="33833" name="Freeform 39"/>
            <p:cNvSpPr>
              <a:spLocks/>
            </p:cNvSpPr>
            <p:nvPr/>
          </p:nvSpPr>
          <p:spPr bwMode="auto">
            <a:xfrm>
              <a:off x="3115" y="1746"/>
              <a:ext cx="164" cy="108"/>
            </a:xfrm>
            <a:custGeom>
              <a:avLst/>
              <a:gdLst>
                <a:gd name="T0" fmla="*/ 0 w 329"/>
                <a:gd name="T1" fmla="*/ 14 h 217"/>
                <a:gd name="T2" fmla="*/ 18 w 329"/>
                <a:gd name="T3" fmla="*/ 0 h 217"/>
                <a:gd name="T4" fmla="*/ 36 w 329"/>
                <a:gd name="T5" fmla="*/ 0 h 217"/>
                <a:gd name="T6" fmla="*/ 33 w 329"/>
                <a:gd name="T7" fmla="*/ 8 h 217"/>
                <a:gd name="T8" fmla="*/ 59 w 329"/>
                <a:gd name="T9" fmla="*/ 5 h 217"/>
                <a:gd name="T10" fmla="*/ 92 w 329"/>
                <a:gd name="T11" fmla="*/ 21 h 217"/>
                <a:gd name="T12" fmla="*/ 121 w 329"/>
                <a:gd name="T13" fmla="*/ 32 h 217"/>
                <a:gd name="T14" fmla="*/ 141 w 329"/>
                <a:gd name="T15" fmla="*/ 47 h 217"/>
                <a:gd name="T16" fmla="*/ 121 w 329"/>
                <a:gd name="T17" fmla="*/ 43 h 217"/>
                <a:gd name="T18" fmla="*/ 155 w 329"/>
                <a:gd name="T19" fmla="*/ 76 h 217"/>
                <a:gd name="T20" fmla="*/ 164 w 329"/>
                <a:gd name="T21" fmla="*/ 108 h 217"/>
                <a:gd name="T22" fmla="*/ 147 w 329"/>
                <a:gd name="T23" fmla="*/ 86 h 217"/>
                <a:gd name="T24" fmla="*/ 118 w 329"/>
                <a:gd name="T25" fmla="*/ 50 h 217"/>
                <a:gd name="T26" fmla="*/ 78 w 329"/>
                <a:gd name="T27" fmla="*/ 30 h 217"/>
                <a:gd name="T28" fmla="*/ 34 w 329"/>
                <a:gd name="T29" fmla="*/ 26 h 217"/>
                <a:gd name="T30" fmla="*/ 19 w 329"/>
                <a:gd name="T31" fmla="*/ 16 h 217"/>
                <a:gd name="T32" fmla="*/ 0 w 329"/>
                <a:gd name="T33" fmla="*/ 14 h 217"/>
                <a:gd name="T34" fmla="*/ 0 w 329"/>
                <a:gd name="T35" fmla="*/ 14 h 2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29"/>
                <a:gd name="T55" fmla="*/ 0 h 217"/>
                <a:gd name="T56" fmla="*/ 329 w 329"/>
                <a:gd name="T57" fmla="*/ 217 h 21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29" h="217">
                  <a:moveTo>
                    <a:pt x="0" y="29"/>
                  </a:moveTo>
                  <a:lnTo>
                    <a:pt x="36" y="0"/>
                  </a:lnTo>
                  <a:lnTo>
                    <a:pt x="72" y="0"/>
                  </a:lnTo>
                  <a:lnTo>
                    <a:pt x="66" y="17"/>
                  </a:lnTo>
                  <a:lnTo>
                    <a:pt x="118" y="10"/>
                  </a:lnTo>
                  <a:lnTo>
                    <a:pt x="184" y="42"/>
                  </a:lnTo>
                  <a:lnTo>
                    <a:pt x="243" y="65"/>
                  </a:lnTo>
                  <a:lnTo>
                    <a:pt x="283" y="95"/>
                  </a:lnTo>
                  <a:lnTo>
                    <a:pt x="243" y="86"/>
                  </a:lnTo>
                  <a:lnTo>
                    <a:pt x="310" y="152"/>
                  </a:lnTo>
                  <a:lnTo>
                    <a:pt x="329" y="217"/>
                  </a:lnTo>
                  <a:lnTo>
                    <a:pt x="294" y="173"/>
                  </a:lnTo>
                  <a:lnTo>
                    <a:pt x="237" y="101"/>
                  </a:lnTo>
                  <a:lnTo>
                    <a:pt x="156" y="61"/>
                  </a:lnTo>
                  <a:lnTo>
                    <a:pt x="68" y="52"/>
                  </a:lnTo>
                  <a:lnTo>
                    <a:pt x="38" y="33"/>
                  </a:lnTo>
                  <a:lnTo>
                    <a:pt x="0" y="29"/>
                  </a:lnTo>
                  <a:close/>
                </a:path>
              </a:pathLst>
            </a:custGeom>
            <a:solidFill>
              <a:srgbClr val="000000"/>
            </a:solidFill>
            <a:ln w="9525">
              <a:noFill/>
              <a:round/>
              <a:headEnd/>
              <a:tailEnd/>
            </a:ln>
          </p:spPr>
          <p:txBody>
            <a:bodyPr/>
            <a:lstStyle/>
            <a:p>
              <a:endParaRPr lang="id-ID"/>
            </a:p>
          </p:txBody>
        </p:sp>
        <p:sp>
          <p:nvSpPr>
            <p:cNvPr id="33834" name="Freeform 40"/>
            <p:cNvSpPr>
              <a:spLocks/>
            </p:cNvSpPr>
            <p:nvPr/>
          </p:nvSpPr>
          <p:spPr bwMode="auto">
            <a:xfrm>
              <a:off x="3267" y="1851"/>
              <a:ext cx="11" cy="36"/>
            </a:xfrm>
            <a:custGeom>
              <a:avLst/>
              <a:gdLst>
                <a:gd name="T0" fmla="*/ 0 w 23"/>
                <a:gd name="T1" fmla="*/ 0 h 72"/>
                <a:gd name="T2" fmla="*/ 0 w 23"/>
                <a:gd name="T3" fmla="*/ 17 h 72"/>
                <a:gd name="T4" fmla="*/ 11 w 23"/>
                <a:gd name="T5" fmla="*/ 36 h 72"/>
                <a:gd name="T6" fmla="*/ 8 w 23"/>
                <a:gd name="T7" fmla="*/ 14 h 72"/>
                <a:gd name="T8" fmla="*/ 0 w 23"/>
                <a:gd name="T9" fmla="*/ 0 h 72"/>
                <a:gd name="T10" fmla="*/ 0 w 23"/>
                <a:gd name="T11" fmla="*/ 0 h 72"/>
                <a:gd name="T12" fmla="*/ 0 60000 65536"/>
                <a:gd name="T13" fmla="*/ 0 60000 65536"/>
                <a:gd name="T14" fmla="*/ 0 60000 65536"/>
                <a:gd name="T15" fmla="*/ 0 60000 65536"/>
                <a:gd name="T16" fmla="*/ 0 60000 65536"/>
                <a:gd name="T17" fmla="*/ 0 60000 65536"/>
                <a:gd name="T18" fmla="*/ 0 w 23"/>
                <a:gd name="T19" fmla="*/ 0 h 72"/>
                <a:gd name="T20" fmla="*/ 23 w 23"/>
                <a:gd name="T21" fmla="*/ 72 h 72"/>
              </a:gdLst>
              <a:ahLst/>
              <a:cxnLst>
                <a:cxn ang="T12">
                  <a:pos x="T0" y="T1"/>
                </a:cxn>
                <a:cxn ang="T13">
                  <a:pos x="T2" y="T3"/>
                </a:cxn>
                <a:cxn ang="T14">
                  <a:pos x="T4" y="T5"/>
                </a:cxn>
                <a:cxn ang="T15">
                  <a:pos x="T6" y="T7"/>
                </a:cxn>
                <a:cxn ang="T16">
                  <a:pos x="T8" y="T9"/>
                </a:cxn>
                <a:cxn ang="T17">
                  <a:pos x="T10" y="T11"/>
                </a:cxn>
              </a:cxnLst>
              <a:rect l="T18" t="T19" r="T20" b="T21"/>
              <a:pathLst>
                <a:path w="23" h="72">
                  <a:moveTo>
                    <a:pt x="0" y="0"/>
                  </a:moveTo>
                  <a:lnTo>
                    <a:pt x="0" y="34"/>
                  </a:lnTo>
                  <a:lnTo>
                    <a:pt x="23" y="72"/>
                  </a:lnTo>
                  <a:lnTo>
                    <a:pt x="17" y="29"/>
                  </a:lnTo>
                  <a:lnTo>
                    <a:pt x="0" y="0"/>
                  </a:lnTo>
                  <a:close/>
                </a:path>
              </a:pathLst>
            </a:custGeom>
            <a:solidFill>
              <a:srgbClr val="000000"/>
            </a:solidFill>
            <a:ln w="9525">
              <a:noFill/>
              <a:round/>
              <a:headEnd/>
              <a:tailEnd/>
            </a:ln>
          </p:spPr>
          <p:txBody>
            <a:bodyPr/>
            <a:lstStyle/>
            <a:p>
              <a:endParaRPr lang="id-ID"/>
            </a:p>
          </p:txBody>
        </p:sp>
        <p:sp>
          <p:nvSpPr>
            <p:cNvPr id="33835" name="Freeform 41"/>
            <p:cNvSpPr>
              <a:spLocks/>
            </p:cNvSpPr>
            <p:nvPr/>
          </p:nvSpPr>
          <p:spPr bwMode="auto">
            <a:xfrm>
              <a:off x="3093" y="1826"/>
              <a:ext cx="135" cy="77"/>
            </a:xfrm>
            <a:custGeom>
              <a:avLst/>
              <a:gdLst>
                <a:gd name="T0" fmla="*/ 0 w 270"/>
                <a:gd name="T1" fmla="*/ 24 h 154"/>
                <a:gd name="T2" fmla="*/ 33 w 270"/>
                <a:gd name="T3" fmla="*/ 10 h 154"/>
                <a:gd name="T4" fmla="*/ 65 w 270"/>
                <a:gd name="T5" fmla="*/ 10 h 154"/>
                <a:gd name="T6" fmla="*/ 96 w 270"/>
                <a:gd name="T7" fmla="*/ 28 h 154"/>
                <a:gd name="T8" fmla="*/ 119 w 270"/>
                <a:gd name="T9" fmla="*/ 51 h 154"/>
                <a:gd name="T10" fmla="*/ 135 w 270"/>
                <a:gd name="T11" fmla="*/ 77 h 154"/>
                <a:gd name="T12" fmla="*/ 131 w 270"/>
                <a:gd name="T13" fmla="*/ 47 h 154"/>
                <a:gd name="T14" fmla="*/ 85 w 270"/>
                <a:gd name="T15" fmla="*/ 9 h 154"/>
                <a:gd name="T16" fmla="*/ 42 w 270"/>
                <a:gd name="T17" fmla="*/ 0 h 154"/>
                <a:gd name="T18" fmla="*/ 7 w 270"/>
                <a:gd name="T19" fmla="*/ 11 h 154"/>
                <a:gd name="T20" fmla="*/ 0 w 270"/>
                <a:gd name="T21" fmla="*/ 24 h 154"/>
                <a:gd name="T22" fmla="*/ 0 w 270"/>
                <a:gd name="T23" fmla="*/ 24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70"/>
                <a:gd name="T37" fmla="*/ 0 h 154"/>
                <a:gd name="T38" fmla="*/ 270 w 270"/>
                <a:gd name="T39" fmla="*/ 154 h 15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70" h="154">
                  <a:moveTo>
                    <a:pt x="0" y="49"/>
                  </a:moveTo>
                  <a:lnTo>
                    <a:pt x="66" y="19"/>
                  </a:lnTo>
                  <a:lnTo>
                    <a:pt x="129" y="21"/>
                  </a:lnTo>
                  <a:lnTo>
                    <a:pt x="192" y="57"/>
                  </a:lnTo>
                  <a:lnTo>
                    <a:pt x="239" y="102"/>
                  </a:lnTo>
                  <a:lnTo>
                    <a:pt x="270" y="154"/>
                  </a:lnTo>
                  <a:lnTo>
                    <a:pt x="262" y="95"/>
                  </a:lnTo>
                  <a:lnTo>
                    <a:pt x="171" y="17"/>
                  </a:lnTo>
                  <a:lnTo>
                    <a:pt x="84" y="0"/>
                  </a:lnTo>
                  <a:lnTo>
                    <a:pt x="15" y="23"/>
                  </a:lnTo>
                  <a:lnTo>
                    <a:pt x="0" y="49"/>
                  </a:lnTo>
                  <a:close/>
                </a:path>
              </a:pathLst>
            </a:custGeom>
            <a:solidFill>
              <a:srgbClr val="000000"/>
            </a:solidFill>
            <a:ln w="9525">
              <a:noFill/>
              <a:round/>
              <a:headEnd/>
              <a:tailEnd/>
            </a:ln>
          </p:spPr>
          <p:txBody>
            <a:bodyPr/>
            <a:lstStyle/>
            <a:p>
              <a:endParaRPr lang="id-ID"/>
            </a:p>
          </p:txBody>
        </p:sp>
        <p:sp>
          <p:nvSpPr>
            <p:cNvPr id="33836" name="Freeform 42"/>
            <p:cNvSpPr>
              <a:spLocks/>
            </p:cNvSpPr>
            <p:nvPr/>
          </p:nvSpPr>
          <p:spPr bwMode="auto">
            <a:xfrm>
              <a:off x="3060" y="1857"/>
              <a:ext cx="189" cy="78"/>
            </a:xfrm>
            <a:custGeom>
              <a:avLst/>
              <a:gdLst>
                <a:gd name="T0" fmla="*/ 1 w 379"/>
                <a:gd name="T1" fmla="*/ 17 h 155"/>
                <a:gd name="T2" fmla="*/ 20 w 379"/>
                <a:gd name="T3" fmla="*/ 16 h 155"/>
                <a:gd name="T4" fmla="*/ 45 w 379"/>
                <a:gd name="T5" fmla="*/ 5 h 155"/>
                <a:gd name="T6" fmla="*/ 74 w 379"/>
                <a:gd name="T7" fmla="*/ 0 h 155"/>
                <a:gd name="T8" fmla="*/ 103 w 379"/>
                <a:gd name="T9" fmla="*/ 6 h 155"/>
                <a:gd name="T10" fmla="*/ 133 w 379"/>
                <a:gd name="T11" fmla="*/ 20 h 155"/>
                <a:gd name="T12" fmla="*/ 160 w 379"/>
                <a:gd name="T13" fmla="*/ 45 h 155"/>
                <a:gd name="T14" fmla="*/ 183 w 379"/>
                <a:gd name="T15" fmla="*/ 57 h 155"/>
                <a:gd name="T16" fmla="*/ 172 w 379"/>
                <a:gd name="T17" fmla="*/ 60 h 155"/>
                <a:gd name="T18" fmla="*/ 189 w 379"/>
                <a:gd name="T19" fmla="*/ 78 h 155"/>
                <a:gd name="T20" fmla="*/ 167 w 379"/>
                <a:gd name="T21" fmla="*/ 68 h 155"/>
                <a:gd name="T22" fmla="*/ 144 w 379"/>
                <a:gd name="T23" fmla="*/ 47 h 155"/>
                <a:gd name="T24" fmla="*/ 101 w 379"/>
                <a:gd name="T25" fmla="*/ 50 h 155"/>
                <a:gd name="T26" fmla="*/ 81 w 379"/>
                <a:gd name="T27" fmla="*/ 46 h 155"/>
                <a:gd name="T28" fmla="*/ 104 w 379"/>
                <a:gd name="T29" fmla="*/ 46 h 155"/>
                <a:gd name="T30" fmla="*/ 119 w 379"/>
                <a:gd name="T31" fmla="*/ 35 h 155"/>
                <a:gd name="T32" fmla="*/ 109 w 379"/>
                <a:gd name="T33" fmla="*/ 25 h 155"/>
                <a:gd name="T34" fmla="*/ 103 w 379"/>
                <a:gd name="T35" fmla="*/ 35 h 155"/>
                <a:gd name="T36" fmla="*/ 76 w 379"/>
                <a:gd name="T37" fmla="*/ 35 h 155"/>
                <a:gd name="T38" fmla="*/ 51 w 379"/>
                <a:gd name="T39" fmla="*/ 30 h 155"/>
                <a:gd name="T40" fmla="*/ 51 w 379"/>
                <a:gd name="T41" fmla="*/ 14 h 155"/>
                <a:gd name="T42" fmla="*/ 42 w 379"/>
                <a:gd name="T43" fmla="*/ 19 h 155"/>
                <a:gd name="T44" fmla="*/ 42 w 379"/>
                <a:gd name="T45" fmla="*/ 30 h 155"/>
                <a:gd name="T46" fmla="*/ 18 w 379"/>
                <a:gd name="T47" fmla="*/ 26 h 155"/>
                <a:gd name="T48" fmla="*/ 0 w 379"/>
                <a:gd name="T49" fmla="*/ 26 h 155"/>
                <a:gd name="T50" fmla="*/ 1 w 379"/>
                <a:gd name="T51" fmla="*/ 17 h 155"/>
                <a:gd name="T52" fmla="*/ 1 w 379"/>
                <a:gd name="T53" fmla="*/ 17 h 15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79"/>
                <a:gd name="T82" fmla="*/ 0 h 155"/>
                <a:gd name="T83" fmla="*/ 379 w 379"/>
                <a:gd name="T84" fmla="*/ 155 h 155"/>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79" h="155">
                  <a:moveTo>
                    <a:pt x="2" y="34"/>
                  </a:moveTo>
                  <a:lnTo>
                    <a:pt x="40" y="32"/>
                  </a:lnTo>
                  <a:lnTo>
                    <a:pt x="90" y="9"/>
                  </a:lnTo>
                  <a:lnTo>
                    <a:pt x="149" y="0"/>
                  </a:lnTo>
                  <a:lnTo>
                    <a:pt x="206" y="11"/>
                  </a:lnTo>
                  <a:lnTo>
                    <a:pt x="267" y="40"/>
                  </a:lnTo>
                  <a:lnTo>
                    <a:pt x="320" y="89"/>
                  </a:lnTo>
                  <a:lnTo>
                    <a:pt x="367" y="114"/>
                  </a:lnTo>
                  <a:lnTo>
                    <a:pt x="344" y="119"/>
                  </a:lnTo>
                  <a:lnTo>
                    <a:pt x="379" y="155"/>
                  </a:lnTo>
                  <a:lnTo>
                    <a:pt x="335" y="135"/>
                  </a:lnTo>
                  <a:lnTo>
                    <a:pt x="289" y="93"/>
                  </a:lnTo>
                  <a:lnTo>
                    <a:pt x="202" y="100"/>
                  </a:lnTo>
                  <a:lnTo>
                    <a:pt x="162" y="91"/>
                  </a:lnTo>
                  <a:lnTo>
                    <a:pt x="208" y="91"/>
                  </a:lnTo>
                  <a:lnTo>
                    <a:pt x="238" y="70"/>
                  </a:lnTo>
                  <a:lnTo>
                    <a:pt x="219" y="49"/>
                  </a:lnTo>
                  <a:lnTo>
                    <a:pt x="206" y="70"/>
                  </a:lnTo>
                  <a:lnTo>
                    <a:pt x="152" y="70"/>
                  </a:lnTo>
                  <a:lnTo>
                    <a:pt x="103" y="59"/>
                  </a:lnTo>
                  <a:lnTo>
                    <a:pt x="103" y="28"/>
                  </a:lnTo>
                  <a:lnTo>
                    <a:pt x="84" y="38"/>
                  </a:lnTo>
                  <a:lnTo>
                    <a:pt x="84" y="60"/>
                  </a:lnTo>
                  <a:lnTo>
                    <a:pt x="36" y="51"/>
                  </a:lnTo>
                  <a:lnTo>
                    <a:pt x="0" y="51"/>
                  </a:lnTo>
                  <a:lnTo>
                    <a:pt x="2" y="34"/>
                  </a:lnTo>
                  <a:close/>
                </a:path>
              </a:pathLst>
            </a:custGeom>
            <a:solidFill>
              <a:srgbClr val="000000"/>
            </a:solidFill>
            <a:ln w="9525">
              <a:noFill/>
              <a:round/>
              <a:headEnd/>
              <a:tailEnd/>
            </a:ln>
          </p:spPr>
          <p:txBody>
            <a:bodyPr/>
            <a:lstStyle/>
            <a:p>
              <a:endParaRPr lang="id-ID"/>
            </a:p>
          </p:txBody>
        </p:sp>
        <p:sp>
          <p:nvSpPr>
            <p:cNvPr id="33837" name="Freeform 43"/>
            <p:cNvSpPr>
              <a:spLocks/>
            </p:cNvSpPr>
            <p:nvPr/>
          </p:nvSpPr>
          <p:spPr bwMode="auto">
            <a:xfrm>
              <a:off x="3067" y="1903"/>
              <a:ext cx="121" cy="42"/>
            </a:xfrm>
            <a:custGeom>
              <a:avLst/>
              <a:gdLst>
                <a:gd name="T0" fmla="*/ 2 w 241"/>
                <a:gd name="T1" fmla="*/ 0 h 83"/>
                <a:gd name="T2" fmla="*/ 41 w 241"/>
                <a:gd name="T3" fmla="*/ 26 h 83"/>
                <a:gd name="T4" fmla="*/ 87 w 241"/>
                <a:gd name="T5" fmla="*/ 33 h 83"/>
                <a:gd name="T6" fmla="*/ 121 w 241"/>
                <a:gd name="T7" fmla="*/ 31 h 83"/>
                <a:gd name="T8" fmla="*/ 88 w 241"/>
                <a:gd name="T9" fmla="*/ 42 h 83"/>
                <a:gd name="T10" fmla="*/ 41 w 241"/>
                <a:gd name="T11" fmla="*/ 42 h 83"/>
                <a:gd name="T12" fmla="*/ 10 w 241"/>
                <a:gd name="T13" fmla="*/ 23 h 83"/>
                <a:gd name="T14" fmla="*/ 0 w 241"/>
                <a:gd name="T15" fmla="*/ 9 h 83"/>
                <a:gd name="T16" fmla="*/ 2 w 241"/>
                <a:gd name="T17" fmla="*/ 0 h 83"/>
                <a:gd name="T18" fmla="*/ 2 w 241"/>
                <a:gd name="T19" fmla="*/ 0 h 8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1"/>
                <a:gd name="T31" fmla="*/ 0 h 83"/>
                <a:gd name="T32" fmla="*/ 241 w 241"/>
                <a:gd name="T33" fmla="*/ 83 h 8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1" h="83">
                  <a:moveTo>
                    <a:pt x="3" y="0"/>
                  </a:moveTo>
                  <a:lnTo>
                    <a:pt x="81" y="51"/>
                  </a:lnTo>
                  <a:lnTo>
                    <a:pt x="174" y="66"/>
                  </a:lnTo>
                  <a:lnTo>
                    <a:pt x="241" y="61"/>
                  </a:lnTo>
                  <a:lnTo>
                    <a:pt x="176" y="83"/>
                  </a:lnTo>
                  <a:lnTo>
                    <a:pt x="81" y="83"/>
                  </a:lnTo>
                  <a:lnTo>
                    <a:pt x="19" y="45"/>
                  </a:lnTo>
                  <a:lnTo>
                    <a:pt x="0" y="17"/>
                  </a:lnTo>
                  <a:lnTo>
                    <a:pt x="3" y="0"/>
                  </a:lnTo>
                  <a:close/>
                </a:path>
              </a:pathLst>
            </a:custGeom>
            <a:solidFill>
              <a:srgbClr val="000000"/>
            </a:solidFill>
            <a:ln w="9525">
              <a:noFill/>
              <a:round/>
              <a:headEnd/>
              <a:tailEnd/>
            </a:ln>
          </p:spPr>
          <p:txBody>
            <a:bodyPr/>
            <a:lstStyle/>
            <a:p>
              <a:endParaRPr lang="id-ID"/>
            </a:p>
          </p:txBody>
        </p:sp>
        <p:sp>
          <p:nvSpPr>
            <p:cNvPr id="33838" name="Freeform 44"/>
            <p:cNvSpPr>
              <a:spLocks/>
            </p:cNvSpPr>
            <p:nvPr/>
          </p:nvSpPr>
          <p:spPr bwMode="auto">
            <a:xfrm>
              <a:off x="2823" y="1998"/>
              <a:ext cx="207" cy="85"/>
            </a:xfrm>
            <a:custGeom>
              <a:avLst/>
              <a:gdLst>
                <a:gd name="T0" fmla="*/ 5 w 414"/>
                <a:gd name="T1" fmla="*/ 0 h 169"/>
                <a:gd name="T2" fmla="*/ 7 w 414"/>
                <a:gd name="T3" fmla="*/ 20 h 169"/>
                <a:gd name="T4" fmla="*/ 27 w 414"/>
                <a:gd name="T5" fmla="*/ 34 h 169"/>
                <a:gd name="T6" fmla="*/ 45 w 414"/>
                <a:gd name="T7" fmla="*/ 26 h 169"/>
                <a:gd name="T8" fmla="*/ 67 w 414"/>
                <a:gd name="T9" fmla="*/ 32 h 169"/>
                <a:gd name="T10" fmla="*/ 97 w 414"/>
                <a:gd name="T11" fmla="*/ 64 h 169"/>
                <a:gd name="T12" fmla="*/ 124 w 414"/>
                <a:gd name="T13" fmla="*/ 70 h 169"/>
                <a:gd name="T14" fmla="*/ 157 w 414"/>
                <a:gd name="T15" fmla="*/ 62 h 169"/>
                <a:gd name="T16" fmla="*/ 191 w 414"/>
                <a:gd name="T17" fmla="*/ 51 h 169"/>
                <a:gd name="T18" fmla="*/ 207 w 414"/>
                <a:gd name="T19" fmla="*/ 60 h 169"/>
                <a:gd name="T20" fmla="*/ 201 w 414"/>
                <a:gd name="T21" fmla="*/ 64 h 169"/>
                <a:gd name="T22" fmla="*/ 169 w 414"/>
                <a:gd name="T23" fmla="*/ 64 h 169"/>
                <a:gd name="T24" fmla="*/ 134 w 414"/>
                <a:gd name="T25" fmla="*/ 81 h 169"/>
                <a:gd name="T26" fmla="*/ 96 w 414"/>
                <a:gd name="T27" fmla="*/ 85 h 169"/>
                <a:gd name="T28" fmla="*/ 69 w 414"/>
                <a:gd name="T29" fmla="*/ 69 h 169"/>
                <a:gd name="T30" fmla="*/ 38 w 414"/>
                <a:gd name="T31" fmla="*/ 45 h 169"/>
                <a:gd name="T32" fmla="*/ 15 w 414"/>
                <a:gd name="T33" fmla="*/ 41 h 169"/>
                <a:gd name="T34" fmla="*/ 0 w 414"/>
                <a:gd name="T35" fmla="*/ 28 h 169"/>
                <a:gd name="T36" fmla="*/ 5 w 414"/>
                <a:gd name="T37" fmla="*/ 0 h 169"/>
                <a:gd name="T38" fmla="*/ 5 w 414"/>
                <a:gd name="T39" fmla="*/ 0 h 16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14"/>
                <a:gd name="T61" fmla="*/ 0 h 169"/>
                <a:gd name="T62" fmla="*/ 414 w 414"/>
                <a:gd name="T63" fmla="*/ 169 h 16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14" h="169">
                  <a:moveTo>
                    <a:pt x="9" y="0"/>
                  </a:moveTo>
                  <a:lnTo>
                    <a:pt x="15" y="40"/>
                  </a:lnTo>
                  <a:lnTo>
                    <a:pt x="55" y="68"/>
                  </a:lnTo>
                  <a:lnTo>
                    <a:pt x="89" y="51"/>
                  </a:lnTo>
                  <a:lnTo>
                    <a:pt x="133" y="63"/>
                  </a:lnTo>
                  <a:lnTo>
                    <a:pt x="194" y="127"/>
                  </a:lnTo>
                  <a:lnTo>
                    <a:pt x="249" y="140"/>
                  </a:lnTo>
                  <a:lnTo>
                    <a:pt x="314" y="123"/>
                  </a:lnTo>
                  <a:lnTo>
                    <a:pt x="382" y="101"/>
                  </a:lnTo>
                  <a:lnTo>
                    <a:pt x="414" y="120"/>
                  </a:lnTo>
                  <a:lnTo>
                    <a:pt x="401" y="127"/>
                  </a:lnTo>
                  <a:lnTo>
                    <a:pt x="338" y="127"/>
                  </a:lnTo>
                  <a:lnTo>
                    <a:pt x="268" y="161"/>
                  </a:lnTo>
                  <a:lnTo>
                    <a:pt x="192" y="169"/>
                  </a:lnTo>
                  <a:lnTo>
                    <a:pt x="137" y="137"/>
                  </a:lnTo>
                  <a:lnTo>
                    <a:pt x="76" y="89"/>
                  </a:lnTo>
                  <a:lnTo>
                    <a:pt x="30" y="82"/>
                  </a:lnTo>
                  <a:lnTo>
                    <a:pt x="0" y="55"/>
                  </a:lnTo>
                  <a:lnTo>
                    <a:pt x="9" y="0"/>
                  </a:lnTo>
                  <a:close/>
                </a:path>
              </a:pathLst>
            </a:custGeom>
            <a:solidFill>
              <a:srgbClr val="000000"/>
            </a:solidFill>
            <a:ln w="9525">
              <a:noFill/>
              <a:round/>
              <a:headEnd/>
              <a:tailEnd/>
            </a:ln>
          </p:spPr>
          <p:txBody>
            <a:bodyPr/>
            <a:lstStyle/>
            <a:p>
              <a:endParaRPr lang="id-ID"/>
            </a:p>
          </p:txBody>
        </p:sp>
        <p:sp>
          <p:nvSpPr>
            <p:cNvPr id="33839" name="Freeform 45"/>
            <p:cNvSpPr>
              <a:spLocks/>
            </p:cNvSpPr>
            <p:nvPr/>
          </p:nvSpPr>
          <p:spPr bwMode="auto">
            <a:xfrm>
              <a:off x="2741" y="2117"/>
              <a:ext cx="242" cy="103"/>
            </a:xfrm>
            <a:custGeom>
              <a:avLst/>
              <a:gdLst>
                <a:gd name="T0" fmla="*/ 64 w 483"/>
                <a:gd name="T1" fmla="*/ 21 h 206"/>
                <a:gd name="T2" fmla="*/ 58 w 483"/>
                <a:gd name="T3" fmla="*/ 11 h 206"/>
                <a:gd name="T4" fmla="*/ 50 w 483"/>
                <a:gd name="T5" fmla="*/ 10 h 206"/>
                <a:gd name="T6" fmla="*/ 50 w 483"/>
                <a:gd name="T7" fmla="*/ 19 h 206"/>
                <a:gd name="T8" fmla="*/ 57 w 483"/>
                <a:gd name="T9" fmla="*/ 28 h 206"/>
                <a:gd name="T10" fmla="*/ 62 w 483"/>
                <a:gd name="T11" fmla="*/ 27 h 206"/>
                <a:gd name="T12" fmla="*/ 68 w 483"/>
                <a:gd name="T13" fmla="*/ 46 h 206"/>
                <a:gd name="T14" fmla="*/ 77 w 483"/>
                <a:gd name="T15" fmla="*/ 51 h 206"/>
                <a:gd name="T16" fmla="*/ 96 w 483"/>
                <a:gd name="T17" fmla="*/ 44 h 206"/>
                <a:gd name="T18" fmla="*/ 105 w 483"/>
                <a:gd name="T19" fmla="*/ 54 h 206"/>
                <a:gd name="T20" fmla="*/ 112 w 483"/>
                <a:gd name="T21" fmla="*/ 56 h 206"/>
                <a:gd name="T22" fmla="*/ 128 w 483"/>
                <a:gd name="T23" fmla="*/ 55 h 206"/>
                <a:gd name="T24" fmla="*/ 135 w 483"/>
                <a:gd name="T25" fmla="*/ 64 h 206"/>
                <a:gd name="T26" fmla="*/ 158 w 483"/>
                <a:gd name="T27" fmla="*/ 69 h 206"/>
                <a:gd name="T28" fmla="*/ 166 w 483"/>
                <a:gd name="T29" fmla="*/ 62 h 206"/>
                <a:gd name="T30" fmla="*/ 169 w 483"/>
                <a:gd name="T31" fmla="*/ 71 h 206"/>
                <a:gd name="T32" fmla="*/ 188 w 483"/>
                <a:gd name="T33" fmla="*/ 76 h 206"/>
                <a:gd name="T34" fmla="*/ 204 w 483"/>
                <a:gd name="T35" fmla="*/ 72 h 206"/>
                <a:gd name="T36" fmla="*/ 215 w 483"/>
                <a:gd name="T37" fmla="*/ 78 h 206"/>
                <a:gd name="T38" fmla="*/ 227 w 483"/>
                <a:gd name="T39" fmla="*/ 78 h 206"/>
                <a:gd name="T40" fmla="*/ 235 w 483"/>
                <a:gd name="T41" fmla="*/ 72 h 206"/>
                <a:gd name="T42" fmla="*/ 242 w 483"/>
                <a:gd name="T43" fmla="*/ 83 h 206"/>
                <a:gd name="T44" fmla="*/ 226 w 483"/>
                <a:gd name="T45" fmla="*/ 83 h 206"/>
                <a:gd name="T46" fmla="*/ 217 w 483"/>
                <a:gd name="T47" fmla="*/ 88 h 206"/>
                <a:gd name="T48" fmla="*/ 206 w 483"/>
                <a:gd name="T49" fmla="*/ 85 h 206"/>
                <a:gd name="T50" fmla="*/ 189 w 483"/>
                <a:gd name="T51" fmla="*/ 85 h 206"/>
                <a:gd name="T52" fmla="*/ 159 w 483"/>
                <a:gd name="T53" fmla="*/ 80 h 206"/>
                <a:gd name="T54" fmla="*/ 154 w 483"/>
                <a:gd name="T55" fmla="*/ 81 h 206"/>
                <a:gd name="T56" fmla="*/ 140 w 483"/>
                <a:gd name="T57" fmla="*/ 76 h 206"/>
                <a:gd name="T58" fmla="*/ 129 w 483"/>
                <a:gd name="T59" fmla="*/ 73 h 206"/>
                <a:gd name="T60" fmla="*/ 114 w 483"/>
                <a:gd name="T61" fmla="*/ 65 h 206"/>
                <a:gd name="T62" fmla="*/ 100 w 483"/>
                <a:gd name="T63" fmla="*/ 71 h 206"/>
                <a:gd name="T64" fmla="*/ 89 w 483"/>
                <a:gd name="T65" fmla="*/ 67 h 206"/>
                <a:gd name="T66" fmla="*/ 84 w 483"/>
                <a:gd name="T67" fmla="*/ 71 h 206"/>
                <a:gd name="T68" fmla="*/ 104 w 483"/>
                <a:gd name="T69" fmla="*/ 87 h 206"/>
                <a:gd name="T70" fmla="*/ 140 w 483"/>
                <a:gd name="T71" fmla="*/ 103 h 206"/>
                <a:gd name="T72" fmla="*/ 108 w 483"/>
                <a:gd name="T73" fmla="*/ 94 h 206"/>
                <a:gd name="T74" fmla="*/ 71 w 483"/>
                <a:gd name="T75" fmla="*/ 73 h 206"/>
                <a:gd name="T76" fmla="*/ 36 w 483"/>
                <a:gd name="T77" fmla="*/ 51 h 206"/>
                <a:gd name="T78" fmla="*/ 12 w 483"/>
                <a:gd name="T79" fmla="*/ 36 h 206"/>
                <a:gd name="T80" fmla="*/ 0 w 483"/>
                <a:gd name="T81" fmla="*/ 13 h 206"/>
                <a:gd name="T82" fmla="*/ 6 w 483"/>
                <a:gd name="T83" fmla="*/ 3 h 206"/>
                <a:gd name="T84" fmla="*/ 30 w 483"/>
                <a:gd name="T85" fmla="*/ 0 h 206"/>
                <a:gd name="T86" fmla="*/ 57 w 483"/>
                <a:gd name="T87" fmla="*/ 5 h 206"/>
                <a:gd name="T88" fmla="*/ 78 w 483"/>
                <a:gd name="T89" fmla="*/ 9 h 206"/>
                <a:gd name="T90" fmla="*/ 120 w 483"/>
                <a:gd name="T91" fmla="*/ 11 h 206"/>
                <a:gd name="T92" fmla="*/ 159 w 483"/>
                <a:gd name="T93" fmla="*/ 19 h 206"/>
                <a:gd name="T94" fmla="*/ 208 w 483"/>
                <a:gd name="T95" fmla="*/ 28 h 206"/>
                <a:gd name="T96" fmla="*/ 227 w 483"/>
                <a:gd name="T97" fmla="*/ 31 h 206"/>
                <a:gd name="T98" fmla="*/ 212 w 483"/>
                <a:gd name="T99" fmla="*/ 38 h 206"/>
                <a:gd name="T100" fmla="*/ 203 w 483"/>
                <a:gd name="T101" fmla="*/ 30 h 206"/>
                <a:gd name="T102" fmla="*/ 192 w 483"/>
                <a:gd name="T103" fmla="*/ 29 h 206"/>
                <a:gd name="T104" fmla="*/ 176 w 483"/>
                <a:gd name="T105" fmla="*/ 31 h 206"/>
                <a:gd name="T106" fmla="*/ 154 w 483"/>
                <a:gd name="T107" fmla="*/ 25 h 206"/>
                <a:gd name="T108" fmla="*/ 133 w 483"/>
                <a:gd name="T109" fmla="*/ 23 h 206"/>
                <a:gd name="T110" fmla="*/ 115 w 483"/>
                <a:gd name="T111" fmla="*/ 18 h 206"/>
                <a:gd name="T112" fmla="*/ 87 w 483"/>
                <a:gd name="T113" fmla="*/ 14 h 206"/>
                <a:gd name="T114" fmla="*/ 69 w 483"/>
                <a:gd name="T115" fmla="*/ 15 h 206"/>
                <a:gd name="T116" fmla="*/ 64 w 483"/>
                <a:gd name="T117" fmla="*/ 21 h 206"/>
                <a:gd name="T118" fmla="*/ 64 w 483"/>
                <a:gd name="T119" fmla="*/ 21 h 20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483"/>
                <a:gd name="T181" fmla="*/ 0 h 206"/>
                <a:gd name="T182" fmla="*/ 483 w 483"/>
                <a:gd name="T183" fmla="*/ 206 h 20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483" h="206">
                  <a:moveTo>
                    <a:pt x="128" y="42"/>
                  </a:moveTo>
                  <a:lnTo>
                    <a:pt x="116" y="21"/>
                  </a:lnTo>
                  <a:lnTo>
                    <a:pt x="99" y="19"/>
                  </a:lnTo>
                  <a:lnTo>
                    <a:pt x="99" y="38"/>
                  </a:lnTo>
                  <a:lnTo>
                    <a:pt x="114" y="57"/>
                  </a:lnTo>
                  <a:lnTo>
                    <a:pt x="124" y="54"/>
                  </a:lnTo>
                  <a:lnTo>
                    <a:pt x="135" y="92"/>
                  </a:lnTo>
                  <a:lnTo>
                    <a:pt x="154" y="101"/>
                  </a:lnTo>
                  <a:lnTo>
                    <a:pt x="191" y="88"/>
                  </a:lnTo>
                  <a:lnTo>
                    <a:pt x="210" y="109"/>
                  </a:lnTo>
                  <a:lnTo>
                    <a:pt x="223" y="113"/>
                  </a:lnTo>
                  <a:lnTo>
                    <a:pt x="255" y="111"/>
                  </a:lnTo>
                  <a:lnTo>
                    <a:pt x="270" y="128"/>
                  </a:lnTo>
                  <a:lnTo>
                    <a:pt x="316" y="137"/>
                  </a:lnTo>
                  <a:lnTo>
                    <a:pt x="331" y="124"/>
                  </a:lnTo>
                  <a:lnTo>
                    <a:pt x="337" y="141"/>
                  </a:lnTo>
                  <a:lnTo>
                    <a:pt x="375" y="152"/>
                  </a:lnTo>
                  <a:lnTo>
                    <a:pt x="407" y="143"/>
                  </a:lnTo>
                  <a:lnTo>
                    <a:pt x="430" y="156"/>
                  </a:lnTo>
                  <a:lnTo>
                    <a:pt x="453" y="156"/>
                  </a:lnTo>
                  <a:lnTo>
                    <a:pt x="470" y="143"/>
                  </a:lnTo>
                  <a:lnTo>
                    <a:pt x="483" y="166"/>
                  </a:lnTo>
                  <a:lnTo>
                    <a:pt x="451" y="166"/>
                  </a:lnTo>
                  <a:lnTo>
                    <a:pt x="434" y="175"/>
                  </a:lnTo>
                  <a:lnTo>
                    <a:pt x="411" y="170"/>
                  </a:lnTo>
                  <a:lnTo>
                    <a:pt x="377" y="170"/>
                  </a:lnTo>
                  <a:lnTo>
                    <a:pt x="318" y="160"/>
                  </a:lnTo>
                  <a:lnTo>
                    <a:pt x="307" y="162"/>
                  </a:lnTo>
                  <a:lnTo>
                    <a:pt x="280" y="151"/>
                  </a:lnTo>
                  <a:lnTo>
                    <a:pt x="257" y="145"/>
                  </a:lnTo>
                  <a:lnTo>
                    <a:pt x="227" y="130"/>
                  </a:lnTo>
                  <a:lnTo>
                    <a:pt x="200" y="141"/>
                  </a:lnTo>
                  <a:lnTo>
                    <a:pt x="177" y="133"/>
                  </a:lnTo>
                  <a:lnTo>
                    <a:pt x="168" y="141"/>
                  </a:lnTo>
                  <a:lnTo>
                    <a:pt x="208" y="173"/>
                  </a:lnTo>
                  <a:lnTo>
                    <a:pt x="280" y="206"/>
                  </a:lnTo>
                  <a:lnTo>
                    <a:pt x="215" y="187"/>
                  </a:lnTo>
                  <a:lnTo>
                    <a:pt x="141" y="145"/>
                  </a:lnTo>
                  <a:lnTo>
                    <a:pt x="71" y="101"/>
                  </a:lnTo>
                  <a:lnTo>
                    <a:pt x="23" y="71"/>
                  </a:lnTo>
                  <a:lnTo>
                    <a:pt x="0" y="27"/>
                  </a:lnTo>
                  <a:lnTo>
                    <a:pt x="12" y="6"/>
                  </a:lnTo>
                  <a:lnTo>
                    <a:pt x="59" y="0"/>
                  </a:lnTo>
                  <a:lnTo>
                    <a:pt x="113" y="10"/>
                  </a:lnTo>
                  <a:lnTo>
                    <a:pt x="156" y="18"/>
                  </a:lnTo>
                  <a:lnTo>
                    <a:pt x="240" y="21"/>
                  </a:lnTo>
                  <a:lnTo>
                    <a:pt x="318" y="37"/>
                  </a:lnTo>
                  <a:lnTo>
                    <a:pt x="415" y="57"/>
                  </a:lnTo>
                  <a:lnTo>
                    <a:pt x="453" y="63"/>
                  </a:lnTo>
                  <a:lnTo>
                    <a:pt x="424" y="76"/>
                  </a:lnTo>
                  <a:lnTo>
                    <a:pt x="405" y="61"/>
                  </a:lnTo>
                  <a:lnTo>
                    <a:pt x="384" y="59"/>
                  </a:lnTo>
                  <a:lnTo>
                    <a:pt x="352" y="63"/>
                  </a:lnTo>
                  <a:lnTo>
                    <a:pt x="308" y="50"/>
                  </a:lnTo>
                  <a:lnTo>
                    <a:pt x="265" y="46"/>
                  </a:lnTo>
                  <a:lnTo>
                    <a:pt x="230" y="35"/>
                  </a:lnTo>
                  <a:lnTo>
                    <a:pt x="173" y="29"/>
                  </a:lnTo>
                  <a:lnTo>
                    <a:pt x="137" y="31"/>
                  </a:lnTo>
                  <a:lnTo>
                    <a:pt x="128" y="42"/>
                  </a:lnTo>
                  <a:close/>
                </a:path>
              </a:pathLst>
            </a:custGeom>
            <a:solidFill>
              <a:srgbClr val="000000"/>
            </a:solidFill>
            <a:ln w="9525">
              <a:noFill/>
              <a:round/>
              <a:headEnd/>
              <a:tailEnd/>
            </a:ln>
          </p:spPr>
          <p:txBody>
            <a:bodyPr/>
            <a:lstStyle/>
            <a:p>
              <a:endParaRPr lang="id-ID"/>
            </a:p>
          </p:txBody>
        </p:sp>
        <p:sp>
          <p:nvSpPr>
            <p:cNvPr id="33840" name="Freeform 46"/>
            <p:cNvSpPr>
              <a:spLocks/>
            </p:cNvSpPr>
            <p:nvPr/>
          </p:nvSpPr>
          <p:spPr bwMode="auto">
            <a:xfrm>
              <a:off x="2983" y="2152"/>
              <a:ext cx="14" cy="8"/>
            </a:xfrm>
            <a:custGeom>
              <a:avLst/>
              <a:gdLst>
                <a:gd name="T0" fmla="*/ 0 w 29"/>
                <a:gd name="T1" fmla="*/ 0 h 15"/>
                <a:gd name="T2" fmla="*/ 3 w 29"/>
                <a:gd name="T3" fmla="*/ 8 h 15"/>
                <a:gd name="T4" fmla="*/ 14 w 29"/>
                <a:gd name="T5" fmla="*/ 4 h 15"/>
                <a:gd name="T6" fmla="*/ 0 w 29"/>
                <a:gd name="T7" fmla="*/ 0 h 15"/>
                <a:gd name="T8" fmla="*/ 0 w 29"/>
                <a:gd name="T9" fmla="*/ 0 h 15"/>
                <a:gd name="T10" fmla="*/ 0 60000 65536"/>
                <a:gd name="T11" fmla="*/ 0 60000 65536"/>
                <a:gd name="T12" fmla="*/ 0 60000 65536"/>
                <a:gd name="T13" fmla="*/ 0 60000 65536"/>
                <a:gd name="T14" fmla="*/ 0 60000 65536"/>
                <a:gd name="T15" fmla="*/ 0 w 29"/>
                <a:gd name="T16" fmla="*/ 0 h 15"/>
                <a:gd name="T17" fmla="*/ 29 w 29"/>
                <a:gd name="T18" fmla="*/ 15 h 15"/>
              </a:gdLst>
              <a:ahLst/>
              <a:cxnLst>
                <a:cxn ang="T10">
                  <a:pos x="T0" y="T1"/>
                </a:cxn>
                <a:cxn ang="T11">
                  <a:pos x="T2" y="T3"/>
                </a:cxn>
                <a:cxn ang="T12">
                  <a:pos x="T4" y="T5"/>
                </a:cxn>
                <a:cxn ang="T13">
                  <a:pos x="T6" y="T7"/>
                </a:cxn>
                <a:cxn ang="T14">
                  <a:pos x="T8" y="T9"/>
                </a:cxn>
              </a:cxnLst>
              <a:rect l="T15" t="T16" r="T17" b="T18"/>
              <a:pathLst>
                <a:path w="29" h="15">
                  <a:moveTo>
                    <a:pt x="0" y="0"/>
                  </a:moveTo>
                  <a:lnTo>
                    <a:pt x="6" y="15"/>
                  </a:lnTo>
                  <a:lnTo>
                    <a:pt x="29" y="7"/>
                  </a:lnTo>
                  <a:lnTo>
                    <a:pt x="0" y="0"/>
                  </a:lnTo>
                  <a:close/>
                </a:path>
              </a:pathLst>
            </a:custGeom>
            <a:solidFill>
              <a:srgbClr val="000000"/>
            </a:solidFill>
            <a:ln w="9525">
              <a:noFill/>
              <a:round/>
              <a:headEnd/>
              <a:tailEnd/>
            </a:ln>
          </p:spPr>
          <p:txBody>
            <a:bodyPr/>
            <a:lstStyle/>
            <a:p>
              <a:endParaRPr lang="id-ID"/>
            </a:p>
          </p:txBody>
        </p:sp>
        <p:sp>
          <p:nvSpPr>
            <p:cNvPr id="33841" name="Freeform 47"/>
            <p:cNvSpPr>
              <a:spLocks/>
            </p:cNvSpPr>
            <p:nvPr/>
          </p:nvSpPr>
          <p:spPr bwMode="auto">
            <a:xfrm>
              <a:off x="2968" y="2159"/>
              <a:ext cx="111" cy="66"/>
            </a:xfrm>
            <a:custGeom>
              <a:avLst/>
              <a:gdLst>
                <a:gd name="T0" fmla="*/ 56 w 220"/>
                <a:gd name="T1" fmla="*/ 6 h 131"/>
                <a:gd name="T2" fmla="*/ 56 w 220"/>
                <a:gd name="T3" fmla="*/ 17 h 131"/>
                <a:gd name="T4" fmla="*/ 67 w 220"/>
                <a:gd name="T5" fmla="*/ 12 h 131"/>
                <a:gd name="T6" fmla="*/ 67 w 220"/>
                <a:gd name="T7" fmla="*/ 24 h 131"/>
                <a:gd name="T8" fmla="*/ 62 w 220"/>
                <a:gd name="T9" fmla="*/ 39 h 131"/>
                <a:gd name="T10" fmla="*/ 50 w 220"/>
                <a:gd name="T11" fmla="*/ 39 h 131"/>
                <a:gd name="T12" fmla="*/ 45 w 220"/>
                <a:gd name="T13" fmla="*/ 43 h 131"/>
                <a:gd name="T14" fmla="*/ 33 w 220"/>
                <a:gd name="T15" fmla="*/ 42 h 131"/>
                <a:gd name="T16" fmla="*/ 33 w 220"/>
                <a:gd name="T17" fmla="*/ 35 h 131"/>
                <a:gd name="T18" fmla="*/ 21 w 220"/>
                <a:gd name="T19" fmla="*/ 45 h 131"/>
                <a:gd name="T20" fmla="*/ 12 w 220"/>
                <a:gd name="T21" fmla="*/ 38 h 131"/>
                <a:gd name="T22" fmla="*/ 0 w 220"/>
                <a:gd name="T23" fmla="*/ 40 h 131"/>
                <a:gd name="T24" fmla="*/ 15 w 220"/>
                <a:gd name="T25" fmla="*/ 46 h 131"/>
                <a:gd name="T26" fmla="*/ 18 w 220"/>
                <a:gd name="T27" fmla="*/ 53 h 131"/>
                <a:gd name="T28" fmla="*/ 27 w 220"/>
                <a:gd name="T29" fmla="*/ 49 h 131"/>
                <a:gd name="T30" fmla="*/ 32 w 220"/>
                <a:gd name="T31" fmla="*/ 56 h 131"/>
                <a:gd name="T32" fmla="*/ 17 w 220"/>
                <a:gd name="T33" fmla="*/ 66 h 131"/>
                <a:gd name="T34" fmla="*/ 34 w 220"/>
                <a:gd name="T35" fmla="*/ 66 h 131"/>
                <a:gd name="T36" fmla="*/ 77 w 220"/>
                <a:gd name="T37" fmla="*/ 53 h 131"/>
                <a:gd name="T38" fmla="*/ 111 w 220"/>
                <a:gd name="T39" fmla="*/ 38 h 131"/>
                <a:gd name="T40" fmla="*/ 105 w 220"/>
                <a:gd name="T41" fmla="*/ 26 h 131"/>
                <a:gd name="T42" fmla="*/ 76 w 220"/>
                <a:gd name="T43" fmla="*/ 7 h 131"/>
                <a:gd name="T44" fmla="*/ 45 w 220"/>
                <a:gd name="T45" fmla="*/ 0 h 131"/>
                <a:gd name="T46" fmla="*/ 56 w 220"/>
                <a:gd name="T47" fmla="*/ 6 h 131"/>
                <a:gd name="T48" fmla="*/ 56 w 220"/>
                <a:gd name="T49" fmla="*/ 6 h 13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0"/>
                <a:gd name="T76" fmla="*/ 0 h 131"/>
                <a:gd name="T77" fmla="*/ 220 w 220"/>
                <a:gd name="T78" fmla="*/ 131 h 13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0" h="131">
                  <a:moveTo>
                    <a:pt x="110" y="11"/>
                  </a:moveTo>
                  <a:lnTo>
                    <a:pt x="110" y="34"/>
                  </a:lnTo>
                  <a:lnTo>
                    <a:pt x="133" y="23"/>
                  </a:lnTo>
                  <a:lnTo>
                    <a:pt x="133" y="48"/>
                  </a:lnTo>
                  <a:lnTo>
                    <a:pt x="122" y="78"/>
                  </a:lnTo>
                  <a:lnTo>
                    <a:pt x="99" y="78"/>
                  </a:lnTo>
                  <a:lnTo>
                    <a:pt x="89" y="86"/>
                  </a:lnTo>
                  <a:lnTo>
                    <a:pt x="66" y="84"/>
                  </a:lnTo>
                  <a:lnTo>
                    <a:pt x="66" y="70"/>
                  </a:lnTo>
                  <a:lnTo>
                    <a:pt x="42" y="89"/>
                  </a:lnTo>
                  <a:lnTo>
                    <a:pt x="23" y="76"/>
                  </a:lnTo>
                  <a:lnTo>
                    <a:pt x="0" y="80"/>
                  </a:lnTo>
                  <a:lnTo>
                    <a:pt x="30" y="91"/>
                  </a:lnTo>
                  <a:lnTo>
                    <a:pt x="36" y="105"/>
                  </a:lnTo>
                  <a:lnTo>
                    <a:pt x="53" y="97"/>
                  </a:lnTo>
                  <a:lnTo>
                    <a:pt x="63" y="112"/>
                  </a:lnTo>
                  <a:lnTo>
                    <a:pt x="34" y="131"/>
                  </a:lnTo>
                  <a:lnTo>
                    <a:pt x="68" y="131"/>
                  </a:lnTo>
                  <a:lnTo>
                    <a:pt x="152" y="105"/>
                  </a:lnTo>
                  <a:lnTo>
                    <a:pt x="220" y="76"/>
                  </a:lnTo>
                  <a:lnTo>
                    <a:pt x="209" y="51"/>
                  </a:lnTo>
                  <a:lnTo>
                    <a:pt x="150" y="13"/>
                  </a:lnTo>
                  <a:lnTo>
                    <a:pt x="89" y="0"/>
                  </a:lnTo>
                  <a:lnTo>
                    <a:pt x="110" y="11"/>
                  </a:lnTo>
                  <a:close/>
                </a:path>
              </a:pathLst>
            </a:custGeom>
            <a:solidFill>
              <a:srgbClr val="000000"/>
            </a:solidFill>
            <a:ln w="9525">
              <a:noFill/>
              <a:round/>
              <a:headEnd/>
              <a:tailEnd/>
            </a:ln>
          </p:spPr>
          <p:txBody>
            <a:bodyPr/>
            <a:lstStyle/>
            <a:p>
              <a:endParaRPr lang="id-ID"/>
            </a:p>
          </p:txBody>
        </p:sp>
        <p:sp>
          <p:nvSpPr>
            <p:cNvPr id="33842" name="Freeform 48"/>
            <p:cNvSpPr>
              <a:spLocks/>
            </p:cNvSpPr>
            <p:nvPr/>
          </p:nvSpPr>
          <p:spPr bwMode="auto">
            <a:xfrm>
              <a:off x="2776" y="2223"/>
              <a:ext cx="162" cy="75"/>
            </a:xfrm>
            <a:custGeom>
              <a:avLst/>
              <a:gdLst>
                <a:gd name="T0" fmla="*/ 0 w 323"/>
                <a:gd name="T1" fmla="*/ 0 h 151"/>
                <a:gd name="T2" fmla="*/ 26 w 323"/>
                <a:gd name="T3" fmla="*/ 20 h 151"/>
                <a:gd name="T4" fmla="*/ 97 w 323"/>
                <a:gd name="T5" fmla="*/ 59 h 151"/>
                <a:gd name="T6" fmla="*/ 162 w 323"/>
                <a:gd name="T7" fmla="*/ 64 h 151"/>
                <a:gd name="T8" fmla="*/ 119 w 323"/>
                <a:gd name="T9" fmla="*/ 75 h 151"/>
                <a:gd name="T10" fmla="*/ 63 w 323"/>
                <a:gd name="T11" fmla="*/ 64 h 151"/>
                <a:gd name="T12" fmla="*/ 18 w 323"/>
                <a:gd name="T13" fmla="*/ 32 h 151"/>
                <a:gd name="T14" fmla="*/ 0 w 323"/>
                <a:gd name="T15" fmla="*/ 0 h 151"/>
                <a:gd name="T16" fmla="*/ 0 w 323"/>
                <a:gd name="T17" fmla="*/ 0 h 15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3"/>
                <a:gd name="T28" fmla="*/ 0 h 151"/>
                <a:gd name="T29" fmla="*/ 323 w 323"/>
                <a:gd name="T30" fmla="*/ 151 h 15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3" h="151">
                  <a:moveTo>
                    <a:pt x="0" y="0"/>
                  </a:moveTo>
                  <a:lnTo>
                    <a:pt x="51" y="40"/>
                  </a:lnTo>
                  <a:lnTo>
                    <a:pt x="194" y="118"/>
                  </a:lnTo>
                  <a:lnTo>
                    <a:pt x="323" y="128"/>
                  </a:lnTo>
                  <a:lnTo>
                    <a:pt x="237" y="151"/>
                  </a:lnTo>
                  <a:lnTo>
                    <a:pt x="125" y="128"/>
                  </a:lnTo>
                  <a:lnTo>
                    <a:pt x="36" y="65"/>
                  </a:lnTo>
                  <a:lnTo>
                    <a:pt x="0" y="0"/>
                  </a:lnTo>
                  <a:close/>
                </a:path>
              </a:pathLst>
            </a:custGeom>
            <a:solidFill>
              <a:srgbClr val="000000"/>
            </a:solidFill>
            <a:ln w="9525">
              <a:noFill/>
              <a:round/>
              <a:headEnd/>
              <a:tailEnd/>
            </a:ln>
          </p:spPr>
          <p:txBody>
            <a:bodyPr/>
            <a:lstStyle/>
            <a:p>
              <a:endParaRPr lang="id-ID"/>
            </a:p>
          </p:txBody>
        </p:sp>
        <p:sp>
          <p:nvSpPr>
            <p:cNvPr id="33843" name="Freeform 49"/>
            <p:cNvSpPr>
              <a:spLocks/>
            </p:cNvSpPr>
            <p:nvPr/>
          </p:nvSpPr>
          <p:spPr bwMode="auto">
            <a:xfrm>
              <a:off x="3100" y="2057"/>
              <a:ext cx="31" cy="139"/>
            </a:xfrm>
            <a:custGeom>
              <a:avLst/>
              <a:gdLst>
                <a:gd name="T0" fmla="*/ 0 w 63"/>
                <a:gd name="T1" fmla="*/ 0 h 277"/>
                <a:gd name="T2" fmla="*/ 9 w 63"/>
                <a:gd name="T3" fmla="*/ 64 h 277"/>
                <a:gd name="T4" fmla="*/ 23 w 63"/>
                <a:gd name="T5" fmla="*/ 107 h 277"/>
                <a:gd name="T6" fmla="*/ 23 w 63"/>
                <a:gd name="T7" fmla="*/ 139 h 277"/>
                <a:gd name="T8" fmla="*/ 31 w 63"/>
                <a:gd name="T9" fmla="*/ 98 h 277"/>
                <a:gd name="T10" fmla="*/ 27 w 63"/>
                <a:gd name="T11" fmla="*/ 58 h 277"/>
                <a:gd name="T12" fmla="*/ 11 w 63"/>
                <a:gd name="T13" fmla="*/ 25 h 277"/>
                <a:gd name="T14" fmla="*/ 0 w 63"/>
                <a:gd name="T15" fmla="*/ 0 h 277"/>
                <a:gd name="T16" fmla="*/ 0 w 63"/>
                <a:gd name="T17" fmla="*/ 0 h 2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3"/>
                <a:gd name="T28" fmla="*/ 0 h 277"/>
                <a:gd name="T29" fmla="*/ 63 w 63"/>
                <a:gd name="T30" fmla="*/ 277 h 27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3" h="277">
                  <a:moveTo>
                    <a:pt x="0" y="0"/>
                  </a:moveTo>
                  <a:lnTo>
                    <a:pt x="19" y="127"/>
                  </a:lnTo>
                  <a:lnTo>
                    <a:pt x="46" y="213"/>
                  </a:lnTo>
                  <a:lnTo>
                    <a:pt x="46" y="277"/>
                  </a:lnTo>
                  <a:lnTo>
                    <a:pt x="63" y="195"/>
                  </a:lnTo>
                  <a:lnTo>
                    <a:pt x="55" y="116"/>
                  </a:lnTo>
                  <a:lnTo>
                    <a:pt x="23" y="49"/>
                  </a:lnTo>
                  <a:lnTo>
                    <a:pt x="0" y="0"/>
                  </a:lnTo>
                  <a:close/>
                </a:path>
              </a:pathLst>
            </a:custGeom>
            <a:solidFill>
              <a:srgbClr val="000000"/>
            </a:solidFill>
            <a:ln w="9525">
              <a:noFill/>
              <a:round/>
              <a:headEnd/>
              <a:tailEnd/>
            </a:ln>
          </p:spPr>
          <p:txBody>
            <a:bodyPr/>
            <a:lstStyle/>
            <a:p>
              <a:endParaRPr lang="id-ID"/>
            </a:p>
          </p:txBody>
        </p:sp>
        <p:sp>
          <p:nvSpPr>
            <p:cNvPr id="33844" name="Freeform 50"/>
            <p:cNvSpPr>
              <a:spLocks/>
            </p:cNvSpPr>
            <p:nvPr/>
          </p:nvSpPr>
          <p:spPr bwMode="auto">
            <a:xfrm>
              <a:off x="2798" y="1979"/>
              <a:ext cx="35" cy="22"/>
            </a:xfrm>
            <a:custGeom>
              <a:avLst/>
              <a:gdLst>
                <a:gd name="T0" fmla="*/ 35 w 71"/>
                <a:gd name="T1" fmla="*/ 0 h 44"/>
                <a:gd name="T2" fmla="*/ 0 w 71"/>
                <a:gd name="T3" fmla="*/ 21 h 44"/>
                <a:gd name="T4" fmla="*/ 30 w 71"/>
                <a:gd name="T5" fmla="*/ 22 h 44"/>
                <a:gd name="T6" fmla="*/ 35 w 71"/>
                <a:gd name="T7" fmla="*/ 0 h 44"/>
                <a:gd name="T8" fmla="*/ 35 w 71"/>
                <a:gd name="T9" fmla="*/ 0 h 44"/>
                <a:gd name="T10" fmla="*/ 0 60000 65536"/>
                <a:gd name="T11" fmla="*/ 0 60000 65536"/>
                <a:gd name="T12" fmla="*/ 0 60000 65536"/>
                <a:gd name="T13" fmla="*/ 0 60000 65536"/>
                <a:gd name="T14" fmla="*/ 0 60000 65536"/>
                <a:gd name="T15" fmla="*/ 0 w 71"/>
                <a:gd name="T16" fmla="*/ 0 h 44"/>
                <a:gd name="T17" fmla="*/ 71 w 71"/>
                <a:gd name="T18" fmla="*/ 44 h 44"/>
              </a:gdLst>
              <a:ahLst/>
              <a:cxnLst>
                <a:cxn ang="T10">
                  <a:pos x="T0" y="T1"/>
                </a:cxn>
                <a:cxn ang="T11">
                  <a:pos x="T2" y="T3"/>
                </a:cxn>
                <a:cxn ang="T12">
                  <a:pos x="T4" y="T5"/>
                </a:cxn>
                <a:cxn ang="T13">
                  <a:pos x="T6" y="T7"/>
                </a:cxn>
                <a:cxn ang="T14">
                  <a:pos x="T8" y="T9"/>
                </a:cxn>
              </a:cxnLst>
              <a:rect l="T15" t="T16" r="T17" b="T18"/>
              <a:pathLst>
                <a:path w="71" h="44">
                  <a:moveTo>
                    <a:pt x="71" y="0"/>
                  </a:moveTo>
                  <a:lnTo>
                    <a:pt x="0" y="42"/>
                  </a:lnTo>
                  <a:lnTo>
                    <a:pt x="61" y="44"/>
                  </a:lnTo>
                  <a:lnTo>
                    <a:pt x="71" y="0"/>
                  </a:lnTo>
                  <a:close/>
                </a:path>
              </a:pathLst>
            </a:custGeom>
            <a:solidFill>
              <a:srgbClr val="000000"/>
            </a:solidFill>
            <a:ln w="9525">
              <a:noFill/>
              <a:round/>
              <a:headEnd/>
              <a:tailEnd/>
            </a:ln>
          </p:spPr>
          <p:txBody>
            <a:bodyPr/>
            <a:lstStyle/>
            <a:p>
              <a:endParaRPr lang="id-ID"/>
            </a:p>
          </p:txBody>
        </p:sp>
        <p:sp>
          <p:nvSpPr>
            <p:cNvPr id="33845" name="Freeform 51"/>
            <p:cNvSpPr>
              <a:spLocks/>
            </p:cNvSpPr>
            <p:nvPr/>
          </p:nvSpPr>
          <p:spPr bwMode="auto">
            <a:xfrm>
              <a:off x="2698" y="2024"/>
              <a:ext cx="60" cy="145"/>
            </a:xfrm>
            <a:custGeom>
              <a:avLst/>
              <a:gdLst>
                <a:gd name="T0" fmla="*/ 60 w 120"/>
                <a:gd name="T1" fmla="*/ 0 h 289"/>
                <a:gd name="T2" fmla="*/ 20 w 120"/>
                <a:gd name="T3" fmla="*/ 26 h 289"/>
                <a:gd name="T4" fmla="*/ 0 w 120"/>
                <a:gd name="T5" fmla="*/ 66 h 289"/>
                <a:gd name="T6" fmla="*/ 11 w 120"/>
                <a:gd name="T7" fmla="*/ 112 h 289"/>
                <a:gd name="T8" fmla="*/ 15 w 120"/>
                <a:gd name="T9" fmla="*/ 145 h 289"/>
                <a:gd name="T10" fmla="*/ 20 w 120"/>
                <a:gd name="T11" fmla="*/ 95 h 289"/>
                <a:gd name="T12" fmla="*/ 15 w 120"/>
                <a:gd name="T13" fmla="*/ 60 h 289"/>
                <a:gd name="T14" fmla="*/ 28 w 120"/>
                <a:gd name="T15" fmla="*/ 33 h 289"/>
                <a:gd name="T16" fmla="*/ 60 w 120"/>
                <a:gd name="T17" fmla="*/ 0 h 289"/>
                <a:gd name="T18" fmla="*/ 60 w 120"/>
                <a:gd name="T19" fmla="*/ 0 h 28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0"/>
                <a:gd name="T31" fmla="*/ 0 h 289"/>
                <a:gd name="T32" fmla="*/ 120 w 120"/>
                <a:gd name="T33" fmla="*/ 289 h 28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0" h="289">
                  <a:moveTo>
                    <a:pt x="120" y="0"/>
                  </a:moveTo>
                  <a:lnTo>
                    <a:pt x="40" y="51"/>
                  </a:lnTo>
                  <a:lnTo>
                    <a:pt x="0" y="131"/>
                  </a:lnTo>
                  <a:lnTo>
                    <a:pt x="21" y="223"/>
                  </a:lnTo>
                  <a:lnTo>
                    <a:pt x="30" y="289"/>
                  </a:lnTo>
                  <a:lnTo>
                    <a:pt x="40" y="190"/>
                  </a:lnTo>
                  <a:lnTo>
                    <a:pt x="30" y="120"/>
                  </a:lnTo>
                  <a:lnTo>
                    <a:pt x="55" y="65"/>
                  </a:lnTo>
                  <a:lnTo>
                    <a:pt x="120" y="0"/>
                  </a:lnTo>
                  <a:close/>
                </a:path>
              </a:pathLst>
            </a:custGeom>
            <a:solidFill>
              <a:srgbClr val="000000"/>
            </a:solidFill>
            <a:ln w="9525">
              <a:noFill/>
              <a:round/>
              <a:headEnd/>
              <a:tailEnd/>
            </a:ln>
          </p:spPr>
          <p:txBody>
            <a:bodyPr/>
            <a:lstStyle/>
            <a:p>
              <a:endParaRPr lang="id-ID"/>
            </a:p>
          </p:txBody>
        </p:sp>
        <p:sp>
          <p:nvSpPr>
            <p:cNvPr id="33846" name="Freeform 52"/>
            <p:cNvSpPr>
              <a:spLocks/>
            </p:cNvSpPr>
            <p:nvPr/>
          </p:nvSpPr>
          <p:spPr bwMode="auto">
            <a:xfrm>
              <a:off x="1849" y="1073"/>
              <a:ext cx="1565" cy="2160"/>
            </a:xfrm>
            <a:custGeom>
              <a:avLst/>
              <a:gdLst>
                <a:gd name="T0" fmla="*/ 764 w 3132"/>
                <a:gd name="T1" fmla="*/ 798 h 4321"/>
                <a:gd name="T2" fmla="*/ 782 w 3132"/>
                <a:gd name="T3" fmla="*/ 908 h 4321"/>
                <a:gd name="T4" fmla="*/ 757 w 3132"/>
                <a:gd name="T5" fmla="*/ 1132 h 4321"/>
                <a:gd name="T6" fmla="*/ 903 w 3132"/>
                <a:gd name="T7" fmla="*/ 1305 h 4321"/>
                <a:gd name="T8" fmla="*/ 1152 w 3132"/>
                <a:gd name="T9" fmla="*/ 1345 h 4321"/>
                <a:gd name="T10" fmla="*/ 974 w 3132"/>
                <a:gd name="T11" fmla="*/ 1369 h 4321"/>
                <a:gd name="T12" fmla="*/ 1036 w 3132"/>
                <a:gd name="T13" fmla="*/ 1659 h 4321"/>
                <a:gd name="T14" fmla="*/ 1206 w 3132"/>
                <a:gd name="T15" fmla="*/ 1480 h 4321"/>
                <a:gd name="T16" fmla="*/ 942 w 3132"/>
                <a:gd name="T17" fmla="*/ 1704 h 4321"/>
                <a:gd name="T18" fmla="*/ 778 w 3132"/>
                <a:gd name="T19" fmla="*/ 1295 h 4321"/>
                <a:gd name="T20" fmla="*/ 757 w 3132"/>
                <a:gd name="T21" fmla="*/ 1482 h 4321"/>
                <a:gd name="T22" fmla="*/ 804 w 3132"/>
                <a:gd name="T23" fmla="*/ 1675 h 4321"/>
                <a:gd name="T24" fmla="*/ 753 w 3132"/>
                <a:gd name="T25" fmla="*/ 1693 h 4321"/>
                <a:gd name="T26" fmla="*/ 742 w 3132"/>
                <a:gd name="T27" fmla="*/ 1706 h 4321"/>
                <a:gd name="T28" fmla="*/ 751 w 3132"/>
                <a:gd name="T29" fmla="*/ 1949 h 4321"/>
                <a:gd name="T30" fmla="*/ 592 w 3132"/>
                <a:gd name="T31" fmla="*/ 1809 h 4321"/>
                <a:gd name="T32" fmla="*/ 487 w 3132"/>
                <a:gd name="T33" fmla="*/ 1816 h 4321"/>
                <a:gd name="T34" fmla="*/ 430 w 3132"/>
                <a:gd name="T35" fmla="*/ 1498 h 4321"/>
                <a:gd name="T36" fmla="*/ 267 w 3132"/>
                <a:gd name="T37" fmla="*/ 1484 h 4321"/>
                <a:gd name="T38" fmla="*/ 354 w 3132"/>
                <a:gd name="T39" fmla="*/ 1728 h 4321"/>
                <a:gd name="T40" fmla="*/ 348 w 3132"/>
                <a:gd name="T41" fmla="*/ 2160 h 4321"/>
                <a:gd name="T42" fmla="*/ 333 w 3132"/>
                <a:gd name="T43" fmla="*/ 2022 h 4321"/>
                <a:gd name="T44" fmla="*/ 263 w 3132"/>
                <a:gd name="T45" fmla="*/ 1798 h 4321"/>
                <a:gd name="T46" fmla="*/ 202 w 3132"/>
                <a:gd name="T47" fmla="*/ 1557 h 4321"/>
                <a:gd name="T48" fmla="*/ 274 w 3132"/>
                <a:gd name="T49" fmla="*/ 1102 h 4321"/>
                <a:gd name="T50" fmla="*/ 134 w 3132"/>
                <a:gd name="T51" fmla="*/ 951 h 4321"/>
                <a:gd name="T52" fmla="*/ 44 w 3132"/>
                <a:gd name="T53" fmla="*/ 773 h 4321"/>
                <a:gd name="T54" fmla="*/ 16 w 3132"/>
                <a:gd name="T55" fmla="*/ 769 h 4321"/>
                <a:gd name="T56" fmla="*/ 42 w 3132"/>
                <a:gd name="T57" fmla="*/ 929 h 4321"/>
                <a:gd name="T58" fmla="*/ 0 w 3132"/>
                <a:gd name="T59" fmla="*/ 778 h 4321"/>
                <a:gd name="T60" fmla="*/ 69 w 3132"/>
                <a:gd name="T61" fmla="*/ 775 h 4321"/>
                <a:gd name="T62" fmla="*/ 201 w 3132"/>
                <a:gd name="T63" fmla="*/ 1001 h 4321"/>
                <a:gd name="T64" fmla="*/ 318 w 3132"/>
                <a:gd name="T65" fmla="*/ 946 h 4321"/>
                <a:gd name="T66" fmla="*/ 412 w 3132"/>
                <a:gd name="T67" fmla="*/ 920 h 4321"/>
                <a:gd name="T68" fmla="*/ 434 w 3132"/>
                <a:gd name="T69" fmla="*/ 794 h 4321"/>
                <a:gd name="T70" fmla="*/ 495 w 3132"/>
                <a:gd name="T71" fmla="*/ 704 h 4321"/>
                <a:gd name="T72" fmla="*/ 562 w 3132"/>
                <a:gd name="T73" fmla="*/ 533 h 4321"/>
                <a:gd name="T74" fmla="*/ 564 w 3132"/>
                <a:gd name="T75" fmla="*/ 468 h 4321"/>
                <a:gd name="T76" fmla="*/ 658 w 3132"/>
                <a:gd name="T77" fmla="*/ 452 h 4321"/>
                <a:gd name="T78" fmla="*/ 731 w 3132"/>
                <a:gd name="T79" fmla="*/ 303 h 4321"/>
                <a:gd name="T80" fmla="*/ 976 w 3132"/>
                <a:gd name="T81" fmla="*/ 47 h 4321"/>
                <a:gd name="T82" fmla="*/ 1092 w 3132"/>
                <a:gd name="T83" fmla="*/ 11 h 4321"/>
                <a:gd name="T84" fmla="*/ 1379 w 3132"/>
                <a:gd name="T85" fmla="*/ 37 h 4321"/>
                <a:gd name="T86" fmla="*/ 1551 w 3132"/>
                <a:gd name="T87" fmla="*/ 217 h 4321"/>
                <a:gd name="T88" fmla="*/ 1469 w 3132"/>
                <a:gd name="T89" fmla="*/ 556 h 4321"/>
                <a:gd name="T90" fmla="*/ 1425 w 3132"/>
                <a:gd name="T91" fmla="*/ 578 h 4321"/>
                <a:gd name="T92" fmla="*/ 1331 w 3132"/>
                <a:gd name="T93" fmla="*/ 602 h 4321"/>
                <a:gd name="T94" fmla="*/ 1359 w 3132"/>
                <a:gd name="T95" fmla="*/ 466 h 4321"/>
                <a:gd name="T96" fmla="*/ 1283 w 3132"/>
                <a:gd name="T97" fmla="*/ 578 h 4321"/>
                <a:gd name="T98" fmla="*/ 1309 w 3132"/>
                <a:gd name="T99" fmla="*/ 486 h 4321"/>
                <a:gd name="T100" fmla="*/ 1166 w 3132"/>
                <a:gd name="T101" fmla="*/ 627 h 4321"/>
                <a:gd name="T102" fmla="*/ 1298 w 3132"/>
                <a:gd name="T103" fmla="*/ 466 h 4321"/>
                <a:gd name="T104" fmla="*/ 1170 w 3132"/>
                <a:gd name="T105" fmla="*/ 602 h 4321"/>
                <a:gd name="T106" fmla="*/ 1154 w 3132"/>
                <a:gd name="T107" fmla="*/ 530 h 4321"/>
                <a:gd name="T108" fmla="*/ 1115 w 3132"/>
                <a:gd name="T109" fmla="*/ 572 h 4321"/>
                <a:gd name="T110" fmla="*/ 1129 w 3132"/>
                <a:gd name="T111" fmla="*/ 539 h 4321"/>
                <a:gd name="T112" fmla="*/ 1064 w 3132"/>
                <a:gd name="T113" fmla="*/ 582 h 4321"/>
                <a:gd name="T114" fmla="*/ 983 w 3132"/>
                <a:gd name="T115" fmla="*/ 594 h 4321"/>
                <a:gd name="T116" fmla="*/ 970 w 3132"/>
                <a:gd name="T117" fmla="*/ 580 h 4321"/>
                <a:gd name="T118" fmla="*/ 862 w 3132"/>
                <a:gd name="T119" fmla="*/ 651 h 432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132"/>
                <a:gd name="T181" fmla="*/ 0 h 4321"/>
                <a:gd name="T182" fmla="*/ 3132 w 3132"/>
                <a:gd name="T183" fmla="*/ 4321 h 432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132" h="4321">
                  <a:moveTo>
                    <a:pt x="1726" y="1302"/>
                  </a:moveTo>
                  <a:lnTo>
                    <a:pt x="1639" y="1432"/>
                  </a:lnTo>
                  <a:lnTo>
                    <a:pt x="1671" y="1472"/>
                  </a:lnTo>
                  <a:lnTo>
                    <a:pt x="1529" y="1597"/>
                  </a:lnTo>
                  <a:lnTo>
                    <a:pt x="1529" y="1667"/>
                  </a:lnTo>
                  <a:lnTo>
                    <a:pt x="1576" y="1829"/>
                  </a:lnTo>
                  <a:lnTo>
                    <a:pt x="1591" y="1939"/>
                  </a:lnTo>
                  <a:lnTo>
                    <a:pt x="1565" y="1816"/>
                  </a:lnTo>
                  <a:lnTo>
                    <a:pt x="1489" y="1679"/>
                  </a:lnTo>
                  <a:lnTo>
                    <a:pt x="1443" y="1896"/>
                  </a:lnTo>
                  <a:lnTo>
                    <a:pt x="1455" y="2053"/>
                  </a:lnTo>
                  <a:lnTo>
                    <a:pt x="1514" y="2264"/>
                  </a:lnTo>
                  <a:lnTo>
                    <a:pt x="1654" y="2477"/>
                  </a:lnTo>
                  <a:lnTo>
                    <a:pt x="1698" y="2521"/>
                  </a:lnTo>
                  <a:lnTo>
                    <a:pt x="1713" y="2422"/>
                  </a:lnTo>
                  <a:lnTo>
                    <a:pt x="1808" y="2610"/>
                  </a:lnTo>
                  <a:lnTo>
                    <a:pt x="1968" y="2705"/>
                  </a:lnTo>
                  <a:lnTo>
                    <a:pt x="2040" y="2720"/>
                  </a:lnTo>
                  <a:lnTo>
                    <a:pt x="2137" y="2720"/>
                  </a:lnTo>
                  <a:lnTo>
                    <a:pt x="2306" y="2690"/>
                  </a:lnTo>
                  <a:lnTo>
                    <a:pt x="2464" y="2606"/>
                  </a:lnTo>
                  <a:lnTo>
                    <a:pt x="2314" y="2739"/>
                  </a:lnTo>
                  <a:lnTo>
                    <a:pt x="2133" y="2760"/>
                  </a:lnTo>
                  <a:lnTo>
                    <a:pt x="1949" y="2738"/>
                  </a:lnTo>
                  <a:lnTo>
                    <a:pt x="1875" y="2776"/>
                  </a:lnTo>
                  <a:lnTo>
                    <a:pt x="1702" y="3030"/>
                  </a:lnTo>
                  <a:lnTo>
                    <a:pt x="1799" y="3236"/>
                  </a:lnTo>
                  <a:lnTo>
                    <a:pt x="2074" y="3319"/>
                  </a:lnTo>
                  <a:lnTo>
                    <a:pt x="2339" y="2985"/>
                  </a:lnTo>
                  <a:lnTo>
                    <a:pt x="2557" y="2591"/>
                  </a:lnTo>
                  <a:lnTo>
                    <a:pt x="2460" y="2886"/>
                  </a:lnTo>
                  <a:lnTo>
                    <a:pt x="2413" y="2960"/>
                  </a:lnTo>
                  <a:lnTo>
                    <a:pt x="2342" y="3169"/>
                  </a:lnTo>
                  <a:lnTo>
                    <a:pt x="2247" y="3369"/>
                  </a:lnTo>
                  <a:lnTo>
                    <a:pt x="2088" y="3452"/>
                  </a:lnTo>
                  <a:lnTo>
                    <a:pt x="1886" y="3409"/>
                  </a:lnTo>
                  <a:lnTo>
                    <a:pt x="1723" y="3258"/>
                  </a:lnTo>
                  <a:lnTo>
                    <a:pt x="1616" y="3059"/>
                  </a:lnTo>
                  <a:lnTo>
                    <a:pt x="1569" y="2747"/>
                  </a:lnTo>
                  <a:lnTo>
                    <a:pt x="1557" y="2591"/>
                  </a:lnTo>
                  <a:lnTo>
                    <a:pt x="1550" y="2838"/>
                  </a:lnTo>
                  <a:lnTo>
                    <a:pt x="1584" y="3000"/>
                  </a:lnTo>
                  <a:lnTo>
                    <a:pt x="1533" y="2882"/>
                  </a:lnTo>
                  <a:lnTo>
                    <a:pt x="1514" y="2964"/>
                  </a:lnTo>
                  <a:lnTo>
                    <a:pt x="1514" y="3106"/>
                  </a:lnTo>
                  <a:lnTo>
                    <a:pt x="1616" y="3327"/>
                  </a:lnTo>
                  <a:lnTo>
                    <a:pt x="1738" y="3460"/>
                  </a:lnTo>
                  <a:lnTo>
                    <a:pt x="1609" y="3350"/>
                  </a:lnTo>
                  <a:lnTo>
                    <a:pt x="1561" y="3412"/>
                  </a:lnTo>
                  <a:lnTo>
                    <a:pt x="1595" y="3327"/>
                  </a:lnTo>
                  <a:lnTo>
                    <a:pt x="1576" y="3291"/>
                  </a:lnTo>
                  <a:lnTo>
                    <a:pt x="1506" y="3386"/>
                  </a:lnTo>
                  <a:lnTo>
                    <a:pt x="1561" y="3268"/>
                  </a:lnTo>
                  <a:lnTo>
                    <a:pt x="1550" y="3232"/>
                  </a:lnTo>
                  <a:lnTo>
                    <a:pt x="1502" y="3306"/>
                  </a:lnTo>
                  <a:lnTo>
                    <a:pt x="1485" y="3412"/>
                  </a:lnTo>
                  <a:lnTo>
                    <a:pt x="1525" y="3806"/>
                  </a:lnTo>
                  <a:lnTo>
                    <a:pt x="1533" y="4072"/>
                  </a:lnTo>
                  <a:lnTo>
                    <a:pt x="1529" y="4289"/>
                  </a:lnTo>
                  <a:lnTo>
                    <a:pt x="1502" y="3899"/>
                  </a:lnTo>
                  <a:lnTo>
                    <a:pt x="1418" y="3365"/>
                  </a:lnTo>
                  <a:lnTo>
                    <a:pt x="1356" y="3122"/>
                  </a:lnTo>
                  <a:lnTo>
                    <a:pt x="1270" y="3346"/>
                  </a:lnTo>
                  <a:lnTo>
                    <a:pt x="1185" y="3618"/>
                  </a:lnTo>
                  <a:lnTo>
                    <a:pt x="1171" y="3361"/>
                  </a:lnTo>
                  <a:lnTo>
                    <a:pt x="1148" y="3236"/>
                  </a:lnTo>
                  <a:lnTo>
                    <a:pt x="1065" y="3365"/>
                  </a:lnTo>
                  <a:lnTo>
                    <a:pt x="975" y="3633"/>
                  </a:lnTo>
                  <a:lnTo>
                    <a:pt x="884" y="3840"/>
                  </a:lnTo>
                  <a:lnTo>
                    <a:pt x="909" y="3544"/>
                  </a:lnTo>
                  <a:lnTo>
                    <a:pt x="913" y="3205"/>
                  </a:lnTo>
                  <a:lnTo>
                    <a:pt x="861" y="2996"/>
                  </a:lnTo>
                  <a:lnTo>
                    <a:pt x="858" y="3232"/>
                  </a:lnTo>
                  <a:lnTo>
                    <a:pt x="873" y="3420"/>
                  </a:lnTo>
                  <a:lnTo>
                    <a:pt x="740" y="3177"/>
                  </a:lnTo>
                  <a:lnTo>
                    <a:pt x="534" y="2968"/>
                  </a:lnTo>
                  <a:lnTo>
                    <a:pt x="441" y="3027"/>
                  </a:lnTo>
                  <a:lnTo>
                    <a:pt x="426" y="3141"/>
                  </a:lnTo>
                  <a:lnTo>
                    <a:pt x="570" y="3243"/>
                  </a:lnTo>
                  <a:lnTo>
                    <a:pt x="709" y="3456"/>
                  </a:lnTo>
                  <a:lnTo>
                    <a:pt x="799" y="3880"/>
                  </a:lnTo>
                  <a:lnTo>
                    <a:pt x="764" y="4226"/>
                  </a:lnTo>
                  <a:lnTo>
                    <a:pt x="759" y="4321"/>
                  </a:lnTo>
                  <a:lnTo>
                    <a:pt x="696" y="4321"/>
                  </a:lnTo>
                  <a:lnTo>
                    <a:pt x="607" y="4152"/>
                  </a:lnTo>
                  <a:lnTo>
                    <a:pt x="603" y="4053"/>
                  </a:lnTo>
                  <a:lnTo>
                    <a:pt x="673" y="4127"/>
                  </a:lnTo>
                  <a:lnTo>
                    <a:pt x="666" y="4045"/>
                  </a:lnTo>
                  <a:lnTo>
                    <a:pt x="578" y="3732"/>
                  </a:lnTo>
                  <a:lnTo>
                    <a:pt x="563" y="3869"/>
                  </a:lnTo>
                  <a:lnTo>
                    <a:pt x="531" y="3732"/>
                  </a:lnTo>
                  <a:lnTo>
                    <a:pt x="527" y="3597"/>
                  </a:lnTo>
                  <a:lnTo>
                    <a:pt x="472" y="3479"/>
                  </a:lnTo>
                  <a:lnTo>
                    <a:pt x="390" y="3338"/>
                  </a:lnTo>
                  <a:lnTo>
                    <a:pt x="359" y="3471"/>
                  </a:lnTo>
                  <a:lnTo>
                    <a:pt x="405" y="3114"/>
                  </a:lnTo>
                  <a:lnTo>
                    <a:pt x="540" y="2568"/>
                  </a:lnTo>
                  <a:lnTo>
                    <a:pt x="589" y="2407"/>
                  </a:lnTo>
                  <a:lnTo>
                    <a:pt x="586" y="2316"/>
                  </a:lnTo>
                  <a:lnTo>
                    <a:pt x="548" y="2205"/>
                  </a:lnTo>
                  <a:lnTo>
                    <a:pt x="485" y="2103"/>
                  </a:lnTo>
                  <a:lnTo>
                    <a:pt x="397" y="2029"/>
                  </a:lnTo>
                  <a:lnTo>
                    <a:pt x="323" y="1973"/>
                  </a:lnTo>
                  <a:lnTo>
                    <a:pt x="268" y="1903"/>
                  </a:lnTo>
                  <a:lnTo>
                    <a:pt x="217" y="1778"/>
                  </a:lnTo>
                  <a:lnTo>
                    <a:pt x="179" y="1641"/>
                  </a:lnTo>
                  <a:lnTo>
                    <a:pt x="127" y="1561"/>
                  </a:lnTo>
                  <a:lnTo>
                    <a:pt x="88" y="1546"/>
                  </a:lnTo>
                  <a:lnTo>
                    <a:pt x="51" y="1557"/>
                  </a:lnTo>
                  <a:lnTo>
                    <a:pt x="76" y="1531"/>
                  </a:lnTo>
                  <a:lnTo>
                    <a:pt x="51" y="1523"/>
                  </a:lnTo>
                  <a:lnTo>
                    <a:pt x="32" y="1538"/>
                  </a:lnTo>
                  <a:lnTo>
                    <a:pt x="21" y="1565"/>
                  </a:lnTo>
                  <a:lnTo>
                    <a:pt x="40" y="1656"/>
                  </a:lnTo>
                  <a:lnTo>
                    <a:pt x="61" y="1778"/>
                  </a:lnTo>
                  <a:lnTo>
                    <a:pt x="84" y="1859"/>
                  </a:lnTo>
                  <a:lnTo>
                    <a:pt x="139" y="1922"/>
                  </a:lnTo>
                  <a:lnTo>
                    <a:pt x="21" y="1800"/>
                  </a:lnTo>
                  <a:lnTo>
                    <a:pt x="21" y="1686"/>
                  </a:lnTo>
                  <a:lnTo>
                    <a:pt x="0" y="1557"/>
                  </a:lnTo>
                  <a:lnTo>
                    <a:pt x="21" y="1510"/>
                  </a:lnTo>
                  <a:lnTo>
                    <a:pt x="55" y="1506"/>
                  </a:lnTo>
                  <a:lnTo>
                    <a:pt x="103" y="1519"/>
                  </a:lnTo>
                  <a:lnTo>
                    <a:pt x="139" y="1550"/>
                  </a:lnTo>
                  <a:lnTo>
                    <a:pt x="194" y="1637"/>
                  </a:lnTo>
                  <a:lnTo>
                    <a:pt x="257" y="1823"/>
                  </a:lnTo>
                  <a:lnTo>
                    <a:pt x="312" y="1930"/>
                  </a:lnTo>
                  <a:lnTo>
                    <a:pt x="403" y="2002"/>
                  </a:lnTo>
                  <a:lnTo>
                    <a:pt x="500" y="2029"/>
                  </a:lnTo>
                  <a:lnTo>
                    <a:pt x="629" y="2021"/>
                  </a:lnTo>
                  <a:lnTo>
                    <a:pt x="618" y="1951"/>
                  </a:lnTo>
                  <a:lnTo>
                    <a:pt x="637" y="1892"/>
                  </a:lnTo>
                  <a:lnTo>
                    <a:pt x="685" y="1903"/>
                  </a:lnTo>
                  <a:lnTo>
                    <a:pt x="728" y="1892"/>
                  </a:lnTo>
                  <a:lnTo>
                    <a:pt x="795" y="1852"/>
                  </a:lnTo>
                  <a:lnTo>
                    <a:pt x="825" y="1840"/>
                  </a:lnTo>
                  <a:lnTo>
                    <a:pt x="806" y="1770"/>
                  </a:lnTo>
                  <a:lnTo>
                    <a:pt x="850" y="1738"/>
                  </a:lnTo>
                  <a:lnTo>
                    <a:pt x="892" y="1664"/>
                  </a:lnTo>
                  <a:lnTo>
                    <a:pt x="869" y="1589"/>
                  </a:lnTo>
                  <a:lnTo>
                    <a:pt x="865" y="1538"/>
                  </a:lnTo>
                  <a:lnTo>
                    <a:pt x="920" y="1487"/>
                  </a:lnTo>
                  <a:lnTo>
                    <a:pt x="960" y="1428"/>
                  </a:lnTo>
                  <a:lnTo>
                    <a:pt x="991" y="1409"/>
                  </a:lnTo>
                  <a:lnTo>
                    <a:pt x="991" y="1314"/>
                  </a:lnTo>
                  <a:lnTo>
                    <a:pt x="1038" y="1219"/>
                  </a:lnTo>
                  <a:lnTo>
                    <a:pt x="1042" y="1133"/>
                  </a:lnTo>
                  <a:lnTo>
                    <a:pt x="1124" y="1067"/>
                  </a:lnTo>
                  <a:lnTo>
                    <a:pt x="1185" y="1057"/>
                  </a:lnTo>
                  <a:lnTo>
                    <a:pt x="1124" y="968"/>
                  </a:lnTo>
                  <a:lnTo>
                    <a:pt x="1065" y="939"/>
                  </a:lnTo>
                  <a:lnTo>
                    <a:pt x="1129" y="936"/>
                  </a:lnTo>
                  <a:lnTo>
                    <a:pt x="1200" y="960"/>
                  </a:lnTo>
                  <a:lnTo>
                    <a:pt x="1204" y="901"/>
                  </a:lnTo>
                  <a:lnTo>
                    <a:pt x="1264" y="917"/>
                  </a:lnTo>
                  <a:lnTo>
                    <a:pt x="1316" y="905"/>
                  </a:lnTo>
                  <a:lnTo>
                    <a:pt x="1356" y="869"/>
                  </a:lnTo>
                  <a:lnTo>
                    <a:pt x="1337" y="761"/>
                  </a:lnTo>
                  <a:lnTo>
                    <a:pt x="1380" y="666"/>
                  </a:lnTo>
                  <a:lnTo>
                    <a:pt x="1462" y="607"/>
                  </a:lnTo>
                  <a:lnTo>
                    <a:pt x="1544" y="449"/>
                  </a:lnTo>
                  <a:lnTo>
                    <a:pt x="1664" y="350"/>
                  </a:lnTo>
                  <a:lnTo>
                    <a:pt x="1772" y="198"/>
                  </a:lnTo>
                  <a:lnTo>
                    <a:pt x="1953" y="95"/>
                  </a:lnTo>
                  <a:lnTo>
                    <a:pt x="2055" y="71"/>
                  </a:lnTo>
                  <a:lnTo>
                    <a:pt x="2143" y="84"/>
                  </a:lnTo>
                  <a:lnTo>
                    <a:pt x="2078" y="40"/>
                  </a:lnTo>
                  <a:lnTo>
                    <a:pt x="2185" y="23"/>
                  </a:lnTo>
                  <a:lnTo>
                    <a:pt x="2318" y="0"/>
                  </a:lnTo>
                  <a:lnTo>
                    <a:pt x="2468" y="16"/>
                  </a:lnTo>
                  <a:lnTo>
                    <a:pt x="2597" y="63"/>
                  </a:lnTo>
                  <a:lnTo>
                    <a:pt x="2759" y="75"/>
                  </a:lnTo>
                  <a:lnTo>
                    <a:pt x="2867" y="122"/>
                  </a:lnTo>
                  <a:lnTo>
                    <a:pt x="2966" y="209"/>
                  </a:lnTo>
                  <a:lnTo>
                    <a:pt x="3017" y="320"/>
                  </a:lnTo>
                  <a:lnTo>
                    <a:pt x="3103" y="434"/>
                  </a:lnTo>
                  <a:lnTo>
                    <a:pt x="3132" y="563"/>
                  </a:lnTo>
                  <a:lnTo>
                    <a:pt x="3107" y="709"/>
                  </a:lnTo>
                  <a:lnTo>
                    <a:pt x="3050" y="877"/>
                  </a:lnTo>
                  <a:lnTo>
                    <a:pt x="2940" y="1112"/>
                  </a:lnTo>
                  <a:lnTo>
                    <a:pt x="2833" y="1223"/>
                  </a:lnTo>
                  <a:lnTo>
                    <a:pt x="2694" y="1282"/>
                  </a:lnTo>
                  <a:lnTo>
                    <a:pt x="2797" y="1219"/>
                  </a:lnTo>
                  <a:lnTo>
                    <a:pt x="2852" y="1156"/>
                  </a:lnTo>
                  <a:lnTo>
                    <a:pt x="2793" y="1196"/>
                  </a:lnTo>
                  <a:lnTo>
                    <a:pt x="2698" y="1244"/>
                  </a:lnTo>
                  <a:lnTo>
                    <a:pt x="2582" y="1263"/>
                  </a:lnTo>
                  <a:lnTo>
                    <a:pt x="2664" y="1204"/>
                  </a:lnTo>
                  <a:lnTo>
                    <a:pt x="2597" y="1219"/>
                  </a:lnTo>
                  <a:lnTo>
                    <a:pt x="2652" y="1149"/>
                  </a:lnTo>
                  <a:lnTo>
                    <a:pt x="2690" y="1061"/>
                  </a:lnTo>
                  <a:lnTo>
                    <a:pt x="2719" y="932"/>
                  </a:lnTo>
                  <a:lnTo>
                    <a:pt x="2664" y="1067"/>
                  </a:lnTo>
                  <a:lnTo>
                    <a:pt x="2601" y="1160"/>
                  </a:lnTo>
                  <a:lnTo>
                    <a:pt x="2527" y="1223"/>
                  </a:lnTo>
                  <a:lnTo>
                    <a:pt x="2567" y="1156"/>
                  </a:lnTo>
                  <a:lnTo>
                    <a:pt x="2487" y="1196"/>
                  </a:lnTo>
                  <a:lnTo>
                    <a:pt x="2563" y="1129"/>
                  </a:lnTo>
                  <a:lnTo>
                    <a:pt x="2601" y="1050"/>
                  </a:lnTo>
                  <a:lnTo>
                    <a:pt x="2620" y="972"/>
                  </a:lnTo>
                  <a:lnTo>
                    <a:pt x="2586" y="1046"/>
                  </a:lnTo>
                  <a:lnTo>
                    <a:pt x="2531" y="1126"/>
                  </a:lnTo>
                  <a:lnTo>
                    <a:pt x="2420" y="1215"/>
                  </a:lnTo>
                  <a:lnTo>
                    <a:pt x="2333" y="1255"/>
                  </a:lnTo>
                  <a:lnTo>
                    <a:pt x="2436" y="1185"/>
                  </a:lnTo>
                  <a:lnTo>
                    <a:pt x="2516" y="1105"/>
                  </a:lnTo>
                  <a:lnTo>
                    <a:pt x="2567" y="1012"/>
                  </a:lnTo>
                  <a:lnTo>
                    <a:pt x="2597" y="932"/>
                  </a:lnTo>
                  <a:lnTo>
                    <a:pt x="2491" y="1034"/>
                  </a:lnTo>
                  <a:lnTo>
                    <a:pt x="2432" y="1126"/>
                  </a:lnTo>
                  <a:lnTo>
                    <a:pt x="2381" y="1181"/>
                  </a:lnTo>
                  <a:lnTo>
                    <a:pt x="2342" y="1204"/>
                  </a:lnTo>
                  <a:lnTo>
                    <a:pt x="2274" y="1215"/>
                  </a:lnTo>
                  <a:lnTo>
                    <a:pt x="2192" y="1200"/>
                  </a:lnTo>
                  <a:lnTo>
                    <a:pt x="2266" y="1141"/>
                  </a:lnTo>
                  <a:lnTo>
                    <a:pt x="2310" y="1061"/>
                  </a:lnTo>
                  <a:lnTo>
                    <a:pt x="2342" y="960"/>
                  </a:lnTo>
                  <a:lnTo>
                    <a:pt x="2346" y="892"/>
                  </a:lnTo>
                  <a:lnTo>
                    <a:pt x="2314" y="1019"/>
                  </a:lnTo>
                  <a:lnTo>
                    <a:pt x="2232" y="1145"/>
                  </a:lnTo>
                  <a:lnTo>
                    <a:pt x="2147" y="1196"/>
                  </a:lnTo>
                  <a:lnTo>
                    <a:pt x="2084" y="1219"/>
                  </a:lnTo>
                  <a:lnTo>
                    <a:pt x="2192" y="1160"/>
                  </a:lnTo>
                  <a:lnTo>
                    <a:pt x="2259" y="1078"/>
                  </a:lnTo>
                  <a:lnTo>
                    <a:pt x="2287" y="983"/>
                  </a:lnTo>
                  <a:lnTo>
                    <a:pt x="2291" y="920"/>
                  </a:lnTo>
                  <a:lnTo>
                    <a:pt x="2236" y="1034"/>
                  </a:lnTo>
                  <a:lnTo>
                    <a:pt x="2130" y="1164"/>
                  </a:lnTo>
                  <a:lnTo>
                    <a:pt x="2019" y="1226"/>
                  </a:lnTo>
                  <a:lnTo>
                    <a:pt x="1922" y="1219"/>
                  </a:lnTo>
                  <a:lnTo>
                    <a:pt x="1823" y="1226"/>
                  </a:lnTo>
                  <a:lnTo>
                    <a:pt x="1968" y="1188"/>
                  </a:lnTo>
                  <a:lnTo>
                    <a:pt x="2059" y="1112"/>
                  </a:lnTo>
                  <a:lnTo>
                    <a:pt x="2107" y="1050"/>
                  </a:lnTo>
                  <a:lnTo>
                    <a:pt x="2023" y="1120"/>
                  </a:lnTo>
                  <a:lnTo>
                    <a:pt x="1941" y="1160"/>
                  </a:lnTo>
                  <a:lnTo>
                    <a:pt x="1835" y="1192"/>
                  </a:lnTo>
                  <a:lnTo>
                    <a:pt x="1780" y="1226"/>
                  </a:lnTo>
                  <a:lnTo>
                    <a:pt x="1726" y="1302"/>
                  </a:lnTo>
                  <a:close/>
                </a:path>
              </a:pathLst>
            </a:custGeom>
            <a:solidFill>
              <a:srgbClr val="000000"/>
            </a:solidFill>
            <a:ln w="9525">
              <a:noFill/>
              <a:round/>
              <a:headEnd/>
              <a:tailEnd/>
            </a:ln>
          </p:spPr>
          <p:txBody>
            <a:bodyPr/>
            <a:lstStyle/>
            <a:p>
              <a:endParaRPr lang="id-ID"/>
            </a:p>
          </p:txBody>
        </p:sp>
        <p:sp>
          <p:nvSpPr>
            <p:cNvPr id="33847" name="Freeform 53"/>
            <p:cNvSpPr>
              <a:spLocks/>
            </p:cNvSpPr>
            <p:nvPr/>
          </p:nvSpPr>
          <p:spPr bwMode="auto">
            <a:xfrm>
              <a:off x="2970" y="1359"/>
              <a:ext cx="757" cy="1874"/>
            </a:xfrm>
            <a:custGeom>
              <a:avLst/>
              <a:gdLst>
                <a:gd name="T0" fmla="*/ 328 w 1513"/>
                <a:gd name="T1" fmla="*/ 407 h 3748"/>
                <a:gd name="T2" fmla="*/ 332 w 1513"/>
                <a:gd name="T3" fmla="*/ 638 h 3748"/>
                <a:gd name="T4" fmla="*/ 275 w 1513"/>
                <a:gd name="T5" fmla="*/ 851 h 3748"/>
                <a:gd name="T6" fmla="*/ 144 w 1513"/>
                <a:gd name="T7" fmla="*/ 991 h 3748"/>
                <a:gd name="T8" fmla="*/ 141 w 1513"/>
                <a:gd name="T9" fmla="*/ 1054 h 3748"/>
                <a:gd name="T10" fmla="*/ 141 w 1513"/>
                <a:gd name="T11" fmla="*/ 1170 h 3748"/>
                <a:gd name="T12" fmla="*/ 138 w 1513"/>
                <a:gd name="T13" fmla="*/ 1226 h 3748"/>
                <a:gd name="T14" fmla="*/ 59 w 1513"/>
                <a:gd name="T15" fmla="*/ 1429 h 3748"/>
                <a:gd name="T16" fmla="*/ 47 w 1513"/>
                <a:gd name="T17" fmla="*/ 1470 h 3748"/>
                <a:gd name="T18" fmla="*/ 85 w 1513"/>
                <a:gd name="T19" fmla="*/ 1436 h 3748"/>
                <a:gd name="T20" fmla="*/ 109 w 1513"/>
                <a:gd name="T21" fmla="*/ 1451 h 3748"/>
                <a:gd name="T22" fmla="*/ 41 w 1513"/>
                <a:gd name="T23" fmla="*/ 1776 h 3748"/>
                <a:gd name="T24" fmla="*/ 63 w 1513"/>
                <a:gd name="T25" fmla="*/ 1874 h 3748"/>
                <a:gd name="T26" fmla="*/ 172 w 1513"/>
                <a:gd name="T27" fmla="*/ 1601 h 3748"/>
                <a:gd name="T28" fmla="*/ 212 w 1513"/>
                <a:gd name="T29" fmla="*/ 1645 h 3748"/>
                <a:gd name="T30" fmla="*/ 147 w 1513"/>
                <a:gd name="T31" fmla="*/ 1373 h 3748"/>
                <a:gd name="T32" fmla="*/ 256 w 1513"/>
                <a:gd name="T33" fmla="*/ 1633 h 3748"/>
                <a:gd name="T34" fmla="*/ 272 w 1513"/>
                <a:gd name="T35" fmla="*/ 1780 h 3748"/>
                <a:gd name="T36" fmla="*/ 400 w 1513"/>
                <a:gd name="T37" fmla="*/ 1793 h 3748"/>
                <a:gd name="T38" fmla="*/ 422 w 1513"/>
                <a:gd name="T39" fmla="*/ 1698 h 3748"/>
                <a:gd name="T40" fmla="*/ 287 w 1513"/>
                <a:gd name="T41" fmla="*/ 1674 h 3748"/>
                <a:gd name="T42" fmla="*/ 284 w 1513"/>
                <a:gd name="T43" fmla="*/ 1429 h 3748"/>
                <a:gd name="T44" fmla="*/ 410 w 1513"/>
                <a:gd name="T45" fmla="*/ 1633 h 3748"/>
                <a:gd name="T46" fmla="*/ 407 w 1513"/>
                <a:gd name="T47" fmla="*/ 1219 h 3748"/>
                <a:gd name="T48" fmla="*/ 491 w 1513"/>
                <a:gd name="T49" fmla="*/ 1219 h 3748"/>
                <a:gd name="T50" fmla="*/ 472 w 1513"/>
                <a:gd name="T51" fmla="*/ 1088 h 3748"/>
                <a:gd name="T52" fmla="*/ 550 w 1513"/>
                <a:gd name="T53" fmla="*/ 959 h 3748"/>
                <a:gd name="T54" fmla="*/ 644 w 1513"/>
                <a:gd name="T55" fmla="*/ 885 h 3748"/>
                <a:gd name="T56" fmla="*/ 719 w 1513"/>
                <a:gd name="T57" fmla="*/ 725 h 3748"/>
                <a:gd name="T58" fmla="*/ 719 w 1513"/>
                <a:gd name="T59" fmla="*/ 710 h 3748"/>
                <a:gd name="T60" fmla="*/ 663 w 1513"/>
                <a:gd name="T61" fmla="*/ 778 h 3748"/>
                <a:gd name="T62" fmla="*/ 622 w 1513"/>
                <a:gd name="T63" fmla="*/ 575 h 3748"/>
                <a:gd name="T64" fmla="*/ 560 w 1513"/>
                <a:gd name="T65" fmla="*/ 513 h 3748"/>
                <a:gd name="T66" fmla="*/ 572 w 1513"/>
                <a:gd name="T67" fmla="*/ 422 h 3748"/>
                <a:gd name="T68" fmla="*/ 553 w 1513"/>
                <a:gd name="T69" fmla="*/ 344 h 3748"/>
                <a:gd name="T70" fmla="*/ 578 w 1513"/>
                <a:gd name="T71" fmla="*/ 203 h 3748"/>
                <a:gd name="T72" fmla="*/ 519 w 1513"/>
                <a:gd name="T73" fmla="*/ 48 h 3748"/>
                <a:gd name="T74" fmla="*/ 407 w 1513"/>
                <a:gd name="T75" fmla="*/ 0 h 3748"/>
                <a:gd name="T76" fmla="*/ 319 w 1513"/>
                <a:gd name="T77" fmla="*/ 281 h 374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513"/>
                <a:gd name="T118" fmla="*/ 0 h 3748"/>
                <a:gd name="T119" fmla="*/ 1513 w 1513"/>
                <a:gd name="T120" fmla="*/ 3748 h 374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513" h="3748">
                  <a:moveTo>
                    <a:pt x="637" y="562"/>
                  </a:moveTo>
                  <a:lnTo>
                    <a:pt x="656" y="813"/>
                  </a:lnTo>
                  <a:lnTo>
                    <a:pt x="669" y="1170"/>
                  </a:lnTo>
                  <a:lnTo>
                    <a:pt x="663" y="1275"/>
                  </a:lnTo>
                  <a:lnTo>
                    <a:pt x="637" y="1457"/>
                  </a:lnTo>
                  <a:lnTo>
                    <a:pt x="549" y="1701"/>
                  </a:lnTo>
                  <a:lnTo>
                    <a:pt x="443" y="1832"/>
                  </a:lnTo>
                  <a:lnTo>
                    <a:pt x="287" y="1982"/>
                  </a:lnTo>
                  <a:lnTo>
                    <a:pt x="344" y="1957"/>
                  </a:lnTo>
                  <a:lnTo>
                    <a:pt x="281" y="2108"/>
                  </a:lnTo>
                  <a:lnTo>
                    <a:pt x="232" y="2252"/>
                  </a:lnTo>
                  <a:lnTo>
                    <a:pt x="281" y="2339"/>
                  </a:lnTo>
                  <a:lnTo>
                    <a:pt x="237" y="2345"/>
                  </a:lnTo>
                  <a:lnTo>
                    <a:pt x="275" y="2452"/>
                  </a:lnTo>
                  <a:lnTo>
                    <a:pt x="218" y="2670"/>
                  </a:lnTo>
                  <a:lnTo>
                    <a:pt x="118" y="2858"/>
                  </a:lnTo>
                  <a:lnTo>
                    <a:pt x="0" y="2971"/>
                  </a:lnTo>
                  <a:lnTo>
                    <a:pt x="93" y="2940"/>
                  </a:lnTo>
                  <a:lnTo>
                    <a:pt x="118" y="3060"/>
                  </a:lnTo>
                  <a:lnTo>
                    <a:pt x="169" y="2872"/>
                  </a:lnTo>
                  <a:lnTo>
                    <a:pt x="237" y="2765"/>
                  </a:lnTo>
                  <a:lnTo>
                    <a:pt x="218" y="2902"/>
                  </a:lnTo>
                  <a:lnTo>
                    <a:pt x="156" y="3178"/>
                  </a:lnTo>
                  <a:lnTo>
                    <a:pt x="81" y="3552"/>
                  </a:lnTo>
                  <a:lnTo>
                    <a:pt x="43" y="3748"/>
                  </a:lnTo>
                  <a:lnTo>
                    <a:pt x="125" y="3748"/>
                  </a:lnTo>
                  <a:lnTo>
                    <a:pt x="224" y="3033"/>
                  </a:lnTo>
                  <a:lnTo>
                    <a:pt x="344" y="3202"/>
                  </a:lnTo>
                  <a:lnTo>
                    <a:pt x="281" y="2978"/>
                  </a:lnTo>
                  <a:lnTo>
                    <a:pt x="424" y="3290"/>
                  </a:lnTo>
                  <a:lnTo>
                    <a:pt x="306" y="2883"/>
                  </a:lnTo>
                  <a:lnTo>
                    <a:pt x="294" y="2746"/>
                  </a:lnTo>
                  <a:lnTo>
                    <a:pt x="424" y="2953"/>
                  </a:lnTo>
                  <a:lnTo>
                    <a:pt x="511" y="3265"/>
                  </a:lnTo>
                  <a:lnTo>
                    <a:pt x="456" y="3353"/>
                  </a:lnTo>
                  <a:lnTo>
                    <a:pt x="543" y="3560"/>
                  </a:lnTo>
                  <a:lnTo>
                    <a:pt x="770" y="3746"/>
                  </a:lnTo>
                  <a:lnTo>
                    <a:pt x="800" y="3585"/>
                  </a:lnTo>
                  <a:lnTo>
                    <a:pt x="844" y="3427"/>
                  </a:lnTo>
                  <a:lnTo>
                    <a:pt x="844" y="3396"/>
                  </a:lnTo>
                  <a:lnTo>
                    <a:pt x="644" y="3522"/>
                  </a:lnTo>
                  <a:lnTo>
                    <a:pt x="574" y="3347"/>
                  </a:lnTo>
                  <a:lnTo>
                    <a:pt x="462" y="2801"/>
                  </a:lnTo>
                  <a:lnTo>
                    <a:pt x="568" y="2858"/>
                  </a:lnTo>
                  <a:lnTo>
                    <a:pt x="688" y="2853"/>
                  </a:lnTo>
                  <a:lnTo>
                    <a:pt x="819" y="3265"/>
                  </a:lnTo>
                  <a:lnTo>
                    <a:pt x="743" y="2733"/>
                  </a:lnTo>
                  <a:lnTo>
                    <a:pt x="813" y="2438"/>
                  </a:lnTo>
                  <a:lnTo>
                    <a:pt x="912" y="2370"/>
                  </a:lnTo>
                  <a:lnTo>
                    <a:pt x="981" y="2438"/>
                  </a:lnTo>
                  <a:lnTo>
                    <a:pt x="937" y="2282"/>
                  </a:lnTo>
                  <a:lnTo>
                    <a:pt x="943" y="2176"/>
                  </a:lnTo>
                  <a:lnTo>
                    <a:pt x="1005" y="2039"/>
                  </a:lnTo>
                  <a:lnTo>
                    <a:pt x="1100" y="1919"/>
                  </a:lnTo>
                  <a:lnTo>
                    <a:pt x="1237" y="1832"/>
                  </a:lnTo>
                  <a:lnTo>
                    <a:pt x="1287" y="1769"/>
                  </a:lnTo>
                  <a:lnTo>
                    <a:pt x="1344" y="1589"/>
                  </a:lnTo>
                  <a:lnTo>
                    <a:pt x="1437" y="1450"/>
                  </a:lnTo>
                  <a:lnTo>
                    <a:pt x="1513" y="1414"/>
                  </a:lnTo>
                  <a:lnTo>
                    <a:pt x="1437" y="1419"/>
                  </a:lnTo>
                  <a:lnTo>
                    <a:pt x="1407" y="1438"/>
                  </a:lnTo>
                  <a:lnTo>
                    <a:pt x="1325" y="1556"/>
                  </a:lnTo>
                  <a:lnTo>
                    <a:pt x="1306" y="1307"/>
                  </a:lnTo>
                  <a:lnTo>
                    <a:pt x="1243" y="1150"/>
                  </a:lnTo>
                  <a:lnTo>
                    <a:pt x="1188" y="1089"/>
                  </a:lnTo>
                  <a:lnTo>
                    <a:pt x="1119" y="1026"/>
                  </a:lnTo>
                  <a:lnTo>
                    <a:pt x="1100" y="920"/>
                  </a:lnTo>
                  <a:lnTo>
                    <a:pt x="1144" y="844"/>
                  </a:lnTo>
                  <a:lnTo>
                    <a:pt x="1150" y="756"/>
                  </a:lnTo>
                  <a:lnTo>
                    <a:pt x="1106" y="688"/>
                  </a:lnTo>
                  <a:lnTo>
                    <a:pt x="1144" y="556"/>
                  </a:lnTo>
                  <a:lnTo>
                    <a:pt x="1156" y="406"/>
                  </a:lnTo>
                  <a:lnTo>
                    <a:pt x="1125" y="224"/>
                  </a:lnTo>
                  <a:lnTo>
                    <a:pt x="1038" y="95"/>
                  </a:lnTo>
                  <a:lnTo>
                    <a:pt x="931" y="24"/>
                  </a:lnTo>
                  <a:lnTo>
                    <a:pt x="813" y="0"/>
                  </a:lnTo>
                  <a:lnTo>
                    <a:pt x="637" y="562"/>
                  </a:lnTo>
                  <a:close/>
                </a:path>
              </a:pathLst>
            </a:custGeom>
            <a:solidFill>
              <a:srgbClr val="000000"/>
            </a:solidFill>
            <a:ln w="9525">
              <a:noFill/>
              <a:round/>
              <a:headEnd/>
              <a:tailEnd/>
            </a:ln>
          </p:spPr>
          <p:txBody>
            <a:bodyPr/>
            <a:lstStyle/>
            <a:p>
              <a:endParaRPr lang="id-ID"/>
            </a:p>
          </p:txBody>
        </p:sp>
        <p:sp>
          <p:nvSpPr>
            <p:cNvPr id="33848" name="Freeform 54"/>
            <p:cNvSpPr>
              <a:spLocks/>
            </p:cNvSpPr>
            <p:nvPr/>
          </p:nvSpPr>
          <p:spPr bwMode="auto">
            <a:xfrm>
              <a:off x="1597" y="1791"/>
              <a:ext cx="488" cy="1248"/>
            </a:xfrm>
            <a:custGeom>
              <a:avLst/>
              <a:gdLst>
                <a:gd name="T0" fmla="*/ 0 w 978"/>
                <a:gd name="T1" fmla="*/ 124 h 2496"/>
                <a:gd name="T2" fmla="*/ 103 w 978"/>
                <a:gd name="T3" fmla="*/ 394 h 2496"/>
                <a:gd name="T4" fmla="*/ 267 w 978"/>
                <a:gd name="T5" fmla="*/ 573 h 2496"/>
                <a:gd name="T6" fmla="*/ 254 w 978"/>
                <a:gd name="T7" fmla="*/ 712 h 2496"/>
                <a:gd name="T8" fmla="*/ 105 w 978"/>
                <a:gd name="T9" fmla="*/ 935 h 2496"/>
                <a:gd name="T10" fmla="*/ 106 w 978"/>
                <a:gd name="T11" fmla="*/ 994 h 2496"/>
                <a:gd name="T12" fmla="*/ 92 w 978"/>
                <a:gd name="T13" fmla="*/ 1069 h 2496"/>
                <a:gd name="T14" fmla="*/ 271 w 978"/>
                <a:gd name="T15" fmla="*/ 1222 h 2496"/>
                <a:gd name="T16" fmla="*/ 459 w 978"/>
                <a:gd name="T17" fmla="*/ 1222 h 2496"/>
                <a:gd name="T18" fmla="*/ 457 w 978"/>
                <a:gd name="T19" fmla="*/ 1142 h 2496"/>
                <a:gd name="T20" fmla="*/ 488 w 978"/>
                <a:gd name="T21" fmla="*/ 1077 h 2496"/>
                <a:gd name="T22" fmla="*/ 450 w 978"/>
                <a:gd name="T23" fmla="*/ 1102 h 2496"/>
                <a:gd name="T24" fmla="*/ 445 w 978"/>
                <a:gd name="T25" fmla="*/ 1117 h 2496"/>
                <a:gd name="T26" fmla="*/ 396 w 978"/>
                <a:gd name="T27" fmla="*/ 1135 h 2496"/>
                <a:gd name="T28" fmla="*/ 328 w 978"/>
                <a:gd name="T29" fmla="*/ 1174 h 2496"/>
                <a:gd name="T30" fmla="*/ 391 w 978"/>
                <a:gd name="T31" fmla="*/ 1232 h 2496"/>
                <a:gd name="T32" fmla="*/ 219 w 978"/>
                <a:gd name="T33" fmla="*/ 1168 h 2496"/>
                <a:gd name="T34" fmla="*/ 225 w 978"/>
                <a:gd name="T35" fmla="*/ 1149 h 2496"/>
                <a:gd name="T36" fmla="*/ 148 w 978"/>
                <a:gd name="T37" fmla="*/ 1075 h 2496"/>
                <a:gd name="T38" fmla="*/ 241 w 978"/>
                <a:gd name="T39" fmla="*/ 1145 h 2496"/>
                <a:gd name="T40" fmla="*/ 219 w 978"/>
                <a:gd name="T41" fmla="*/ 1118 h 2496"/>
                <a:gd name="T42" fmla="*/ 249 w 978"/>
                <a:gd name="T43" fmla="*/ 1122 h 2496"/>
                <a:gd name="T44" fmla="*/ 219 w 978"/>
                <a:gd name="T45" fmla="*/ 1080 h 2496"/>
                <a:gd name="T46" fmla="*/ 258 w 978"/>
                <a:gd name="T47" fmla="*/ 1082 h 2496"/>
                <a:gd name="T48" fmla="*/ 251 w 978"/>
                <a:gd name="T49" fmla="*/ 1051 h 2496"/>
                <a:gd name="T50" fmla="*/ 271 w 978"/>
                <a:gd name="T51" fmla="*/ 1054 h 2496"/>
                <a:gd name="T52" fmla="*/ 286 w 978"/>
                <a:gd name="T53" fmla="*/ 853 h 2496"/>
                <a:gd name="T54" fmla="*/ 383 w 978"/>
                <a:gd name="T55" fmla="*/ 609 h 2496"/>
                <a:gd name="T56" fmla="*/ 235 w 978"/>
                <a:gd name="T57" fmla="*/ 475 h 2496"/>
                <a:gd name="T58" fmla="*/ 63 w 978"/>
                <a:gd name="T59" fmla="*/ 318 h 2496"/>
                <a:gd name="T60" fmla="*/ 32 w 978"/>
                <a:gd name="T61" fmla="*/ 220 h 2496"/>
                <a:gd name="T62" fmla="*/ 65 w 978"/>
                <a:gd name="T63" fmla="*/ 20 h 2496"/>
                <a:gd name="T64" fmla="*/ 90 w 978"/>
                <a:gd name="T65" fmla="*/ 70 h 2496"/>
                <a:gd name="T66" fmla="*/ 67 w 978"/>
                <a:gd name="T67" fmla="*/ 142 h 2496"/>
                <a:gd name="T68" fmla="*/ 93 w 978"/>
                <a:gd name="T69" fmla="*/ 238 h 2496"/>
                <a:gd name="T70" fmla="*/ 106 w 978"/>
                <a:gd name="T71" fmla="*/ 252 h 2496"/>
                <a:gd name="T72" fmla="*/ 106 w 978"/>
                <a:gd name="T73" fmla="*/ 232 h 2496"/>
                <a:gd name="T74" fmla="*/ 133 w 978"/>
                <a:gd name="T75" fmla="*/ 229 h 2496"/>
                <a:gd name="T76" fmla="*/ 99 w 978"/>
                <a:gd name="T77" fmla="*/ 184 h 2496"/>
                <a:gd name="T78" fmla="*/ 100 w 978"/>
                <a:gd name="T79" fmla="*/ 127 h 2496"/>
                <a:gd name="T80" fmla="*/ 138 w 978"/>
                <a:gd name="T81" fmla="*/ 149 h 2496"/>
                <a:gd name="T82" fmla="*/ 102 w 978"/>
                <a:gd name="T83" fmla="*/ 47 h 2496"/>
                <a:gd name="T84" fmla="*/ 67 w 978"/>
                <a:gd name="T85" fmla="*/ 0 h 249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978"/>
                <a:gd name="T130" fmla="*/ 0 h 2496"/>
                <a:gd name="T131" fmla="*/ 978 w 978"/>
                <a:gd name="T132" fmla="*/ 2496 h 249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978" h="2496">
                  <a:moveTo>
                    <a:pt x="135" y="0"/>
                  </a:moveTo>
                  <a:lnTo>
                    <a:pt x="0" y="248"/>
                  </a:lnTo>
                  <a:lnTo>
                    <a:pt x="38" y="616"/>
                  </a:lnTo>
                  <a:lnTo>
                    <a:pt x="207" y="789"/>
                  </a:lnTo>
                  <a:lnTo>
                    <a:pt x="350" y="983"/>
                  </a:lnTo>
                  <a:lnTo>
                    <a:pt x="536" y="1145"/>
                  </a:lnTo>
                  <a:lnTo>
                    <a:pt x="569" y="1247"/>
                  </a:lnTo>
                  <a:lnTo>
                    <a:pt x="510" y="1424"/>
                  </a:lnTo>
                  <a:lnTo>
                    <a:pt x="337" y="1833"/>
                  </a:lnTo>
                  <a:lnTo>
                    <a:pt x="211" y="1871"/>
                  </a:lnTo>
                  <a:lnTo>
                    <a:pt x="270" y="1880"/>
                  </a:lnTo>
                  <a:lnTo>
                    <a:pt x="213" y="1989"/>
                  </a:lnTo>
                  <a:lnTo>
                    <a:pt x="211" y="2061"/>
                  </a:lnTo>
                  <a:lnTo>
                    <a:pt x="185" y="2137"/>
                  </a:lnTo>
                  <a:lnTo>
                    <a:pt x="316" y="2306"/>
                  </a:lnTo>
                  <a:lnTo>
                    <a:pt x="544" y="2443"/>
                  </a:lnTo>
                  <a:lnTo>
                    <a:pt x="810" y="2496"/>
                  </a:lnTo>
                  <a:lnTo>
                    <a:pt x="919" y="2443"/>
                  </a:lnTo>
                  <a:lnTo>
                    <a:pt x="854" y="2359"/>
                  </a:lnTo>
                  <a:lnTo>
                    <a:pt x="915" y="2283"/>
                  </a:lnTo>
                  <a:lnTo>
                    <a:pt x="974" y="2270"/>
                  </a:lnTo>
                  <a:lnTo>
                    <a:pt x="978" y="2154"/>
                  </a:lnTo>
                  <a:lnTo>
                    <a:pt x="972" y="2133"/>
                  </a:lnTo>
                  <a:lnTo>
                    <a:pt x="901" y="2203"/>
                  </a:lnTo>
                  <a:lnTo>
                    <a:pt x="793" y="2236"/>
                  </a:lnTo>
                  <a:lnTo>
                    <a:pt x="892" y="2234"/>
                  </a:lnTo>
                  <a:lnTo>
                    <a:pt x="846" y="2270"/>
                  </a:lnTo>
                  <a:lnTo>
                    <a:pt x="793" y="2270"/>
                  </a:lnTo>
                  <a:lnTo>
                    <a:pt x="820" y="2299"/>
                  </a:lnTo>
                  <a:lnTo>
                    <a:pt x="658" y="2348"/>
                  </a:lnTo>
                  <a:lnTo>
                    <a:pt x="806" y="2344"/>
                  </a:lnTo>
                  <a:lnTo>
                    <a:pt x="784" y="2464"/>
                  </a:lnTo>
                  <a:lnTo>
                    <a:pt x="554" y="2424"/>
                  </a:lnTo>
                  <a:lnTo>
                    <a:pt x="438" y="2335"/>
                  </a:lnTo>
                  <a:lnTo>
                    <a:pt x="616" y="2352"/>
                  </a:lnTo>
                  <a:lnTo>
                    <a:pt x="451" y="2297"/>
                  </a:lnTo>
                  <a:lnTo>
                    <a:pt x="316" y="2213"/>
                  </a:lnTo>
                  <a:lnTo>
                    <a:pt x="297" y="2150"/>
                  </a:lnTo>
                  <a:lnTo>
                    <a:pt x="360" y="2207"/>
                  </a:lnTo>
                  <a:lnTo>
                    <a:pt x="483" y="2289"/>
                  </a:lnTo>
                  <a:lnTo>
                    <a:pt x="582" y="2316"/>
                  </a:lnTo>
                  <a:lnTo>
                    <a:pt x="438" y="2236"/>
                  </a:lnTo>
                  <a:lnTo>
                    <a:pt x="333" y="2131"/>
                  </a:lnTo>
                  <a:lnTo>
                    <a:pt x="500" y="2243"/>
                  </a:lnTo>
                  <a:lnTo>
                    <a:pt x="639" y="2299"/>
                  </a:lnTo>
                  <a:lnTo>
                    <a:pt x="438" y="2160"/>
                  </a:lnTo>
                  <a:lnTo>
                    <a:pt x="342" y="2051"/>
                  </a:lnTo>
                  <a:lnTo>
                    <a:pt x="517" y="2164"/>
                  </a:lnTo>
                  <a:lnTo>
                    <a:pt x="392" y="2025"/>
                  </a:lnTo>
                  <a:lnTo>
                    <a:pt x="504" y="2101"/>
                  </a:lnTo>
                  <a:lnTo>
                    <a:pt x="706" y="2196"/>
                  </a:lnTo>
                  <a:lnTo>
                    <a:pt x="544" y="2108"/>
                  </a:lnTo>
                  <a:lnTo>
                    <a:pt x="464" y="2008"/>
                  </a:lnTo>
                  <a:lnTo>
                    <a:pt x="573" y="1707"/>
                  </a:lnTo>
                  <a:lnTo>
                    <a:pt x="702" y="1253"/>
                  </a:lnTo>
                  <a:lnTo>
                    <a:pt x="768" y="1217"/>
                  </a:lnTo>
                  <a:lnTo>
                    <a:pt x="675" y="1090"/>
                  </a:lnTo>
                  <a:lnTo>
                    <a:pt x="470" y="951"/>
                  </a:lnTo>
                  <a:lnTo>
                    <a:pt x="274" y="742"/>
                  </a:lnTo>
                  <a:lnTo>
                    <a:pt x="126" y="637"/>
                  </a:lnTo>
                  <a:lnTo>
                    <a:pt x="69" y="550"/>
                  </a:lnTo>
                  <a:lnTo>
                    <a:pt x="65" y="441"/>
                  </a:lnTo>
                  <a:lnTo>
                    <a:pt x="38" y="265"/>
                  </a:lnTo>
                  <a:lnTo>
                    <a:pt x="131" y="40"/>
                  </a:lnTo>
                  <a:lnTo>
                    <a:pt x="162" y="37"/>
                  </a:lnTo>
                  <a:lnTo>
                    <a:pt x="181" y="139"/>
                  </a:lnTo>
                  <a:lnTo>
                    <a:pt x="158" y="249"/>
                  </a:lnTo>
                  <a:lnTo>
                    <a:pt x="135" y="284"/>
                  </a:lnTo>
                  <a:lnTo>
                    <a:pt x="171" y="382"/>
                  </a:lnTo>
                  <a:lnTo>
                    <a:pt x="187" y="476"/>
                  </a:lnTo>
                  <a:lnTo>
                    <a:pt x="187" y="535"/>
                  </a:lnTo>
                  <a:lnTo>
                    <a:pt x="213" y="504"/>
                  </a:lnTo>
                  <a:lnTo>
                    <a:pt x="266" y="557"/>
                  </a:lnTo>
                  <a:lnTo>
                    <a:pt x="213" y="464"/>
                  </a:lnTo>
                  <a:lnTo>
                    <a:pt x="211" y="422"/>
                  </a:lnTo>
                  <a:lnTo>
                    <a:pt x="266" y="459"/>
                  </a:lnTo>
                  <a:lnTo>
                    <a:pt x="244" y="409"/>
                  </a:lnTo>
                  <a:lnTo>
                    <a:pt x="198" y="369"/>
                  </a:lnTo>
                  <a:lnTo>
                    <a:pt x="175" y="301"/>
                  </a:lnTo>
                  <a:lnTo>
                    <a:pt x="200" y="255"/>
                  </a:lnTo>
                  <a:lnTo>
                    <a:pt x="280" y="350"/>
                  </a:lnTo>
                  <a:lnTo>
                    <a:pt x="276" y="297"/>
                  </a:lnTo>
                  <a:lnTo>
                    <a:pt x="207" y="202"/>
                  </a:lnTo>
                  <a:lnTo>
                    <a:pt x="204" y="95"/>
                  </a:lnTo>
                  <a:lnTo>
                    <a:pt x="171" y="4"/>
                  </a:lnTo>
                  <a:lnTo>
                    <a:pt x="135" y="0"/>
                  </a:lnTo>
                  <a:close/>
                </a:path>
              </a:pathLst>
            </a:custGeom>
            <a:solidFill>
              <a:srgbClr val="000000"/>
            </a:solidFill>
            <a:ln w="9525">
              <a:noFill/>
              <a:round/>
              <a:headEnd/>
              <a:tailEnd/>
            </a:ln>
          </p:spPr>
          <p:txBody>
            <a:bodyPr/>
            <a:lstStyle/>
            <a:p>
              <a:endParaRPr lang="id-ID"/>
            </a:p>
          </p:txBody>
        </p:sp>
        <p:sp>
          <p:nvSpPr>
            <p:cNvPr id="33849" name="Freeform 55"/>
            <p:cNvSpPr>
              <a:spLocks/>
            </p:cNvSpPr>
            <p:nvPr/>
          </p:nvSpPr>
          <p:spPr bwMode="auto">
            <a:xfrm>
              <a:off x="1559" y="1733"/>
              <a:ext cx="59" cy="330"/>
            </a:xfrm>
            <a:custGeom>
              <a:avLst/>
              <a:gdLst>
                <a:gd name="T0" fmla="*/ 59 w 118"/>
                <a:gd name="T1" fmla="*/ 330 h 660"/>
                <a:gd name="T2" fmla="*/ 9 w 118"/>
                <a:gd name="T3" fmla="*/ 233 h 660"/>
                <a:gd name="T4" fmla="*/ 0 w 118"/>
                <a:gd name="T5" fmla="*/ 70 h 660"/>
                <a:gd name="T6" fmla="*/ 59 w 118"/>
                <a:gd name="T7" fmla="*/ 0 h 660"/>
                <a:gd name="T8" fmla="*/ 20 w 118"/>
                <a:gd name="T9" fmla="*/ 83 h 660"/>
                <a:gd name="T10" fmla="*/ 23 w 118"/>
                <a:gd name="T11" fmla="*/ 229 h 660"/>
                <a:gd name="T12" fmla="*/ 57 w 118"/>
                <a:gd name="T13" fmla="*/ 281 h 660"/>
                <a:gd name="T14" fmla="*/ 59 w 118"/>
                <a:gd name="T15" fmla="*/ 330 h 660"/>
                <a:gd name="T16" fmla="*/ 59 w 118"/>
                <a:gd name="T17" fmla="*/ 330 h 66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8"/>
                <a:gd name="T28" fmla="*/ 0 h 660"/>
                <a:gd name="T29" fmla="*/ 118 w 118"/>
                <a:gd name="T30" fmla="*/ 660 h 66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8" h="660">
                  <a:moveTo>
                    <a:pt x="118" y="660"/>
                  </a:moveTo>
                  <a:lnTo>
                    <a:pt x="17" y="466"/>
                  </a:lnTo>
                  <a:lnTo>
                    <a:pt x="0" y="139"/>
                  </a:lnTo>
                  <a:lnTo>
                    <a:pt x="118" y="0"/>
                  </a:lnTo>
                  <a:lnTo>
                    <a:pt x="40" y="166"/>
                  </a:lnTo>
                  <a:lnTo>
                    <a:pt x="46" y="459"/>
                  </a:lnTo>
                  <a:lnTo>
                    <a:pt x="114" y="561"/>
                  </a:lnTo>
                  <a:lnTo>
                    <a:pt x="118" y="660"/>
                  </a:lnTo>
                  <a:close/>
                </a:path>
              </a:pathLst>
            </a:custGeom>
            <a:solidFill>
              <a:srgbClr val="000000"/>
            </a:solidFill>
            <a:ln w="9525">
              <a:noFill/>
              <a:round/>
              <a:headEnd/>
              <a:tailEnd/>
            </a:ln>
          </p:spPr>
          <p:txBody>
            <a:bodyPr/>
            <a:lstStyle/>
            <a:p>
              <a:endParaRPr lang="id-ID"/>
            </a:p>
          </p:txBody>
        </p:sp>
        <p:sp>
          <p:nvSpPr>
            <p:cNvPr id="33850" name="Freeform 56"/>
            <p:cNvSpPr>
              <a:spLocks/>
            </p:cNvSpPr>
            <p:nvPr/>
          </p:nvSpPr>
          <p:spPr bwMode="auto">
            <a:xfrm>
              <a:off x="1577" y="1654"/>
              <a:ext cx="349" cy="389"/>
            </a:xfrm>
            <a:custGeom>
              <a:avLst/>
              <a:gdLst>
                <a:gd name="T0" fmla="*/ 0 w 698"/>
                <a:gd name="T1" fmla="*/ 137 h 777"/>
                <a:gd name="T2" fmla="*/ 13 w 698"/>
                <a:gd name="T3" fmla="*/ 10 h 777"/>
                <a:gd name="T4" fmla="*/ 45 w 698"/>
                <a:gd name="T5" fmla="*/ 0 h 777"/>
                <a:gd name="T6" fmla="*/ 68 w 698"/>
                <a:gd name="T7" fmla="*/ 23 h 777"/>
                <a:gd name="T8" fmla="*/ 86 w 698"/>
                <a:gd name="T9" fmla="*/ 0 h 777"/>
                <a:gd name="T10" fmla="*/ 110 w 698"/>
                <a:gd name="T11" fmla="*/ 7 h 777"/>
                <a:gd name="T12" fmla="*/ 129 w 698"/>
                <a:gd name="T13" fmla="*/ 50 h 777"/>
                <a:gd name="T14" fmla="*/ 133 w 698"/>
                <a:gd name="T15" fmla="*/ 124 h 777"/>
                <a:gd name="T16" fmla="*/ 175 w 698"/>
                <a:gd name="T17" fmla="*/ 184 h 777"/>
                <a:gd name="T18" fmla="*/ 196 w 698"/>
                <a:gd name="T19" fmla="*/ 231 h 777"/>
                <a:gd name="T20" fmla="*/ 266 w 698"/>
                <a:gd name="T21" fmla="*/ 299 h 777"/>
                <a:gd name="T22" fmla="*/ 305 w 698"/>
                <a:gd name="T23" fmla="*/ 331 h 777"/>
                <a:gd name="T24" fmla="*/ 349 w 698"/>
                <a:gd name="T25" fmla="*/ 389 h 777"/>
                <a:gd name="T26" fmla="*/ 254 w 698"/>
                <a:gd name="T27" fmla="*/ 315 h 777"/>
                <a:gd name="T28" fmla="*/ 186 w 698"/>
                <a:gd name="T29" fmla="*/ 238 h 777"/>
                <a:gd name="T30" fmla="*/ 145 w 698"/>
                <a:gd name="T31" fmla="*/ 166 h 777"/>
                <a:gd name="T32" fmla="*/ 120 w 698"/>
                <a:gd name="T33" fmla="*/ 128 h 777"/>
                <a:gd name="T34" fmla="*/ 119 w 698"/>
                <a:gd name="T35" fmla="*/ 56 h 777"/>
                <a:gd name="T36" fmla="*/ 97 w 698"/>
                <a:gd name="T37" fmla="*/ 18 h 777"/>
                <a:gd name="T38" fmla="*/ 75 w 698"/>
                <a:gd name="T39" fmla="*/ 36 h 777"/>
                <a:gd name="T40" fmla="*/ 84 w 698"/>
                <a:gd name="T41" fmla="*/ 89 h 777"/>
                <a:gd name="T42" fmla="*/ 87 w 698"/>
                <a:gd name="T43" fmla="*/ 144 h 777"/>
                <a:gd name="T44" fmla="*/ 75 w 698"/>
                <a:gd name="T45" fmla="*/ 168 h 777"/>
                <a:gd name="T46" fmla="*/ 73 w 698"/>
                <a:gd name="T47" fmla="*/ 126 h 777"/>
                <a:gd name="T48" fmla="*/ 51 w 698"/>
                <a:gd name="T49" fmla="*/ 84 h 777"/>
                <a:gd name="T50" fmla="*/ 64 w 698"/>
                <a:gd name="T51" fmla="*/ 76 h 777"/>
                <a:gd name="T52" fmla="*/ 63 w 698"/>
                <a:gd name="T53" fmla="*/ 38 h 777"/>
                <a:gd name="T54" fmla="*/ 43 w 698"/>
                <a:gd name="T55" fmla="*/ 16 h 777"/>
                <a:gd name="T56" fmla="*/ 29 w 698"/>
                <a:gd name="T57" fmla="*/ 21 h 777"/>
                <a:gd name="T58" fmla="*/ 15 w 698"/>
                <a:gd name="T59" fmla="*/ 121 h 777"/>
                <a:gd name="T60" fmla="*/ 0 w 698"/>
                <a:gd name="T61" fmla="*/ 137 h 777"/>
                <a:gd name="T62" fmla="*/ 0 w 698"/>
                <a:gd name="T63" fmla="*/ 137 h 77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98"/>
                <a:gd name="T97" fmla="*/ 0 h 777"/>
                <a:gd name="T98" fmla="*/ 698 w 698"/>
                <a:gd name="T99" fmla="*/ 777 h 77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98" h="777">
                  <a:moveTo>
                    <a:pt x="0" y="273"/>
                  </a:moveTo>
                  <a:lnTo>
                    <a:pt x="27" y="19"/>
                  </a:lnTo>
                  <a:lnTo>
                    <a:pt x="90" y="0"/>
                  </a:lnTo>
                  <a:lnTo>
                    <a:pt x="135" y="45"/>
                  </a:lnTo>
                  <a:lnTo>
                    <a:pt x="171" y="0"/>
                  </a:lnTo>
                  <a:lnTo>
                    <a:pt x="221" y="13"/>
                  </a:lnTo>
                  <a:lnTo>
                    <a:pt x="257" y="99"/>
                  </a:lnTo>
                  <a:lnTo>
                    <a:pt x="266" y="247"/>
                  </a:lnTo>
                  <a:lnTo>
                    <a:pt x="350" y="367"/>
                  </a:lnTo>
                  <a:lnTo>
                    <a:pt x="392" y="462"/>
                  </a:lnTo>
                  <a:lnTo>
                    <a:pt x="531" y="598"/>
                  </a:lnTo>
                  <a:lnTo>
                    <a:pt x="609" y="661"/>
                  </a:lnTo>
                  <a:lnTo>
                    <a:pt x="698" y="777"/>
                  </a:lnTo>
                  <a:lnTo>
                    <a:pt x="508" y="629"/>
                  </a:lnTo>
                  <a:lnTo>
                    <a:pt x="373" y="475"/>
                  </a:lnTo>
                  <a:lnTo>
                    <a:pt x="289" y="332"/>
                  </a:lnTo>
                  <a:lnTo>
                    <a:pt x="240" y="256"/>
                  </a:lnTo>
                  <a:lnTo>
                    <a:pt x="238" y="112"/>
                  </a:lnTo>
                  <a:lnTo>
                    <a:pt x="194" y="36"/>
                  </a:lnTo>
                  <a:lnTo>
                    <a:pt x="149" y="72"/>
                  </a:lnTo>
                  <a:lnTo>
                    <a:pt x="168" y="178"/>
                  </a:lnTo>
                  <a:lnTo>
                    <a:pt x="175" y="287"/>
                  </a:lnTo>
                  <a:lnTo>
                    <a:pt x="149" y="336"/>
                  </a:lnTo>
                  <a:lnTo>
                    <a:pt x="145" y="251"/>
                  </a:lnTo>
                  <a:lnTo>
                    <a:pt x="103" y="167"/>
                  </a:lnTo>
                  <a:lnTo>
                    <a:pt x="128" y="152"/>
                  </a:lnTo>
                  <a:lnTo>
                    <a:pt x="126" y="76"/>
                  </a:lnTo>
                  <a:lnTo>
                    <a:pt x="86" y="32"/>
                  </a:lnTo>
                  <a:lnTo>
                    <a:pt x="59" y="42"/>
                  </a:lnTo>
                  <a:lnTo>
                    <a:pt x="31" y="241"/>
                  </a:lnTo>
                  <a:lnTo>
                    <a:pt x="0" y="273"/>
                  </a:lnTo>
                  <a:close/>
                </a:path>
              </a:pathLst>
            </a:custGeom>
            <a:solidFill>
              <a:srgbClr val="000000"/>
            </a:solidFill>
            <a:ln w="9525">
              <a:noFill/>
              <a:round/>
              <a:headEnd/>
              <a:tailEnd/>
            </a:ln>
          </p:spPr>
          <p:txBody>
            <a:bodyPr/>
            <a:lstStyle/>
            <a:p>
              <a:endParaRPr lang="id-ID"/>
            </a:p>
          </p:txBody>
        </p:sp>
        <p:sp>
          <p:nvSpPr>
            <p:cNvPr id="33851" name="Freeform 57"/>
            <p:cNvSpPr>
              <a:spLocks/>
            </p:cNvSpPr>
            <p:nvPr/>
          </p:nvSpPr>
          <p:spPr bwMode="auto">
            <a:xfrm>
              <a:off x="1792" y="2092"/>
              <a:ext cx="250" cy="112"/>
            </a:xfrm>
            <a:custGeom>
              <a:avLst/>
              <a:gdLst>
                <a:gd name="T0" fmla="*/ 0 w 500"/>
                <a:gd name="T1" fmla="*/ 0 h 222"/>
                <a:gd name="T2" fmla="*/ 66 w 500"/>
                <a:gd name="T3" fmla="*/ 29 h 222"/>
                <a:gd name="T4" fmla="*/ 133 w 500"/>
                <a:gd name="T5" fmla="*/ 63 h 222"/>
                <a:gd name="T6" fmla="*/ 216 w 500"/>
                <a:gd name="T7" fmla="*/ 67 h 222"/>
                <a:gd name="T8" fmla="*/ 250 w 500"/>
                <a:gd name="T9" fmla="*/ 112 h 222"/>
                <a:gd name="T10" fmla="*/ 160 w 500"/>
                <a:gd name="T11" fmla="*/ 79 h 222"/>
                <a:gd name="T12" fmla="*/ 108 w 500"/>
                <a:gd name="T13" fmla="*/ 70 h 222"/>
                <a:gd name="T14" fmla="*/ 59 w 500"/>
                <a:gd name="T15" fmla="*/ 34 h 222"/>
                <a:gd name="T16" fmla="*/ 0 w 500"/>
                <a:gd name="T17" fmla="*/ 0 h 222"/>
                <a:gd name="T18" fmla="*/ 0 w 500"/>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00"/>
                <a:gd name="T31" fmla="*/ 0 h 222"/>
                <a:gd name="T32" fmla="*/ 500 w 500"/>
                <a:gd name="T33" fmla="*/ 222 h 2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00" h="222">
                  <a:moveTo>
                    <a:pt x="0" y="0"/>
                  </a:moveTo>
                  <a:lnTo>
                    <a:pt x="131" y="57"/>
                  </a:lnTo>
                  <a:lnTo>
                    <a:pt x="266" y="125"/>
                  </a:lnTo>
                  <a:lnTo>
                    <a:pt x="432" y="133"/>
                  </a:lnTo>
                  <a:lnTo>
                    <a:pt x="500" y="222"/>
                  </a:lnTo>
                  <a:lnTo>
                    <a:pt x="319" y="156"/>
                  </a:lnTo>
                  <a:lnTo>
                    <a:pt x="215" y="139"/>
                  </a:lnTo>
                  <a:lnTo>
                    <a:pt x="118" y="67"/>
                  </a:lnTo>
                  <a:lnTo>
                    <a:pt x="0" y="0"/>
                  </a:lnTo>
                  <a:close/>
                </a:path>
              </a:pathLst>
            </a:custGeom>
            <a:solidFill>
              <a:srgbClr val="000000"/>
            </a:solidFill>
            <a:ln w="9525">
              <a:noFill/>
              <a:round/>
              <a:headEnd/>
              <a:tailEnd/>
            </a:ln>
          </p:spPr>
          <p:txBody>
            <a:bodyPr/>
            <a:lstStyle/>
            <a:p>
              <a:endParaRPr lang="id-ID"/>
            </a:p>
          </p:txBody>
        </p:sp>
        <p:sp>
          <p:nvSpPr>
            <p:cNvPr id="33852" name="Freeform 58"/>
            <p:cNvSpPr>
              <a:spLocks/>
            </p:cNvSpPr>
            <p:nvPr/>
          </p:nvSpPr>
          <p:spPr bwMode="auto">
            <a:xfrm>
              <a:off x="1925" y="2040"/>
              <a:ext cx="16" cy="72"/>
            </a:xfrm>
            <a:custGeom>
              <a:avLst/>
              <a:gdLst>
                <a:gd name="T0" fmla="*/ 0 w 33"/>
                <a:gd name="T1" fmla="*/ 0 h 145"/>
                <a:gd name="T2" fmla="*/ 5 w 33"/>
                <a:gd name="T3" fmla="*/ 72 h 145"/>
                <a:gd name="T4" fmla="*/ 16 w 33"/>
                <a:gd name="T5" fmla="*/ 13 h 145"/>
                <a:gd name="T6" fmla="*/ 0 w 33"/>
                <a:gd name="T7" fmla="*/ 0 h 145"/>
                <a:gd name="T8" fmla="*/ 0 w 33"/>
                <a:gd name="T9" fmla="*/ 0 h 145"/>
                <a:gd name="T10" fmla="*/ 0 60000 65536"/>
                <a:gd name="T11" fmla="*/ 0 60000 65536"/>
                <a:gd name="T12" fmla="*/ 0 60000 65536"/>
                <a:gd name="T13" fmla="*/ 0 60000 65536"/>
                <a:gd name="T14" fmla="*/ 0 60000 65536"/>
                <a:gd name="T15" fmla="*/ 0 w 33"/>
                <a:gd name="T16" fmla="*/ 0 h 145"/>
                <a:gd name="T17" fmla="*/ 33 w 33"/>
                <a:gd name="T18" fmla="*/ 145 h 145"/>
              </a:gdLst>
              <a:ahLst/>
              <a:cxnLst>
                <a:cxn ang="T10">
                  <a:pos x="T0" y="T1"/>
                </a:cxn>
                <a:cxn ang="T11">
                  <a:pos x="T2" y="T3"/>
                </a:cxn>
                <a:cxn ang="T12">
                  <a:pos x="T4" y="T5"/>
                </a:cxn>
                <a:cxn ang="T13">
                  <a:pos x="T6" y="T7"/>
                </a:cxn>
                <a:cxn ang="T14">
                  <a:pos x="T8" y="T9"/>
                </a:cxn>
              </a:cxnLst>
              <a:rect l="T15" t="T16" r="T17" b="T18"/>
              <a:pathLst>
                <a:path w="33" h="145">
                  <a:moveTo>
                    <a:pt x="0" y="0"/>
                  </a:moveTo>
                  <a:lnTo>
                    <a:pt x="10" y="145"/>
                  </a:lnTo>
                  <a:lnTo>
                    <a:pt x="33" y="27"/>
                  </a:lnTo>
                  <a:lnTo>
                    <a:pt x="0" y="0"/>
                  </a:lnTo>
                  <a:close/>
                </a:path>
              </a:pathLst>
            </a:custGeom>
            <a:solidFill>
              <a:srgbClr val="000000"/>
            </a:solidFill>
            <a:ln w="9525">
              <a:noFill/>
              <a:round/>
              <a:headEnd/>
              <a:tailEnd/>
            </a:ln>
          </p:spPr>
          <p:txBody>
            <a:bodyPr/>
            <a:lstStyle/>
            <a:p>
              <a:endParaRPr lang="id-ID"/>
            </a:p>
          </p:txBody>
        </p:sp>
        <p:sp>
          <p:nvSpPr>
            <p:cNvPr id="33853" name="Freeform 59"/>
            <p:cNvSpPr>
              <a:spLocks/>
            </p:cNvSpPr>
            <p:nvPr/>
          </p:nvSpPr>
          <p:spPr bwMode="auto">
            <a:xfrm>
              <a:off x="1567" y="2330"/>
              <a:ext cx="401" cy="814"/>
            </a:xfrm>
            <a:custGeom>
              <a:avLst/>
              <a:gdLst>
                <a:gd name="T0" fmla="*/ 291 w 803"/>
                <a:gd name="T1" fmla="*/ 0 h 1627"/>
                <a:gd name="T2" fmla="*/ 182 w 803"/>
                <a:gd name="T3" fmla="*/ 95 h 1627"/>
                <a:gd name="T4" fmla="*/ 138 w 803"/>
                <a:gd name="T5" fmla="*/ 388 h 1627"/>
                <a:gd name="T6" fmla="*/ 56 w 803"/>
                <a:gd name="T7" fmla="*/ 477 h 1627"/>
                <a:gd name="T8" fmla="*/ 56 w 803"/>
                <a:gd name="T9" fmla="*/ 533 h 1627"/>
                <a:gd name="T10" fmla="*/ 0 w 803"/>
                <a:gd name="T11" fmla="*/ 635 h 1627"/>
                <a:gd name="T12" fmla="*/ 8 w 803"/>
                <a:gd name="T13" fmla="*/ 713 h 1627"/>
                <a:gd name="T14" fmla="*/ 134 w 803"/>
                <a:gd name="T15" fmla="*/ 814 h 1627"/>
                <a:gd name="T16" fmla="*/ 24 w 803"/>
                <a:gd name="T17" fmla="*/ 668 h 1627"/>
                <a:gd name="T18" fmla="*/ 31 w 803"/>
                <a:gd name="T19" fmla="*/ 617 h 1627"/>
                <a:gd name="T20" fmla="*/ 65 w 803"/>
                <a:gd name="T21" fmla="*/ 587 h 1627"/>
                <a:gd name="T22" fmla="*/ 116 w 803"/>
                <a:gd name="T23" fmla="*/ 635 h 1627"/>
                <a:gd name="T24" fmla="*/ 255 w 803"/>
                <a:gd name="T25" fmla="*/ 800 h 1627"/>
                <a:gd name="T26" fmla="*/ 401 w 803"/>
                <a:gd name="T27" fmla="*/ 805 h 1627"/>
                <a:gd name="T28" fmla="*/ 141 w 803"/>
                <a:gd name="T29" fmla="*/ 617 h 1627"/>
                <a:gd name="T30" fmla="*/ 80 w 803"/>
                <a:gd name="T31" fmla="*/ 495 h 1627"/>
                <a:gd name="T32" fmla="*/ 168 w 803"/>
                <a:gd name="T33" fmla="*/ 394 h 1627"/>
                <a:gd name="T34" fmla="*/ 184 w 803"/>
                <a:gd name="T35" fmla="*/ 201 h 1627"/>
                <a:gd name="T36" fmla="*/ 217 w 803"/>
                <a:gd name="T37" fmla="*/ 93 h 1627"/>
                <a:gd name="T38" fmla="*/ 320 w 803"/>
                <a:gd name="T39" fmla="*/ 45 h 1627"/>
                <a:gd name="T40" fmla="*/ 291 w 803"/>
                <a:gd name="T41" fmla="*/ 0 h 1627"/>
                <a:gd name="T42" fmla="*/ 291 w 803"/>
                <a:gd name="T43" fmla="*/ 0 h 162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03"/>
                <a:gd name="T67" fmla="*/ 0 h 1627"/>
                <a:gd name="T68" fmla="*/ 803 w 803"/>
                <a:gd name="T69" fmla="*/ 1627 h 162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03" h="1627">
                  <a:moveTo>
                    <a:pt x="582" y="0"/>
                  </a:moveTo>
                  <a:lnTo>
                    <a:pt x="365" y="190"/>
                  </a:lnTo>
                  <a:lnTo>
                    <a:pt x="276" y="776"/>
                  </a:lnTo>
                  <a:lnTo>
                    <a:pt x="112" y="953"/>
                  </a:lnTo>
                  <a:lnTo>
                    <a:pt x="112" y="1065"/>
                  </a:lnTo>
                  <a:lnTo>
                    <a:pt x="0" y="1270"/>
                  </a:lnTo>
                  <a:lnTo>
                    <a:pt x="16" y="1426"/>
                  </a:lnTo>
                  <a:lnTo>
                    <a:pt x="268" y="1627"/>
                  </a:lnTo>
                  <a:lnTo>
                    <a:pt x="48" y="1335"/>
                  </a:lnTo>
                  <a:lnTo>
                    <a:pt x="63" y="1234"/>
                  </a:lnTo>
                  <a:lnTo>
                    <a:pt x="131" y="1173"/>
                  </a:lnTo>
                  <a:lnTo>
                    <a:pt x="232" y="1270"/>
                  </a:lnTo>
                  <a:lnTo>
                    <a:pt x="510" y="1599"/>
                  </a:lnTo>
                  <a:lnTo>
                    <a:pt x="803" y="1610"/>
                  </a:lnTo>
                  <a:lnTo>
                    <a:pt x="282" y="1234"/>
                  </a:lnTo>
                  <a:lnTo>
                    <a:pt x="160" y="989"/>
                  </a:lnTo>
                  <a:lnTo>
                    <a:pt x="337" y="787"/>
                  </a:lnTo>
                  <a:lnTo>
                    <a:pt x="369" y="401"/>
                  </a:lnTo>
                  <a:lnTo>
                    <a:pt x="434" y="185"/>
                  </a:lnTo>
                  <a:lnTo>
                    <a:pt x="641" y="90"/>
                  </a:lnTo>
                  <a:lnTo>
                    <a:pt x="582" y="0"/>
                  </a:lnTo>
                  <a:close/>
                </a:path>
              </a:pathLst>
            </a:custGeom>
            <a:solidFill>
              <a:srgbClr val="000000"/>
            </a:solidFill>
            <a:ln w="9525">
              <a:noFill/>
              <a:round/>
              <a:headEnd/>
              <a:tailEnd/>
            </a:ln>
          </p:spPr>
          <p:txBody>
            <a:bodyPr/>
            <a:lstStyle/>
            <a:p>
              <a:endParaRPr lang="id-ID"/>
            </a:p>
          </p:txBody>
        </p:sp>
        <p:sp>
          <p:nvSpPr>
            <p:cNvPr id="33854" name="Freeform 60"/>
            <p:cNvSpPr>
              <a:spLocks/>
            </p:cNvSpPr>
            <p:nvPr/>
          </p:nvSpPr>
          <p:spPr bwMode="auto">
            <a:xfrm>
              <a:off x="1990" y="3011"/>
              <a:ext cx="127" cy="135"/>
            </a:xfrm>
            <a:custGeom>
              <a:avLst/>
              <a:gdLst>
                <a:gd name="T0" fmla="*/ 127 w 253"/>
                <a:gd name="T1" fmla="*/ 0 h 270"/>
                <a:gd name="T2" fmla="*/ 0 w 253"/>
                <a:gd name="T3" fmla="*/ 135 h 270"/>
                <a:gd name="T4" fmla="*/ 96 w 253"/>
                <a:gd name="T5" fmla="*/ 83 h 270"/>
                <a:gd name="T6" fmla="*/ 127 w 253"/>
                <a:gd name="T7" fmla="*/ 0 h 270"/>
                <a:gd name="T8" fmla="*/ 127 w 253"/>
                <a:gd name="T9" fmla="*/ 0 h 270"/>
                <a:gd name="T10" fmla="*/ 0 60000 65536"/>
                <a:gd name="T11" fmla="*/ 0 60000 65536"/>
                <a:gd name="T12" fmla="*/ 0 60000 65536"/>
                <a:gd name="T13" fmla="*/ 0 60000 65536"/>
                <a:gd name="T14" fmla="*/ 0 60000 65536"/>
                <a:gd name="T15" fmla="*/ 0 w 253"/>
                <a:gd name="T16" fmla="*/ 0 h 270"/>
                <a:gd name="T17" fmla="*/ 253 w 253"/>
                <a:gd name="T18" fmla="*/ 270 h 270"/>
              </a:gdLst>
              <a:ahLst/>
              <a:cxnLst>
                <a:cxn ang="T10">
                  <a:pos x="T0" y="T1"/>
                </a:cxn>
                <a:cxn ang="T11">
                  <a:pos x="T2" y="T3"/>
                </a:cxn>
                <a:cxn ang="T12">
                  <a:pos x="T4" y="T5"/>
                </a:cxn>
                <a:cxn ang="T13">
                  <a:pos x="T6" y="T7"/>
                </a:cxn>
                <a:cxn ang="T14">
                  <a:pos x="T8" y="T9"/>
                </a:cxn>
              </a:cxnLst>
              <a:rect l="T15" t="T16" r="T17" b="T18"/>
              <a:pathLst>
                <a:path w="253" h="270">
                  <a:moveTo>
                    <a:pt x="253" y="0"/>
                  </a:moveTo>
                  <a:lnTo>
                    <a:pt x="0" y="270"/>
                  </a:lnTo>
                  <a:lnTo>
                    <a:pt x="192" y="166"/>
                  </a:lnTo>
                  <a:lnTo>
                    <a:pt x="253" y="0"/>
                  </a:lnTo>
                  <a:close/>
                </a:path>
              </a:pathLst>
            </a:custGeom>
            <a:solidFill>
              <a:srgbClr val="000000"/>
            </a:solidFill>
            <a:ln w="9525">
              <a:noFill/>
              <a:round/>
              <a:headEnd/>
              <a:tailEnd/>
            </a:ln>
          </p:spPr>
          <p:txBody>
            <a:bodyPr/>
            <a:lstStyle/>
            <a:p>
              <a:endParaRPr lang="id-ID"/>
            </a:p>
          </p:txBody>
        </p:sp>
        <p:sp>
          <p:nvSpPr>
            <p:cNvPr id="33855" name="Freeform 61"/>
            <p:cNvSpPr>
              <a:spLocks/>
            </p:cNvSpPr>
            <p:nvPr/>
          </p:nvSpPr>
          <p:spPr bwMode="auto">
            <a:xfrm>
              <a:off x="1503" y="3007"/>
              <a:ext cx="112" cy="221"/>
            </a:xfrm>
            <a:custGeom>
              <a:avLst/>
              <a:gdLst>
                <a:gd name="T0" fmla="*/ 73 w 224"/>
                <a:gd name="T1" fmla="*/ 0 h 442"/>
                <a:gd name="T2" fmla="*/ 0 w 224"/>
                <a:gd name="T3" fmla="*/ 221 h 442"/>
                <a:gd name="T4" fmla="*/ 112 w 224"/>
                <a:gd name="T5" fmla="*/ 58 h 442"/>
                <a:gd name="T6" fmla="*/ 73 w 224"/>
                <a:gd name="T7" fmla="*/ 0 h 442"/>
                <a:gd name="T8" fmla="*/ 73 w 224"/>
                <a:gd name="T9" fmla="*/ 0 h 442"/>
                <a:gd name="T10" fmla="*/ 0 60000 65536"/>
                <a:gd name="T11" fmla="*/ 0 60000 65536"/>
                <a:gd name="T12" fmla="*/ 0 60000 65536"/>
                <a:gd name="T13" fmla="*/ 0 60000 65536"/>
                <a:gd name="T14" fmla="*/ 0 60000 65536"/>
                <a:gd name="T15" fmla="*/ 0 w 224"/>
                <a:gd name="T16" fmla="*/ 0 h 442"/>
                <a:gd name="T17" fmla="*/ 224 w 224"/>
                <a:gd name="T18" fmla="*/ 442 h 442"/>
              </a:gdLst>
              <a:ahLst/>
              <a:cxnLst>
                <a:cxn ang="T10">
                  <a:pos x="T0" y="T1"/>
                </a:cxn>
                <a:cxn ang="T11">
                  <a:pos x="T2" y="T3"/>
                </a:cxn>
                <a:cxn ang="T12">
                  <a:pos x="T4" y="T5"/>
                </a:cxn>
                <a:cxn ang="T13">
                  <a:pos x="T6" y="T7"/>
                </a:cxn>
                <a:cxn ang="T14">
                  <a:pos x="T8" y="T9"/>
                </a:cxn>
              </a:cxnLst>
              <a:rect l="T15" t="T16" r="T17" b="T18"/>
              <a:pathLst>
                <a:path w="224" h="442">
                  <a:moveTo>
                    <a:pt x="145" y="0"/>
                  </a:moveTo>
                  <a:lnTo>
                    <a:pt x="0" y="442"/>
                  </a:lnTo>
                  <a:lnTo>
                    <a:pt x="224" y="116"/>
                  </a:lnTo>
                  <a:lnTo>
                    <a:pt x="145" y="0"/>
                  </a:lnTo>
                  <a:close/>
                </a:path>
              </a:pathLst>
            </a:custGeom>
            <a:solidFill>
              <a:srgbClr val="000000"/>
            </a:solidFill>
            <a:ln w="9525">
              <a:noFill/>
              <a:round/>
              <a:headEnd/>
              <a:tailEnd/>
            </a:ln>
          </p:spPr>
          <p:txBody>
            <a:bodyPr/>
            <a:lstStyle/>
            <a:p>
              <a:endParaRPr lang="id-ID"/>
            </a:p>
          </p:txBody>
        </p:sp>
        <p:sp>
          <p:nvSpPr>
            <p:cNvPr id="33856" name="Freeform 62"/>
            <p:cNvSpPr>
              <a:spLocks/>
            </p:cNvSpPr>
            <p:nvPr/>
          </p:nvSpPr>
          <p:spPr bwMode="auto">
            <a:xfrm>
              <a:off x="1744" y="3151"/>
              <a:ext cx="317" cy="63"/>
            </a:xfrm>
            <a:custGeom>
              <a:avLst/>
              <a:gdLst>
                <a:gd name="T0" fmla="*/ 0 w 633"/>
                <a:gd name="T1" fmla="*/ 0 h 125"/>
                <a:gd name="T2" fmla="*/ 221 w 633"/>
                <a:gd name="T3" fmla="*/ 29 h 125"/>
                <a:gd name="T4" fmla="*/ 317 w 633"/>
                <a:gd name="T5" fmla="*/ 21 h 125"/>
                <a:gd name="T6" fmla="*/ 124 w 633"/>
                <a:gd name="T7" fmla="*/ 63 h 125"/>
                <a:gd name="T8" fmla="*/ 0 w 633"/>
                <a:gd name="T9" fmla="*/ 0 h 125"/>
                <a:gd name="T10" fmla="*/ 0 w 633"/>
                <a:gd name="T11" fmla="*/ 0 h 125"/>
                <a:gd name="T12" fmla="*/ 0 60000 65536"/>
                <a:gd name="T13" fmla="*/ 0 60000 65536"/>
                <a:gd name="T14" fmla="*/ 0 60000 65536"/>
                <a:gd name="T15" fmla="*/ 0 60000 65536"/>
                <a:gd name="T16" fmla="*/ 0 60000 65536"/>
                <a:gd name="T17" fmla="*/ 0 60000 65536"/>
                <a:gd name="T18" fmla="*/ 0 w 633"/>
                <a:gd name="T19" fmla="*/ 0 h 125"/>
                <a:gd name="T20" fmla="*/ 633 w 633"/>
                <a:gd name="T21" fmla="*/ 125 h 125"/>
              </a:gdLst>
              <a:ahLst/>
              <a:cxnLst>
                <a:cxn ang="T12">
                  <a:pos x="T0" y="T1"/>
                </a:cxn>
                <a:cxn ang="T13">
                  <a:pos x="T2" y="T3"/>
                </a:cxn>
                <a:cxn ang="T14">
                  <a:pos x="T4" y="T5"/>
                </a:cxn>
                <a:cxn ang="T15">
                  <a:pos x="T6" y="T7"/>
                </a:cxn>
                <a:cxn ang="T16">
                  <a:pos x="T8" y="T9"/>
                </a:cxn>
                <a:cxn ang="T17">
                  <a:pos x="T10" y="T11"/>
                </a:cxn>
              </a:cxnLst>
              <a:rect l="T18" t="T19" r="T20" b="T21"/>
              <a:pathLst>
                <a:path w="633" h="125">
                  <a:moveTo>
                    <a:pt x="0" y="0"/>
                  </a:moveTo>
                  <a:lnTo>
                    <a:pt x="441" y="57"/>
                  </a:lnTo>
                  <a:lnTo>
                    <a:pt x="633" y="41"/>
                  </a:lnTo>
                  <a:lnTo>
                    <a:pt x="247" y="125"/>
                  </a:lnTo>
                  <a:lnTo>
                    <a:pt x="0" y="0"/>
                  </a:lnTo>
                  <a:close/>
                </a:path>
              </a:pathLst>
            </a:custGeom>
            <a:solidFill>
              <a:srgbClr val="000000"/>
            </a:solidFill>
            <a:ln w="9525">
              <a:noFill/>
              <a:round/>
              <a:headEnd/>
              <a:tailEnd/>
            </a:ln>
          </p:spPr>
          <p:txBody>
            <a:bodyPr/>
            <a:lstStyle/>
            <a:p>
              <a:endParaRPr lang="id-ID"/>
            </a:p>
          </p:txBody>
        </p:sp>
        <p:sp>
          <p:nvSpPr>
            <p:cNvPr id="33857" name="Freeform 63"/>
            <p:cNvSpPr>
              <a:spLocks/>
            </p:cNvSpPr>
            <p:nvPr/>
          </p:nvSpPr>
          <p:spPr bwMode="auto">
            <a:xfrm>
              <a:off x="2279" y="3021"/>
              <a:ext cx="103" cy="209"/>
            </a:xfrm>
            <a:custGeom>
              <a:avLst/>
              <a:gdLst>
                <a:gd name="T0" fmla="*/ 8 w 206"/>
                <a:gd name="T1" fmla="*/ 0 h 418"/>
                <a:gd name="T2" fmla="*/ 0 w 206"/>
                <a:gd name="T3" fmla="*/ 209 h 418"/>
                <a:gd name="T4" fmla="*/ 103 w 206"/>
                <a:gd name="T5" fmla="*/ 147 h 418"/>
                <a:gd name="T6" fmla="*/ 22 w 206"/>
                <a:gd name="T7" fmla="*/ 62 h 418"/>
                <a:gd name="T8" fmla="*/ 8 w 206"/>
                <a:gd name="T9" fmla="*/ 0 h 418"/>
                <a:gd name="T10" fmla="*/ 8 w 206"/>
                <a:gd name="T11" fmla="*/ 0 h 418"/>
                <a:gd name="T12" fmla="*/ 0 60000 65536"/>
                <a:gd name="T13" fmla="*/ 0 60000 65536"/>
                <a:gd name="T14" fmla="*/ 0 60000 65536"/>
                <a:gd name="T15" fmla="*/ 0 60000 65536"/>
                <a:gd name="T16" fmla="*/ 0 60000 65536"/>
                <a:gd name="T17" fmla="*/ 0 60000 65536"/>
                <a:gd name="T18" fmla="*/ 0 w 206"/>
                <a:gd name="T19" fmla="*/ 0 h 418"/>
                <a:gd name="T20" fmla="*/ 206 w 206"/>
                <a:gd name="T21" fmla="*/ 418 h 418"/>
              </a:gdLst>
              <a:ahLst/>
              <a:cxnLst>
                <a:cxn ang="T12">
                  <a:pos x="T0" y="T1"/>
                </a:cxn>
                <a:cxn ang="T13">
                  <a:pos x="T2" y="T3"/>
                </a:cxn>
                <a:cxn ang="T14">
                  <a:pos x="T4" y="T5"/>
                </a:cxn>
                <a:cxn ang="T15">
                  <a:pos x="T6" y="T7"/>
                </a:cxn>
                <a:cxn ang="T16">
                  <a:pos x="T8" y="T9"/>
                </a:cxn>
                <a:cxn ang="T17">
                  <a:pos x="T10" y="T11"/>
                </a:cxn>
              </a:cxnLst>
              <a:rect l="T18" t="T19" r="T20" b="T21"/>
              <a:pathLst>
                <a:path w="206" h="418">
                  <a:moveTo>
                    <a:pt x="16" y="0"/>
                  </a:moveTo>
                  <a:lnTo>
                    <a:pt x="0" y="418"/>
                  </a:lnTo>
                  <a:lnTo>
                    <a:pt x="206" y="293"/>
                  </a:lnTo>
                  <a:lnTo>
                    <a:pt x="44" y="124"/>
                  </a:lnTo>
                  <a:lnTo>
                    <a:pt x="16" y="0"/>
                  </a:lnTo>
                  <a:close/>
                </a:path>
              </a:pathLst>
            </a:custGeom>
            <a:solidFill>
              <a:srgbClr val="000000"/>
            </a:solidFill>
            <a:ln w="9525">
              <a:noFill/>
              <a:round/>
              <a:headEnd/>
              <a:tailEnd/>
            </a:ln>
          </p:spPr>
          <p:txBody>
            <a:bodyPr/>
            <a:lstStyle/>
            <a:p>
              <a:endParaRPr lang="id-ID"/>
            </a:p>
          </p:txBody>
        </p:sp>
        <p:sp>
          <p:nvSpPr>
            <p:cNvPr id="33858" name="Freeform 64"/>
            <p:cNvSpPr>
              <a:spLocks/>
            </p:cNvSpPr>
            <p:nvPr/>
          </p:nvSpPr>
          <p:spPr bwMode="auto">
            <a:xfrm>
              <a:off x="3399" y="2597"/>
              <a:ext cx="512" cy="636"/>
            </a:xfrm>
            <a:custGeom>
              <a:avLst/>
              <a:gdLst>
                <a:gd name="T0" fmla="*/ 78 w 1023"/>
                <a:gd name="T1" fmla="*/ 0 h 1272"/>
                <a:gd name="T2" fmla="*/ 164 w 1023"/>
                <a:gd name="T3" fmla="*/ 244 h 1272"/>
                <a:gd name="T4" fmla="*/ 210 w 1023"/>
                <a:gd name="T5" fmla="*/ 399 h 1272"/>
                <a:gd name="T6" fmla="*/ 272 w 1023"/>
                <a:gd name="T7" fmla="*/ 391 h 1272"/>
                <a:gd name="T8" fmla="*/ 98 w 1023"/>
                <a:gd name="T9" fmla="*/ 511 h 1272"/>
                <a:gd name="T10" fmla="*/ 98 w 1023"/>
                <a:gd name="T11" fmla="*/ 485 h 1272"/>
                <a:gd name="T12" fmla="*/ 125 w 1023"/>
                <a:gd name="T13" fmla="*/ 477 h 1272"/>
                <a:gd name="T14" fmla="*/ 71 w 1023"/>
                <a:gd name="T15" fmla="*/ 426 h 1272"/>
                <a:gd name="T16" fmla="*/ 117 w 1023"/>
                <a:gd name="T17" fmla="*/ 388 h 1272"/>
                <a:gd name="T18" fmla="*/ 74 w 1023"/>
                <a:gd name="T19" fmla="*/ 375 h 1272"/>
                <a:gd name="T20" fmla="*/ 43 w 1023"/>
                <a:gd name="T21" fmla="*/ 442 h 1272"/>
                <a:gd name="T22" fmla="*/ 67 w 1023"/>
                <a:gd name="T23" fmla="*/ 472 h 1272"/>
                <a:gd name="T24" fmla="*/ 43 w 1023"/>
                <a:gd name="T25" fmla="*/ 523 h 1272"/>
                <a:gd name="T26" fmla="*/ 149 w 1023"/>
                <a:gd name="T27" fmla="*/ 625 h 1272"/>
                <a:gd name="T28" fmla="*/ 226 w 1023"/>
                <a:gd name="T29" fmla="*/ 612 h 1272"/>
                <a:gd name="T30" fmla="*/ 349 w 1023"/>
                <a:gd name="T31" fmla="*/ 523 h 1272"/>
                <a:gd name="T32" fmla="*/ 446 w 1023"/>
                <a:gd name="T33" fmla="*/ 426 h 1272"/>
                <a:gd name="T34" fmla="*/ 512 w 1023"/>
                <a:gd name="T35" fmla="*/ 311 h 1272"/>
                <a:gd name="T36" fmla="*/ 461 w 1023"/>
                <a:gd name="T37" fmla="*/ 453 h 1272"/>
                <a:gd name="T38" fmla="*/ 412 w 1023"/>
                <a:gd name="T39" fmla="*/ 504 h 1272"/>
                <a:gd name="T40" fmla="*/ 473 w 1023"/>
                <a:gd name="T41" fmla="*/ 566 h 1272"/>
                <a:gd name="T42" fmla="*/ 396 w 1023"/>
                <a:gd name="T43" fmla="*/ 570 h 1272"/>
                <a:gd name="T44" fmla="*/ 361 w 1023"/>
                <a:gd name="T45" fmla="*/ 547 h 1272"/>
                <a:gd name="T46" fmla="*/ 342 w 1023"/>
                <a:gd name="T47" fmla="*/ 562 h 1272"/>
                <a:gd name="T48" fmla="*/ 381 w 1023"/>
                <a:gd name="T49" fmla="*/ 632 h 1272"/>
                <a:gd name="T50" fmla="*/ 323 w 1023"/>
                <a:gd name="T51" fmla="*/ 636 h 1272"/>
                <a:gd name="T52" fmla="*/ 276 w 1023"/>
                <a:gd name="T53" fmla="*/ 605 h 1272"/>
                <a:gd name="T54" fmla="*/ 268 w 1023"/>
                <a:gd name="T55" fmla="*/ 636 h 1272"/>
                <a:gd name="T56" fmla="*/ 20 w 1023"/>
                <a:gd name="T57" fmla="*/ 632 h 1272"/>
                <a:gd name="T58" fmla="*/ 28 w 1023"/>
                <a:gd name="T59" fmla="*/ 472 h 1272"/>
                <a:gd name="T60" fmla="*/ 0 w 1023"/>
                <a:gd name="T61" fmla="*/ 272 h 1272"/>
                <a:gd name="T62" fmla="*/ 16 w 1023"/>
                <a:gd name="T63" fmla="*/ 89 h 1272"/>
                <a:gd name="T64" fmla="*/ 102 w 1023"/>
                <a:gd name="T65" fmla="*/ 140 h 1272"/>
                <a:gd name="T66" fmla="*/ 78 w 1023"/>
                <a:gd name="T67" fmla="*/ 0 h 1272"/>
                <a:gd name="T68" fmla="*/ 78 w 1023"/>
                <a:gd name="T69" fmla="*/ 0 h 127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23"/>
                <a:gd name="T106" fmla="*/ 0 h 1272"/>
                <a:gd name="T107" fmla="*/ 1023 w 1023"/>
                <a:gd name="T108" fmla="*/ 1272 h 127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23" h="1272">
                  <a:moveTo>
                    <a:pt x="156" y="0"/>
                  </a:moveTo>
                  <a:lnTo>
                    <a:pt x="327" y="489"/>
                  </a:lnTo>
                  <a:lnTo>
                    <a:pt x="420" y="799"/>
                  </a:lnTo>
                  <a:lnTo>
                    <a:pt x="544" y="783"/>
                  </a:lnTo>
                  <a:lnTo>
                    <a:pt x="196" y="1023"/>
                  </a:lnTo>
                  <a:lnTo>
                    <a:pt x="196" y="970"/>
                  </a:lnTo>
                  <a:lnTo>
                    <a:pt x="249" y="955"/>
                  </a:lnTo>
                  <a:lnTo>
                    <a:pt x="141" y="852"/>
                  </a:lnTo>
                  <a:lnTo>
                    <a:pt x="234" y="776"/>
                  </a:lnTo>
                  <a:lnTo>
                    <a:pt x="148" y="751"/>
                  </a:lnTo>
                  <a:lnTo>
                    <a:pt x="86" y="884"/>
                  </a:lnTo>
                  <a:lnTo>
                    <a:pt x="133" y="945"/>
                  </a:lnTo>
                  <a:lnTo>
                    <a:pt x="86" y="1046"/>
                  </a:lnTo>
                  <a:lnTo>
                    <a:pt x="297" y="1249"/>
                  </a:lnTo>
                  <a:lnTo>
                    <a:pt x="451" y="1224"/>
                  </a:lnTo>
                  <a:lnTo>
                    <a:pt x="698" y="1046"/>
                  </a:lnTo>
                  <a:lnTo>
                    <a:pt x="892" y="852"/>
                  </a:lnTo>
                  <a:lnTo>
                    <a:pt x="1023" y="622"/>
                  </a:lnTo>
                  <a:lnTo>
                    <a:pt x="922" y="907"/>
                  </a:lnTo>
                  <a:lnTo>
                    <a:pt x="823" y="1008"/>
                  </a:lnTo>
                  <a:lnTo>
                    <a:pt x="945" y="1131"/>
                  </a:lnTo>
                  <a:lnTo>
                    <a:pt x="791" y="1139"/>
                  </a:lnTo>
                  <a:lnTo>
                    <a:pt x="721" y="1093"/>
                  </a:lnTo>
                  <a:lnTo>
                    <a:pt x="683" y="1124"/>
                  </a:lnTo>
                  <a:lnTo>
                    <a:pt x="761" y="1264"/>
                  </a:lnTo>
                  <a:lnTo>
                    <a:pt x="645" y="1272"/>
                  </a:lnTo>
                  <a:lnTo>
                    <a:pt x="551" y="1209"/>
                  </a:lnTo>
                  <a:lnTo>
                    <a:pt x="536" y="1272"/>
                  </a:lnTo>
                  <a:lnTo>
                    <a:pt x="40" y="1264"/>
                  </a:lnTo>
                  <a:lnTo>
                    <a:pt x="55" y="945"/>
                  </a:lnTo>
                  <a:lnTo>
                    <a:pt x="0" y="544"/>
                  </a:lnTo>
                  <a:lnTo>
                    <a:pt x="32" y="179"/>
                  </a:lnTo>
                  <a:lnTo>
                    <a:pt x="204" y="280"/>
                  </a:lnTo>
                  <a:lnTo>
                    <a:pt x="156" y="0"/>
                  </a:lnTo>
                  <a:close/>
                </a:path>
              </a:pathLst>
            </a:custGeom>
            <a:solidFill>
              <a:srgbClr val="000000"/>
            </a:solidFill>
            <a:ln w="9525">
              <a:noFill/>
              <a:round/>
              <a:headEnd/>
              <a:tailEnd/>
            </a:ln>
          </p:spPr>
          <p:txBody>
            <a:bodyPr/>
            <a:lstStyle/>
            <a:p>
              <a:endParaRPr lang="id-ID"/>
            </a:p>
          </p:txBody>
        </p:sp>
        <p:sp>
          <p:nvSpPr>
            <p:cNvPr id="33859" name="Freeform 65"/>
            <p:cNvSpPr>
              <a:spLocks/>
            </p:cNvSpPr>
            <p:nvPr/>
          </p:nvSpPr>
          <p:spPr bwMode="auto">
            <a:xfrm>
              <a:off x="3630" y="2005"/>
              <a:ext cx="175" cy="359"/>
            </a:xfrm>
            <a:custGeom>
              <a:avLst/>
              <a:gdLst>
                <a:gd name="T0" fmla="*/ 132 w 350"/>
                <a:gd name="T1" fmla="*/ 0 h 719"/>
                <a:gd name="T2" fmla="*/ 90 w 350"/>
                <a:gd name="T3" fmla="*/ 33 h 719"/>
                <a:gd name="T4" fmla="*/ 83 w 350"/>
                <a:gd name="T5" fmla="*/ 128 h 719"/>
                <a:gd name="T6" fmla="*/ 67 w 350"/>
                <a:gd name="T7" fmla="*/ 210 h 719"/>
                <a:gd name="T8" fmla="*/ 34 w 350"/>
                <a:gd name="T9" fmla="*/ 312 h 719"/>
                <a:gd name="T10" fmla="*/ 0 w 350"/>
                <a:gd name="T11" fmla="*/ 359 h 719"/>
                <a:gd name="T12" fmla="*/ 59 w 350"/>
                <a:gd name="T13" fmla="*/ 310 h 719"/>
                <a:gd name="T14" fmla="*/ 62 w 350"/>
                <a:gd name="T15" fmla="*/ 261 h 719"/>
                <a:gd name="T16" fmla="*/ 74 w 350"/>
                <a:gd name="T17" fmla="*/ 223 h 719"/>
                <a:gd name="T18" fmla="*/ 107 w 350"/>
                <a:gd name="T19" fmla="*/ 243 h 719"/>
                <a:gd name="T20" fmla="*/ 95 w 350"/>
                <a:gd name="T21" fmla="*/ 172 h 719"/>
                <a:gd name="T22" fmla="*/ 98 w 350"/>
                <a:gd name="T23" fmla="*/ 54 h 719"/>
                <a:gd name="T24" fmla="*/ 133 w 350"/>
                <a:gd name="T25" fmla="*/ 18 h 719"/>
                <a:gd name="T26" fmla="*/ 159 w 350"/>
                <a:gd name="T27" fmla="*/ 121 h 719"/>
                <a:gd name="T28" fmla="*/ 133 w 350"/>
                <a:gd name="T29" fmla="*/ 293 h 719"/>
                <a:gd name="T30" fmla="*/ 175 w 350"/>
                <a:gd name="T31" fmla="*/ 115 h 719"/>
                <a:gd name="T32" fmla="*/ 150 w 350"/>
                <a:gd name="T33" fmla="*/ 10 h 719"/>
                <a:gd name="T34" fmla="*/ 132 w 350"/>
                <a:gd name="T35" fmla="*/ 0 h 719"/>
                <a:gd name="T36" fmla="*/ 132 w 350"/>
                <a:gd name="T37" fmla="*/ 0 h 71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50"/>
                <a:gd name="T58" fmla="*/ 0 h 719"/>
                <a:gd name="T59" fmla="*/ 350 w 350"/>
                <a:gd name="T60" fmla="*/ 719 h 71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50" h="719">
                  <a:moveTo>
                    <a:pt x="263" y="0"/>
                  </a:moveTo>
                  <a:lnTo>
                    <a:pt x="181" y="67"/>
                  </a:lnTo>
                  <a:lnTo>
                    <a:pt x="166" y="257"/>
                  </a:lnTo>
                  <a:lnTo>
                    <a:pt x="133" y="420"/>
                  </a:lnTo>
                  <a:lnTo>
                    <a:pt x="67" y="625"/>
                  </a:lnTo>
                  <a:lnTo>
                    <a:pt x="0" y="719"/>
                  </a:lnTo>
                  <a:lnTo>
                    <a:pt x="118" y="620"/>
                  </a:lnTo>
                  <a:lnTo>
                    <a:pt x="124" y="523"/>
                  </a:lnTo>
                  <a:lnTo>
                    <a:pt x="148" y="447"/>
                  </a:lnTo>
                  <a:lnTo>
                    <a:pt x="215" y="487"/>
                  </a:lnTo>
                  <a:lnTo>
                    <a:pt x="190" y="344"/>
                  </a:lnTo>
                  <a:lnTo>
                    <a:pt x="196" y="108"/>
                  </a:lnTo>
                  <a:lnTo>
                    <a:pt x="266" y="36"/>
                  </a:lnTo>
                  <a:lnTo>
                    <a:pt x="318" y="242"/>
                  </a:lnTo>
                  <a:lnTo>
                    <a:pt x="266" y="586"/>
                  </a:lnTo>
                  <a:lnTo>
                    <a:pt x="350" y="230"/>
                  </a:lnTo>
                  <a:lnTo>
                    <a:pt x="299" y="21"/>
                  </a:lnTo>
                  <a:lnTo>
                    <a:pt x="263" y="0"/>
                  </a:lnTo>
                  <a:close/>
                </a:path>
              </a:pathLst>
            </a:custGeom>
            <a:solidFill>
              <a:srgbClr val="000000"/>
            </a:solidFill>
            <a:ln w="9525">
              <a:noFill/>
              <a:round/>
              <a:headEnd/>
              <a:tailEnd/>
            </a:ln>
          </p:spPr>
          <p:txBody>
            <a:bodyPr/>
            <a:lstStyle/>
            <a:p>
              <a:endParaRPr lang="id-ID"/>
            </a:p>
          </p:txBody>
        </p:sp>
        <p:sp>
          <p:nvSpPr>
            <p:cNvPr id="33860" name="Freeform 66"/>
            <p:cNvSpPr>
              <a:spLocks/>
            </p:cNvSpPr>
            <p:nvPr/>
          </p:nvSpPr>
          <p:spPr bwMode="auto">
            <a:xfrm>
              <a:off x="3485" y="2410"/>
              <a:ext cx="71" cy="184"/>
            </a:xfrm>
            <a:custGeom>
              <a:avLst/>
              <a:gdLst>
                <a:gd name="T0" fmla="*/ 71 w 143"/>
                <a:gd name="T1" fmla="*/ 0 h 369"/>
                <a:gd name="T2" fmla="*/ 5 w 143"/>
                <a:gd name="T3" fmla="*/ 64 h 369"/>
                <a:gd name="T4" fmla="*/ 0 w 143"/>
                <a:gd name="T5" fmla="*/ 184 h 369"/>
                <a:gd name="T6" fmla="*/ 71 w 143"/>
                <a:gd name="T7" fmla="*/ 0 h 369"/>
                <a:gd name="T8" fmla="*/ 71 w 143"/>
                <a:gd name="T9" fmla="*/ 0 h 369"/>
                <a:gd name="T10" fmla="*/ 0 60000 65536"/>
                <a:gd name="T11" fmla="*/ 0 60000 65536"/>
                <a:gd name="T12" fmla="*/ 0 60000 65536"/>
                <a:gd name="T13" fmla="*/ 0 60000 65536"/>
                <a:gd name="T14" fmla="*/ 0 60000 65536"/>
                <a:gd name="T15" fmla="*/ 0 w 143"/>
                <a:gd name="T16" fmla="*/ 0 h 369"/>
                <a:gd name="T17" fmla="*/ 143 w 143"/>
                <a:gd name="T18" fmla="*/ 369 h 369"/>
              </a:gdLst>
              <a:ahLst/>
              <a:cxnLst>
                <a:cxn ang="T10">
                  <a:pos x="T0" y="T1"/>
                </a:cxn>
                <a:cxn ang="T11">
                  <a:pos x="T2" y="T3"/>
                </a:cxn>
                <a:cxn ang="T12">
                  <a:pos x="T4" y="T5"/>
                </a:cxn>
                <a:cxn ang="T13">
                  <a:pos x="T6" y="T7"/>
                </a:cxn>
                <a:cxn ang="T14">
                  <a:pos x="T8" y="T9"/>
                </a:cxn>
              </a:cxnLst>
              <a:rect l="T15" t="T16" r="T17" b="T18"/>
              <a:pathLst>
                <a:path w="143" h="369">
                  <a:moveTo>
                    <a:pt x="143" y="0"/>
                  </a:moveTo>
                  <a:lnTo>
                    <a:pt x="10" y="129"/>
                  </a:lnTo>
                  <a:lnTo>
                    <a:pt x="0" y="369"/>
                  </a:lnTo>
                  <a:lnTo>
                    <a:pt x="143" y="0"/>
                  </a:lnTo>
                  <a:close/>
                </a:path>
              </a:pathLst>
            </a:custGeom>
            <a:solidFill>
              <a:srgbClr val="000000"/>
            </a:solidFill>
            <a:ln w="9525">
              <a:noFill/>
              <a:round/>
              <a:headEnd/>
              <a:tailEnd/>
            </a:ln>
          </p:spPr>
          <p:txBody>
            <a:bodyPr/>
            <a:lstStyle/>
            <a:p>
              <a:endParaRPr lang="id-ID"/>
            </a:p>
          </p:txBody>
        </p:sp>
        <p:sp>
          <p:nvSpPr>
            <p:cNvPr id="33861" name="Freeform 67"/>
            <p:cNvSpPr>
              <a:spLocks/>
            </p:cNvSpPr>
            <p:nvPr/>
          </p:nvSpPr>
          <p:spPr bwMode="auto">
            <a:xfrm>
              <a:off x="3781" y="1880"/>
              <a:ext cx="100" cy="315"/>
            </a:xfrm>
            <a:custGeom>
              <a:avLst/>
              <a:gdLst>
                <a:gd name="T0" fmla="*/ 100 w 200"/>
                <a:gd name="T1" fmla="*/ 0 h 631"/>
                <a:gd name="T2" fmla="*/ 64 w 200"/>
                <a:gd name="T3" fmla="*/ 41 h 631"/>
                <a:gd name="T4" fmla="*/ 64 w 200"/>
                <a:gd name="T5" fmla="*/ 125 h 631"/>
                <a:gd name="T6" fmla="*/ 42 w 200"/>
                <a:gd name="T7" fmla="*/ 213 h 631"/>
                <a:gd name="T8" fmla="*/ 39 w 200"/>
                <a:gd name="T9" fmla="*/ 254 h 631"/>
                <a:gd name="T10" fmla="*/ 11 w 200"/>
                <a:gd name="T11" fmla="*/ 279 h 631"/>
                <a:gd name="T12" fmla="*/ 0 w 200"/>
                <a:gd name="T13" fmla="*/ 315 h 631"/>
                <a:gd name="T14" fmla="*/ 49 w 200"/>
                <a:gd name="T15" fmla="*/ 272 h 631"/>
                <a:gd name="T16" fmla="*/ 67 w 200"/>
                <a:gd name="T17" fmla="*/ 274 h 631"/>
                <a:gd name="T18" fmla="*/ 62 w 200"/>
                <a:gd name="T19" fmla="*/ 189 h 631"/>
                <a:gd name="T20" fmla="*/ 75 w 200"/>
                <a:gd name="T21" fmla="*/ 133 h 631"/>
                <a:gd name="T22" fmla="*/ 77 w 200"/>
                <a:gd name="T23" fmla="*/ 51 h 631"/>
                <a:gd name="T24" fmla="*/ 100 w 200"/>
                <a:gd name="T25" fmla="*/ 0 h 631"/>
                <a:gd name="T26" fmla="*/ 100 w 200"/>
                <a:gd name="T27" fmla="*/ 0 h 63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00"/>
                <a:gd name="T43" fmla="*/ 0 h 631"/>
                <a:gd name="T44" fmla="*/ 200 w 200"/>
                <a:gd name="T45" fmla="*/ 631 h 63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00" h="631">
                  <a:moveTo>
                    <a:pt x="200" y="0"/>
                  </a:moveTo>
                  <a:lnTo>
                    <a:pt x="128" y="82"/>
                  </a:lnTo>
                  <a:lnTo>
                    <a:pt x="128" y="251"/>
                  </a:lnTo>
                  <a:lnTo>
                    <a:pt x="84" y="426"/>
                  </a:lnTo>
                  <a:lnTo>
                    <a:pt x="78" y="508"/>
                  </a:lnTo>
                  <a:lnTo>
                    <a:pt x="21" y="559"/>
                  </a:lnTo>
                  <a:lnTo>
                    <a:pt x="0" y="631"/>
                  </a:lnTo>
                  <a:lnTo>
                    <a:pt x="97" y="544"/>
                  </a:lnTo>
                  <a:lnTo>
                    <a:pt x="134" y="548"/>
                  </a:lnTo>
                  <a:lnTo>
                    <a:pt x="124" y="378"/>
                  </a:lnTo>
                  <a:lnTo>
                    <a:pt x="149" y="266"/>
                  </a:lnTo>
                  <a:lnTo>
                    <a:pt x="154" y="103"/>
                  </a:lnTo>
                  <a:lnTo>
                    <a:pt x="200" y="0"/>
                  </a:lnTo>
                  <a:close/>
                </a:path>
              </a:pathLst>
            </a:custGeom>
            <a:solidFill>
              <a:srgbClr val="000000"/>
            </a:solidFill>
            <a:ln w="9525">
              <a:noFill/>
              <a:round/>
              <a:headEnd/>
              <a:tailEnd/>
            </a:ln>
          </p:spPr>
          <p:txBody>
            <a:bodyPr/>
            <a:lstStyle/>
            <a:p>
              <a:endParaRPr lang="id-ID"/>
            </a:p>
          </p:txBody>
        </p:sp>
        <p:sp>
          <p:nvSpPr>
            <p:cNvPr id="33862" name="Freeform 68"/>
            <p:cNvSpPr>
              <a:spLocks/>
            </p:cNvSpPr>
            <p:nvPr/>
          </p:nvSpPr>
          <p:spPr bwMode="auto">
            <a:xfrm>
              <a:off x="3787" y="1893"/>
              <a:ext cx="143" cy="397"/>
            </a:xfrm>
            <a:custGeom>
              <a:avLst/>
              <a:gdLst>
                <a:gd name="T0" fmla="*/ 109 w 285"/>
                <a:gd name="T1" fmla="*/ 0 h 794"/>
                <a:gd name="T2" fmla="*/ 133 w 285"/>
                <a:gd name="T3" fmla="*/ 73 h 794"/>
                <a:gd name="T4" fmla="*/ 143 w 285"/>
                <a:gd name="T5" fmla="*/ 279 h 794"/>
                <a:gd name="T6" fmla="*/ 87 w 285"/>
                <a:gd name="T7" fmla="*/ 358 h 794"/>
                <a:gd name="T8" fmla="*/ 87 w 285"/>
                <a:gd name="T9" fmla="*/ 387 h 794"/>
                <a:gd name="T10" fmla="*/ 53 w 285"/>
                <a:gd name="T11" fmla="*/ 397 h 794"/>
                <a:gd name="T12" fmla="*/ 13 w 285"/>
                <a:gd name="T13" fmla="*/ 379 h 794"/>
                <a:gd name="T14" fmla="*/ 52 w 285"/>
                <a:gd name="T15" fmla="*/ 363 h 794"/>
                <a:gd name="T16" fmla="*/ 0 w 285"/>
                <a:gd name="T17" fmla="*/ 325 h 794"/>
                <a:gd name="T18" fmla="*/ 69 w 285"/>
                <a:gd name="T19" fmla="*/ 348 h 794"/>
                <a:gd name="T20" fmla="*/ 126 w 285"/>
                <a:gd name="T21" fmla="*/ 274 h 794"/>
                <a:gd name="T22" fmla="*/ 123 w 285"/>
                <a:gd name="T23" fmla="*/ 94 h 794"/>
                <a:gd name="T24" fmla="*/ 109 w 285"/>
                <a:gd name="T25" fmla="*/ 0 h 794"/>
                <a:gd name="T26" fmla="*/ 109 w 285"/>
                <a:gd name="T27" fmla="*/ 0 h 79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85"/>
                <a:gd name="T43" fmla="*/ 0 h 794"/>
                <a:gd name="T44" fmla="*/ 285 w 285"/>
                <a:gd name="T45" fmla="*/ 794 h 79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85" h="794">
                  <a:moveTo>
                    <a:pt x="218" y="0"/>
                  </a:moveTo>
                  <a:lnTo>
                    <a:pt x="266" y="146"/>
                  </a:lnTo>
                  <a:lnTo>
                    <a:pt x="285" y="557"/>
                  </a:lnTo>
                  <a:lnTo>
                    <a:pt x="173" y="716"/>
                  </a:lnTo>
                  <a:lnTo>
                    <a:pt x="173" y="773"/>
                  </a:lnTo>
                  <a:lnTo>
                    <a:pt x="106" y="794"/>
                  </a:lnTo>
                  <a:lnTo>
                    <a:pt x="25" y="758"/>
                  </a:lnTo>
                  <a:lnTo>
                    <a:pt x="103" y="726"/>
                  </a:lnTo>
                  <a:lnTo>
                    <a:pt x="0" y="650"/>
                  </a:lnTo>
                  <a:lnTo>
                    <a:pt x="137" y="696"/>
                  </a:lnTo>
                  <a:lnTo>
                    <a:pt x="251" y="547"/>
                  </a:lnTo>
                  <a:lnTo>
                    <a:pt x="245" y="188"/>
                  </a:lnTo>
                  <a:lnTo>
                    <a:pt x="218" y="0"/>
                  </a:lnTo>
                  <a:close/>
                </a:path>
              </a:pathLst>
            </a:custGeom>
            <a:solidFill>
              <a:srgbClr val="000000"/>
            </a:solidFill>
            <a:ln w="9525">
              <a:noFill/>
              <a:round/>
              <a:headEnd/>
              <a:tailEnd/>
            </a:ln>
          </p:spPr>
          <p:txBody>
            <a:bodyPr/>
            <a:lstStyle/>
            <a:p>
              <a:endParaRPr lang="id-ID"/>
            </a:p>
          </p:txBody>
        </p:sp>
        <p:sp>
          <p:nvSpPr>
            <p:cNvPr id="33863" name="Freeform 69"/>
            <p:cNvSpPr>
              <a:spLocks/>
            </p:cNvSpPr>
            <p:nvPr/>
          </p:nvSpPr>
          <p:spPr bwMode="auto">
            <a:xfrm>
              <a:off x="3687" y="2280"/>
              <a:ext cx="161" cy="617"/>
            </a:xfrm>
            <a:custGeom>
              <a:avLst/>
              <a:gdLst>
                <a:gd name="T0" fmla="*/ 161 w 322"/>
                <a:gd name="T1" fmla="*/ 0 h 1236"/>
                <a:gd name="T2" fmla="*/ 75 w 322"/>
                <a:gd name="T3" fmla="*/ 89 h 1236"/>
                <a:gd name="T4" fmla="*/ 20 w 322"/>
                <a:gd name="T5" fmla="*/ 271 h 1236"/>
                <a:gd name="T6" fmla="*/ 45 w 322"/>
                <a:gd name="T7" fmla="*/ 355 h 1236"/>
                <a:gd name="T8" fmla="*/ 102 w 322"/>
                <a:gd name="T9" fmla="*/ 365 h 1236"/>
                <a:gd name="T10" fmla="*/ 118 w 322"/>
                <a:gd name="T11" fmla="*/ 424 h 1236"/>
                <a:gd name="T12" fmla="*/ 50 w 322"/>
                <a:gd name="T13" fmla="*/ 617 h 1236"/>
                <a:gd name="T14" fmla="*/ 79 w 322"/>
                <a:gd name="T15" fmla="*/ 445 h 1236"/>
                <a:gd name="T16" fmla="*/ 2 w 322"/>
                <a:gd name="T17" fmla="*/ 314 h 1236"/>
                <a:gd name="T18" fmla="*/ 0 w 322"/>
                <a:gd name="T19" fmla="*/ 236 h 1236"/>
                <a:gd name="T20" fmla="*/ 64 w 322"/>
                <a:gd name="T21" fmla="*/ 71 h 1236"/>
                <a:gd name="T22" fmla="*/ 79 w 322"/>
                <a:gd name="T23" fmla="*/ 23 h 1236"/>
                <a:gd name="T24" fmla="*/ 82 w 322"/>
                <a:gd name="T25" fmla="*/ 53 h 1236"/>
                <a:gd name="T26" fmla="*/ 161 w 322"/>
                <a:gd name="T27" fmla="*/ 0 h 1236"/>
                <a:gd name="T28" fmla="*/ 161 w 322"/>
                <a:gd name="T29" fmla="*/ 0 h 12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22"/>
                <a:gd name="T46" fmla="*/ 0 h 1236"/>
                <a:gd name="T47" fmla="*/ 322 w 322"/>
                <a:gd name="T48" fmla="*/ 1236 h 12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22" h="1236">
                  <a:moveTo>
                    <a:pt x="322" y="0"/>
                  </a:moveTo>
                  <a:lnTo>
                    <a:pt x="149" y="179"/>
                  </a:lnTo>
                  <a:lnTo>
                    <a:pt x="40" y="542"/>
                  </a:lnTo>
                  <a:lnTo>
                    <a:pt x="91" y="711"/>
                  </a:lnTo>
                  <a:lnTo>
                    <a:pt x="204" y="732"/>
                  </a:lnTo>
                  <a:lnTo>
                    <a:pt x="236" y="850"/>
                  </a:lnTo>
                  <a:lnTo>
                    <a:pt x="101" y="1236"/>
                  </a:lnTo>
                  <a:lnTo>
                    <a:pt x="158" y="892"/>
                  </a:lnTo>
                  <a:lnTo>
                    <a:pt x="4" y="630"/>
                  </a:lnTo>
                  <a:lnTo>
                    <a:pt x="0" y="472"/>
                  </a:lnTo>
                  <a:lnTo>
                    <a:pt x="128" y="143"/>
                  </a:lnTo>
                  <a:lnTo>
                    <a:pt x="158" y="46"/>
                  </a:lnTo>
                  <a:lnTo>
                    <a:pt x="164" y="107"/>
                  </a:lnTo>
                  <a:lnTo>
                    <a:pt x="322" y="0"/>
                  </a:lnTo>
                  <a:close/>
                </a:path>
              </a:pathLst>
            </a:custGeom>
            <a:solidFill>
              <a:srgbClr val="000000"/>
            </a:solidFill>
            <a:ln w="9525">
              <a:noFill/>
              <a:round/>
              <a:headEnd/>
              <a:tailEnd/>
            </a:ln>
          </p:spPr>
          <p:txBody>
            <a:bodyPr/>
            <a:lstStyle/>
            <a:p>
              <a:endParaRPr lang="id-ID"/>
            </a:p>
          </p:txBody>
        </p:sp>
        <p:sp>
          <p:nvSpPr>
            <p:cNvPr id="33864" name="Freeform 70"/>
            <p:cNvSpPr>
              <a:spLocks/>
            </p:cNvSpPr>
            <p:nvPr/>
          </p:nvSpPr>
          <p:spPr bwMode="auto">
            <a:xfrm>
              <a:off x="3899" y="1813"/>
              <a:ext cx="80" cy="307"/>
            </a:xfrm>
            <a:custGeom>
              <a:avLst/>
              <a:gdLst>
                <a:gd name="T0" fmla="*/ 26 w 160"/>
                <a:gd name="T1" fmla="*/ 307 h 614"/>
                <a:gd name="T2" fmla="*/ 73 w 160"/>
                <a:gd name="T3" fmla="*/ 151 h 614"/>
                <a:gd name="T4" fmla="*/ 80 w 160"/>
                <a:gd name="T5" fmla="*/ 23 h 614"/>
                <a:gd name="T6" fmla="*/ 54 w 160"/>
                <a:gd name="T7" fmla="*/ 0 h 614"/>
                <a:gd name="T8" fmla="*/ 18 w 160"/>
                <a:gd name="T9" fmla="*/ 46 h 614"/>
                <a:gd name="T10" fmla="*/ 0 w 160"/>
                <a:gd name="T11" fmla="*/ 92 h 614"/>
                <a:gd name="T12" fmla="*/ 10 w 160"/>
                <a:gd name="T13" fmla="*/ 131 h 614"/>
                <a:gd name="T14" fmla="*/ 30 w 160"/>
                <a:gd name="T15" fmla="*/ 64 h 614"/>
                <a:gd name="T16" fmla="*/ 65 w 160"/>
                <a:gd name="T17" fmla="*/ 28 h 614"/>
                <a:gd name="T18" fmla="*/ 59 w 160"/>
                <a:gd name="T19" fmla="*/ 153 h 614"/>
                <a:gd name="T20" fmla="*/ 21 w 160"/>
                <a:gd name="T21" fmla="*/ 262 h 614"/>
                <a:gd name="T22" fmla="*/ 26 w 160"/>
                <a:gd name="T23" fmla="*/ 307 h 614"/>
                <a:gd name="T24" fmla="*/ 26 w 160"/>
                <a:gd name="T25" fmla="*/ 307 h 61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0"/>
                <a:gd name="T40" fmla="*/ 0 h 614"/>
                <a:gd name="T41" fmla="*/ 160 w 160"/>
                <a:gd name="T42" fmla="*/ 614 h 61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0" h="614">
                  <a:moveTo>
                    <a:pt x="52" y="614"/>
                  </a:moveTo>
                  <a:lnTo>
                    <a:pt x="145" y="302"/>
                  </a:lnTo>
                  <a:lnTo>
                    <a:pt x="160" y="46"/>
                  </a:lnTo>
                  <a:lnTo>
                    <a:pt x="109" y="0"/>
                  </a:lnTo>
                  <a:lnTo>
                    <a:pt x="36" y="93"/>
                  </a:lnTo>
                  <a:lnTo>
                    <a:pt x="0" y="185"/>
                  </a:lnTo>
                  <a:lnTo>
                    <a:pt x="21" y="262"/>
                  </a:lnTo>
                  <a:lnTo>
                    <a:pt x="61" y="128"/>
                  </a:lnTo>
                  <a:lnTo>
                    <a:pt x="129" y="57"/>
                  </a:lnTo>
                  <a:lnTo>
                    <a:pt x="118" y="306"/>
                  </a:lnTo>
                  <a:lnTo>
                    <a:pt x="42" y="523"/>
                  </a:lnTo>
                  <a:lnTo>
                    <a:pt x="52" y="614"/>
                  </a:lnTo>
                  <a:close/>
                </a:path>
              </a:pathLst>
            </a:custGeom>
            <a:solidFill>
              <a:srgbClr val="000000"/>
            </a:solidFill>
            <a:ln w="9525">
              <a:noFill/>
              <a:round/>
              <a:headEnd/>
              <a:tailEnd/>
            </a:ln>
          </p:spPr>
          <p:txBody>
            <a:bodyPr/>
            <a:lstStyle/>
            <a:p>
              <a:endParaRPr lang="id-ID"/>
            </a:p>
          </p:txBody>
        </p:sp>
        <p:sp>
          <p:nvSpPr>
            <p:cNvPr id="33865" name="Freeform 71"/>
            <p:cNvSpPr>
              <a:spLocks/>
            </p:cNvSpPr>
            <p:nvPr/>
          </p:nvSpPr>
          <p:spPr bwMode="auto">
            <a:xfrm>
              <a:off x="3776" y="1813"/>
              <a:ext cx="172" cy="241"/>
            </a:xfrm>
            <a:custGeom>
              <a:avLst/>
              <a:gdLst>
                <a:gd name="T0" fmla="*/ 0 w 342"/>
                <a:gd name="T1" fmla="*/ 221 h 481"/>
                <a:gd name="T2" fmla="*/ 33 w 342"/>
                <a:gd name="T3" fmla="*/ 151 h 481"/>
                <a:gd name="T4" fmla="*/ 95 w 342"/>
                <a:gd name="T5" fmla="*/ 13 h 481"/>
                <a:gd name="T6" fmla="*/ 164 w 342"/>
                <a:gd name="T7" fmla="*/ 0 h 481"/>
                <a:gd name="T8" fmla="*/ 172 w 342"/>
                <a:gd name="T9" fmla="*/ 21 h 481"/>
                <a:gd name="T10" fmla="*/ 139 w 342"/>
                <a:gd name="T11" fmla="*/ 18 h 481"/>
                <a:gd name="T12" fmla="*/ 95 w 342"/>
                <a:gd name="T13" fmla="*/ 52 h 481"/>
                <a:gd name="T14" fmla="*/ 47 w 342"/>
                <a:gd name="T15" fmla="*/ 169 h 481"/>
                <a:gd name="T16" fmla="*/ 33 w 342"/>
                <a:gd name="T17" fmla="*/ 221 h 481"/>
                <a:gd name="T18" fmla="*/ 5 w 342"/>
                <a:gd name="T19" fmla="*/ 241 h 481"/>
                <a:gd name="T20" fmla="*/ 0 w 342"/>
                <a:gd name="T21" fmla="*/ 221 h 481"/>
                <a:gd name="T22" fmla="*/ 0 w 342"/>
                <a:gd name="T23" fmla="*/ 221 h 48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42"/>
                <a:gd name="T37" fmla="*/ 0 h 481"/>
                <a:gd name="T38" fmla="*/ 342 w 342"/>
                <a:gd name="T39" fmla="*/ 481 h 48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42" h="481">
                  <a:moveTo>
                    <a:pt x="0" y="441"/>
                  </a:moveTo>
                  <a:lnTo>
                    <a:pt x="66" y="302"/>
                  </a:lnTo>
                  <a:lnTo>
                    <a:pt x="188" y="25"/>
                  </a:lnTo>
                  <a:lnTo>
                    <a:pt x="327" y="0"/>
                  </a:lnTo>
                  <a:lnTo>
                    <a:pt x="342" y="42"/>
                  </a:lnTo>
                  <a:lnTo>
                    <a:pt x="276" y="36"/>
                  </a:lnTo>
                  <a:lnTo>
                    <a:pt x="188" y="103"/>
                  </a:lnTo>
                  <a:lnTo>
                    <a:pt x="93" y="338"/>
                  </a:lnTo>
                  <a:lnTo>
                    <a:pt x="66" y="441"/>
                  </a:lnTo>
                  <a:lnTo>
                    <a:pt x="9" y="481"/>
                  </a:lnTo>
                  <a:lnTo>
                    <a:pt x="0" y="441"/>
                  </a:lnTo>
                  <a:close/>
                </a:path>
              </a:pathLst>
            </a:custGeom>
            <a:solidFill>
              <a:srgbClr val="000000"/>
            </a:solidFill>
            <a:ln w="9525">
              <a:noFill/>
              <a:round/>
              <a:headEnd/>
              <a:tailEnd/>
            </a:ln>
          </p:spPr>
          <p:txBody>
            <a:bodyPr/>
            <a:lstStyle/>
            <a:p>
              <a:endParaRPr lang="id-ID"/>
            </a:p>
          </p:txBody>
        </p:sp>
        <p:sp>
          <p:nvSpPr>
            <p:cNvPr id="33866" name="Freeform 72"/>
            <p:cNvSpPr>
              <a:spLocks/>
            </p:cNvSpPr>
            <p:nvPr/>
          </p:nvSpPr>
          <p:spPr bwMode="auto">
            <a:xfrm>
              <a:off x="3789" y="2315"/>
              <a:ext cx="459" cy="918"/>
            </a:xfrm>
            <a:custGeom>
              <a:avLst/>
              <a:gdLst>
                <a:gd name="T0" fmla="*/ 24 w 918"/>
                <a:gd name="T1" fmla="*/ 0 h 1836"/>
                <a:gd name="T2" fmla="*/ 125 w 918"/>
                <a:gd name="T3" fmla="*/ 57 h 1836"/>
                <a:gd name="T4" fmla="*/ 201 w 918"/>
                <a:gd name="T5" fmla="*/ 223 h 1836"/>
                <a:gd name="T6" fmla="*/ 233 w 918"/>
                <a:gd name="T7" fmla="*/ 554 h 1836"/>
                <a:gd name="T8" fmla="*/ 325 w 918"/>
                <a:gd name="T9" fmla="*/ 698 h 1836"/>
                <a:gd name="T10" fmla="*/ 456 w 918"/>
                <a:gd name="T11" fmla="*/ 890 h 1836"/>
                <a:gd name="T12" fmla="*/ 459 w 918"/>
                <a:gd name="T13" fmla="*/ 915 h 1836"/>
                <a:gd name="T14" fmla="*/ 328 w 918"/>
                <a:gd name="T15" fmla="*/ 918 h 1836"/>
                <a:gd name="T16" fmla="*/ 180 w 918"/>
                <a:gd name="T17" fmla="*/ 798 h 1836"/>
                <a:gd name="T18" fmla="*/ 372 w 918"/>
                <a:gd name="T19" fmla="*/ 838 h 1836"/>
                <a:gd name="T20" fmla="*/ 346 w 918"/>
                <a:gd name="T21" fmla="*/ 760 h 1836"/>
                <a:gd name="T22" fmla="*/ 149 w 918"/>
                <a:gd name="T23" fmla="*/ 544 h 1836"/>
                <a:gd name="T24" fmla="*/ 144 w 918"/>
                <a:gd name="T25" fmla="*/ 480 h 1836"/>
                <a:gd name="T26" fmla="*/ 92 w 918"/>
                <a:gd name="T27" fmla="*/ 449 h 1836"/>
                <a:gd name="T28" fmla="*/ 26 w 918"/>
                <a:gd name="T29" fmla="*/ 338 h 1836"/>
                <a:gd name="T30" fmla="*/ 54 w 918"/>
                <a:gd name="T31" fmla="*/ 177 h 1836"/>
                <a:gd name="T32" fmla="*/ 120 w 918"/>
                <a:gd name="T33" fmla="*/ 431 h 1836"/>
                <a:gd name="T34" fmla="*/ 141 w 918"/>
                <a:gd name="T35" fmla="*/ 208 h 1836"/>
                <a:gd name="T36" fmla="*/ 110 w 918"/>
                <a:gd name="T37" fmla="*/ 93 h 1836"/>
                <a:gd name="T38" fmla="*/ 63 w 918"/>
                <a:gd name="T39" fmla="*/ 120 h 1836"/>
                <a:gd name="T40" fmla="*/ 74 w 918"/>
                <a:gd name="T41" fmla="*/ 70 h 1836"/>
                <a:gd name="T42" fmla="*/ 0 w 918"/>
                <a:gd name="T43" fmla="*/ 16 h 1836"/>
                <a:gd name="T44" fmla="*/ 24 w 918"/>
                <a:gd name="T45" fmla="*/ 0 h 1836"/>
                <a:gd name="T46" fmla="*/ 24 w 918"/>
                <a:gd name="T47" fmla="*/ 0 h 18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18"/>
                <a:gd name="T73" fmla="*/ 0 h 1836"/>
                <a:gd name="T74" fmla="*/ 918 w 918"/>
                <a:gd name="T75" fmla="*/ 1836 h 18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18" h="1836">
                  <a:moveTo>
                    <a:pt x="47" y="0"/>
                  </a:moveTo>
                  <a:lnTo>
                    <a:pt x="251" y="114"/>
                  </a:lnTo>
                  <a:lnTo>
                    <a:pt x="401" y="446"/>
                  </a:lnTo>
                  <a:lnTo>
                    <a:pt x="467" y="1108"/>
                  </a:lnTo>
                  <a:lnTo>
                    <a:pt x="650" y="1395"/>
                  </a:lnTo>
                  <a:lnTo>
                    <a:pt x="912" y="1779"/>
                  </a:lnTo>
                  <a:lnTo>
                    <a:pt x="918" y="1830"/>
                  </a:lnTo>
                  <a:lnTo>
                    <a:pt x="656" y="1836"/>
                  </a:lnTo>
                  <a:lnTo>
                    <a:pt x="359" y="1595"/>
                  </a:lnTo>
                  <a:lnTo>
                    <a:pt x="743" y="1676"/>
                  </a:lnTo>
                  <a:lnTo>
                    <a:pt x="692" y="1519"/>
                  </a:lnTo>
                  <a:lnTo>
                    <a:pt x="298" y="1087"/>
                  </a:lnTo>
                  <a:lnTo>
                    <a:pt x="287" y="960"/>
                  </a:lnTo>
                  <a:lnTo>
                    <a:pt x="184" y="897"/>
                  </a:lnTo>
                  <a:lnTo>
                    <a:pt x="51" y="676"/>
                  </a:lnTo>
                  <a:lnTo>
                    <a:pt x="108" y="353"/>
                  </a:lnTo>
                  <a:lnTo>
                    <a:pt x="241" y="861"/>
                  </a:lnTo>
                  <a:lnTo>
                    <a:pt x="281" y="416"/>
                  </a:lnTo>
                  <a:lnTo>
                    <a:pt x="220" y="186"/>
                  </a:lnTo>
                  <a:lnTo>
                    <a:pt x="127" y="241"/>
                  </a:lnTo>
                  <a:lnTo>
                    <a:pt x="148" y="139"/>
                  </a:lnTo>
                  <a:lnTo>
                    <a:pt x="0" y="32"/>
                  </a:lnTo>
                  <a:lnTo>
                    <a:pt x="47" y="0"/>
                  </a:lnTo>
                  <a:close/>
                </a:path>
              </a:pathLst>
            </a:custGeom>
            <a:solidFill>
              <a:srgbClr val="000000"/>
            </a:solidFill>
            <a:ln w="9525">
              <a:noFill/>
              <a:round/>
              <a:headEnd/>
              <a:tailEnd/>
            </a:ln>
          </p:spPr>
          <p:txBody>
            <a:bodyPr/>
            <a:lstStyle/>
            <a:p>
              <a:endParaRPr lang="id-ID"/>
            </a:p>
          </p:txBody>
        </p:sp>
      </p:grpSp>
      <p:sp>
        <p:nvSpPr>
          <p:cNvPr id="35913" name="AutoShape 73"/>
          <p:cNvSpPr>
            <a:spLocks noChangeArrowheads="1"/>
          </p:cNvSpPr>
          <p:nvPr/>
        </p:nvSpPr>
        <p:spPr bwMode="auto">
          <a:xfrm flipH="1">
            <a:off x="1143000" y="1295400"/>
            <a:ext cx="4725988" cy="2057400"/>
          </a:xfrm>
          <a:prstGeom prst="wedgeRoundRectCallout">
            <a:avLst>
              <a:gd name="adj1" fmla="val -43750"/>
              <a:gd name="adj2" fmla="val 70000"/>
              <a:gd name="adj3" fmla="val 16667"/>
            </a:avLst>
          </a:prstGeom>
          <a:solidFill>
            <a:srgbClr val="FFFFFF"/>
          </a:solidFill>
          <a:ln w="12700">
            <a:solidFill>
              <a:schemeClr val="tx1"/>
            </a:solidFill>
            <a:miter lim="800000"/>
            <a:headEnd/>
            <a:tailEnd/>
          </a:ln>
          <a:effectLst>
            <a:outerShdw dist="107763" dir="2700000" algn="ctr" rotWithShape="0">
              <a:schemeClr val="tx1"/>
            </a:outerShdw>
          </a:effectLst>
        </p:spPr>
        <p:txBody>
          <a:bodyPr anchor="ctr"/>
          <a:lstStyle/>
          <a:p>
            <a:pPr algn="ctr">
              <a:spcBef>
                <a:spcPct val="50000"/>
              </a:spcBef>
              <a:defRPr/>
            </a:pPr>
            <a:r>
              <a:rPr lang="en-US" sz="3200">
                <a:latin typeface="Times New Roman" pitchFamily="18" charset="0"/>
              </a:rPr>
              <a:t>Sekarang, kita dapat menyusun laporan resmi untuk Power Networking.</a:t>
            </a:r>
          </a:p>
        </p:txBody>
      </p:sp>
      <p:sp>
        <p:nvSpPr>
          <p:cNvPr id="35914" name="AutoShape 74"/>
          <p:cNvSpPr>
            <a:spLocks noChangeArrowheads="1"/>
          </p:cNvSpPr>
          <p:nvPr/>
        </p:nvSpPr>
        <p:spPr bwMode="auto">
          <a:xfrm>
            <a:off x="8763000" y="6477000"/>
            <a:ext cx="228600" cy="228600"/>
          </a:xfrm>
          <a:prstGeom prst="lightningBolt">
            <a:avLst/>
          </a:prstGeom>
          <a:gradFill rotWithShape="0">
            <a:gsLst>
              <a:gs pos="0">
                <a:srgbClr val="FDE111"/>
              </a:gs>
              <a:gs pos="100000">
                <a:srgbClr val="756808"/>
              </a:gs>
            </a:gsLst>
            <a:lin ang="5400000" scaled="1"/>
          </a:gradFill>
          <a:ln w="9525">
            <a:noFill/>
            <a:miter lim="800000"/>
            <a:headEnd/>
            <a:tailEnd/>
          </a:ln>
        </p:spPr>
        <p:txBody>
          <a:bodyPr wrap="none" anchor="ct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359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14"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463550" y="234950"/>
            <a:ext cx="8166100" cy="6164263"/>
          </a:xfrm>
          <a:prstGeom prst="rect">
            <a:avLst/>
          </a:prstGeom>
          <a:solidFill>
            <a:srgbClr val="FFE59D"/>
          </a:solidFill>
          <a:ln w="12700">
            <a:solidFill>
              <a:schemeClr val="tx1"/>
            </a:solidFill>
            <a:miter lim="800000"/>
            <a:headEnd/>
            <a:tailEnd/>
          </a:ln>
          <a:effectLst>
            <a:outerShdw dist="107763" dir="2700000" algn="ctr" rotWithShape="0">
              <a:schemeClr val="tx1"/>
            </a:outerShdw>
          </a:effectLst>
        </p:spPr>
        <p:txBody>
          <a:bodyPr wrap="none" anchor="ctr"/>
          <a:lstStyle/>
          <a:p>
            <a:pPr>
              <a:defRPr/>
            </a:pPr>
            <a:endParaRPr lang="en-US"/>
          </a:p>
        </p:txBody>
      </p:sp>
      <p:sp>
        <p:nvSpPr>
          <p:cNvPr id="34819" name="Rectangle 3"/>
          <p:cNvSpPr>
            <a:spLocks noGrp="1" noChangeArrowheads="1"/>
          </p:cNvSpPr>
          <p:nvPr>
            <p:ph type="body" idx="1"/>
          </p:nvPr>
        </p:nvSpPr>
        <p:spPr>
          <a:xfrm>
            <a:off x="742950" y="1276350"/>
            <a:ext cx="7791450" cy="4667250"/>
          </a:xfrm>
          <a:noFill/>
        </p:spPr>
        <p:txBody>
          <a:bodyPr lIns="90488" tIns="44450" rIns="90488" bIns="44450"/>
          <a:lstStyle/>
          <a:p>
            <a:pPr marL="0" indent="0" eaLnBrk="1" hangingPunct="1">
              <a:lnSpc>
                <a:spcPct val="90000"/>
              </a:lnSpc>
              <a:spcBef>
                <a:spcPct val="0"/>
              </a:spcBef>
              <a:buFontTx/>
              <a:buNone/>
              <a:tabLst>
                <a:tab pos="400050" algn="l"/>
                <a:tab pos="971550" algn="l"/>
                <a:tab pos="5778500" algn="dec"/>
                <a:tab pos="7091363" algn="dec"/>
              </a:tabLst>
            </a:pPr>
            <a:r>
              <a:rPr lang="en-US" sz="2000" b="1" smtClean="0"/>
              <a:t>Saldo kas menurut laporan bank               $3.359,78</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Ditambah setoran yg blm dicatat bank      </a:t>
            </a:r>
            <a:r>
              <a:rPr lang="en-US" sz="2000" b="1" u="sng" smtClean="0"/>
              <a:t>     816,20</a:t>
            </a:r>
            <a:r>
              <a:rPr lang="en-US" sz="2000" b="1" smtClean="0"/>
              <a:t>	</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                                                                                           $4.175,98</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Dikurangi cek yg blm dicairkan:</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	No. 812                                                     $1.061,00</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	No. 878                                                          435,39</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	No. 883                                                     </a:t>
            </a:r>
            <a:r>
              <a:rPr lang="en-US" sz="2000" b="1" u="sng" smtClean="0"/>
              <a:t>       48,60</a:t>
            </a:r>
            <a:r>
              <a:rPr lang="en-US" sz="2000" b="1" smtClean="0"/>
              <a:t>   </a:t>
            </a:r>
            <a:r>
              <a:rPr lang="en-US" sz="2000" b="1" u="sng" smtClean="0"/>
              <a:t>  1.544,99</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Saldo yg disesuaikan                                                      $2.630,99</a:t>
            </a:r>
          </a:p>
          <a:p>
            <a:pPr marL="0" indent="0" eaLnBrk="1" hangingPunct="1">
              <a:lnSpc>
                <a:spcPct val="90000"/>
              </a:lnSpc>
              <a:spcBef>
                <a:spcPct val="0"/>
              </a:spcBef>
              <a:buFontTx/>
              <a:buNone/>
              <a:tabLst>
                <a:tab pos="400050" algn="l"/>
                <a:tab pos="971550" algn="l"/>
                <a:tab pos="5778500" algn="dec"/>
                <a:tab pos="7091363" algn="dec"/>
              </a:tabLst>
            </a:pPr>
            <a:endParaRPr lang="en-US" sz="2000" b="1" smtClean="0"/>
          </a:p>
          <a:p>
            <a:pPr marL="0" indent="0" eaLnBrk="1" hangingPunct="1">
              <a:lnSpc>
                <a:spcPct val="90000"/>
              </a:lnSpc>
              <a:spcBef>
                <a:spcPct val="0"/>
              </a:spcBef>
              <a:buFontTx/>
              <a:buNone/>
              <a:tabLst>
                <a:tab pos="400050" algn="l"/>
                <a:tab pos="971550" algn="l"/>
                <a:tab pos="5778500" algn="dec"/>
                <a:tab pos="7091363" algn="dec"/>
              </a:tabLst>
            </a:pPr>
            <a:r>
              <a:rPr lang="en-US" sz="2000" b="1" smtClean="0"/>
              <a:t>Saldo kas menurut pembukuan deposan                     $2.549,99</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Ditambah wesel &amp; bunga yg ditagih bank	                   </a:t>
            </a:r>
            <a:r>
              <a:rPr lang="en-US" sz="2000" b="1" u="sng" smtClean="0"/>
              <a:t>      408,00</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                                                                                           $2.957,99</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Dikurangi: Cek kosong (Thomas Ivey)          $300,00</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		     Biaya administrasi bank                  18,00</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		     Kesalahan catat Cek No. 879      </a:t>
            </a:r>
            <a:r>
              <a:rPr lang="en-US" sz="2000" b="1" u="sng" smtClean="0"/>
              <a:t>      9,00</a:t>
            </a:r>
            <a:r>
              <a:rPr lang="en-US" sz="2000" b="1" smtClean="0"/>
              <a:t>	</a:t>
            </a:r>
            <a:r>
              <a:rPr lang="en-US" sz="2000" b="1" u="sng" smtClean="0"/>
              <a:t>     327,00</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Saldo yg disesuaikan                                                     $2.630,99</a:t>
            </a:r>
          </a:p>
        </p:txBody>
      </p:sp>
      <p:sp>
        <p:nvSpPr>
          <p:cNvPr id="34820" name="Rectangle 4"/>
          <p:cNvSpPr>
            <a:spLocks noGrp="1" noChangeArrowheads="1"/>
          </p:cNvSpPr>
          <p:nvPr>
            <p:ph type="title"/>
          </p:nvPr>
        </p:nvSpPr>
        <p:spPr>
          <a:xfrm>
            <a:off x="1828800" y="268288"/>
            <a:ext cx="5486400" cy="971550"/>
          </a:xfrm>
          <a:noFill/>
        </p:spPr>
        <p:txBody>
          <a:bodyPr lIns="90488" tIns="44450" rIns="90488" bIns="44450">
            <a:normAutofit fontScale="90000"/>
          </a:bodyPr>
          <a:lstStyle/>
          <a:p>
            <a:pPr eaLnBrk="1" hangingPunct="1"/>
            <a:r>
              <a:rPr lang="en-US" sz="2000" b="1" smtClean="0"/>
              <a:t>Power Networking</a:t>
            </a:r>
            <a:br>
              <a:rPr lang="en-US" sz="2000" b="1" smtClean="0"/>
            </a:br>
            <a:r>
              <a:rPr lang="en-US" sz="2000" b="1" smtClean="0"/>
              <a:t>Rekonsiliasi Bank</a:t>
            </a:r>
            <a:br>
              <a:rPr lang="en-US" sz="2000" b="1" smtClean="0"/>
            </a:br>
            <a:r>
              <a:rPr lang="en-US" sz="2000" b="1" smtClean="0"/>
              <a:t>31 Juli 2006</a:t>
            </a:r>
          </a:p>
        </p:txBody>
      </p:sp>
      <p:sp>
        <p:nvSpPr>
          <p:cNvPr id="34821" name="Line 5"/>
          <p:cNvSpPr>
            <a:spLocks noChangeShapeType="1"/>
          </p:cNvSpPr>
          <p:nvPr/>
        </p:nvSpPr>
        <p:spPr bwMode="auto">
          <a:xfrm>
            <a:off x="463550" y="1260475"/>
            <a:ext cx="8140700" cy="0"/>
          </a:xfrm>
          <a:prstGeom prst="line">
            <a:avLst/>
          </a:prstGeom>
          <a:noFill/>
          <a:ln w="12700">
            <a:solidFill>
              <a:schemeClr val="tx1"/>
            </a:solidFill>
            <a:round/>
            <a:headEnd/>
            <a:tailEnd/>
          </a:ln>
        </p:spPr>
        <p:txBody>
          <a:bodyPr wrap="none" anchor="ctr"/>
          <a:lstStyle/>
          <a:p>
            <a:endParaRPr lang="id-ID"/>
          </a:p>
        </p:txBody>
      </p:sp>
      <p:sp>
        <p:nvSpPr>
          <p:cNvPr id="34822" name="Rectangle 6"/>
          <p:cNvSpPr>
            <a:spLocks noChangeArrowheads="1"/>
          </p:cNvSpPr>
          <p:nvPr/>
        </p:nvSpPr>
        <p:spPr bwMode="auto">
          <a:xfrm>
            <a:off x="685800" y="3429000"/>
            <a:ext cx="7848600" cy="366713"/>
          </a:xfrm>
          <a:prstGeom prst="rect">
            <a:avLst/>
          </a:prstGeom>
          <a:noFill/>
          <a:ln w="12700">
            <a:noFill/>
            <a:miter lim="800000"/>
            <a:headEnd/>
            <a:tailEnd/>
          </a:ln>
        </p:spPr>
        <p:txBody>
          <a:bodyPr wrap="none" anchor="ctr"/>
          <a:lstStyle/>
          <a:p>
            <a:endParaRPr lang="id-ID"/>
          </a:p>
        </p:txBody>
      </p:sp>
      <p:sp>
        <p:nvSpPr>
          <p:cNvPr id="34823" name="Line 7"/>
          <p:cNvSpPr>
            <a:spLocks noChangeShapeType="1"/>
          </p:cNvSpPr>
          <p:nvPr/>
        </p:nvSpPr>
        <p:spPr bwMode="auto">
          <a:xfrm>
            <a:off x="7239000" y="5734050"/>
            <a:ext cx="1066800" cy="0"/>
          </a:xfrm>
          <a:prstGeom prst="line">
            <a:avLst/>
          </a:prstGeom>
          <a:noFill/>
          <a:ln w="38100" cmpd="dbl">
            <a:solidFill>
              <a:schemeClr val="tx1"/>
            </a:solidFill>
            <a:round/>
            <a:headEnd/>
            <a:tailEnd/>
          </a:ln>
        </p:spPr>
        <p:txBody>
          <a:bodyPr wrap="none" anchor="ctr"/>
          <a:lstStyle/>
          <a:p>
            <a:endParaRPr lang="id-ID"/>
          </a:p>
        </p:txBody>
      </p:sp>
      <p:sp>
        <p:nvSpPr>
          <p:cNvPr id="34824" name="Line 8"/>
          <p:cNvSpPr>
            <a:spLocks noChangeShapeType="1"/>
          </p:cNvSpPr>
          <p:nvPr/>
        </p:nvSpPr>
        <p:spPr bwMode="auto">
          <a:xfrm>
            <a:off x="7239000" y="3505200"/>
            <a:ext cx="990600" cy="0"/>
          </a:xfrm>
          <a:prstGeom prst="line">
            <a:avLst/>
          </a:prstGeom>
          <a:noFill/>
          <a:ln w="38100" cmpd="dbl">
            <a:solidFill>
              <a:schemeClr val="tx1"/>
            </a:solidFill>
            <a:round/>
            <a:headEnd/>
            <a:tailEnd/>
          </a:ln>
        </p:spPr>
        <p:txBody>
          <a:bodyPr wrap="none" anchor="ctr"/>
          <a:lstStyle/>
          <a:p>
            <a:endParaRPr lang="id-ID"/>
          </a:p>
        </p:txBody>
      </p:sp>
      <p:sp>
        <p:nvSpPr>
          <p:cNvPr id="36873" name="AutoShape 9"/>
          <p:cNvSpPr>
            <a:spLocks noChangeArrowheads="1"/>
          </p:cNvSpPr>
          <p:nvPr/>
        </p:nvSpPr>
        <p:spPr bwMode="auto">
          <a:xfrm>
            <a:off x="8763000" y="6477000"/>
            <a:ext cx="228600" cy="228600"/>
          </a:xfrm>
          <a:prstGeom prst="lightningBolt">
            <a:avLst/>
          </a:prstGeom>
          <a:gradFill rotWithShape="0">
            <a:gsLst>
              <a:gs pos="0">
                <a:srgbClr val="FDE111"/>
              </a:gs>
              <a:gs pos="100000">
                <a:srgbClr val="756808"/>
              </a:gs>
            </a:gsLst>
            <a:lin ang="5400000" scaled="1"/>
          </a:gradFill>
          <a:ln w="9525">
            <a:noFill/>
            <a:miter lim="800000"/>
            <a:headEnd/>
            <a:tailEnd/>
          </a:ln>
        </p:spPr>
        <p:txBody>
          <a:bodyPr wrap="none" anchor="ct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368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3"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p:cNvSpPr>
            <a:spLocks noChangeArrowheads="1"/>
          </p:cNvSpPr>
          <p:nvPr/>
        </p:nvSpPr>
        <p:spPr bwMode="auto">
          <a:xfrm>
            <a:off x="1219200" y="1143000"/>
            <a:ext cx="5791200" cy="2057400"/>
          </a:xfrm>
          <a:prstGeom prst="wedgeRoundRectCallout">
            <a:avLst>
              <a:gd name="adj1" fmla="val -44903"/>
              <a:gd name="adj2" fmla="val 69986"/>
              <a:gd name="adj3" fmla="val 16667"/>
            </a:avLst>
          </a:prstGeom>
          <a:solidFill>
            <a:srgbClr val="FFFFFF"/>
          </a:solidFill>
          <a:ln w="12700">
            <a:solidFill>
              <a:schemeClr val="tx1"/>
            </a:solidFill>
            <a:miter lim="800000"/>
            <a:headEnd/>
            <a:tailEnd/>
          </a:ln>
          <a:effectLst>
            <a:outerShdw dist="107763" dir="2700000" algn="ctr" rotWithShape="0">
              <a:schemeClr val="tx1"/>
            </a:outerShdw>
          </a:effectLst>
        </p:spPr>
        <p:txBody>
          <a:bodyPr anchor="ctr"/>
          <a:lstStyle/>
          <a:p>
            <a:pPr algn="ctr">
              <a:spcBef>
                <a:spcPct val="50000"/>
              </a:spcBef>
              <a:defRPr/>
            </a:pPr>
            <a:r>
              <a:rPr lang="en-US" sz="3200">
                <a:latin typeface="Times New Roman" pitchFamily="18" charset="0"/>
              </a:rPr>
              <a:t>Ayat jurnal harus dibuat untuk pos-pos yang terdapat dalam sisi nasabah dari rekonsiliasi tersebut.</a:t>
            </a:r>
          </a:p>
        </p:txBody>
      </p:sp>
      <p:grpSp>
        <p:nvGrpSpPr>
          <p:cNvPr id="2" name="Group 3"/>
          <p:cNvGrpSpPr>
            <a:grpSpLocks/>
          </p:cNvGrpSpPr>
          <p:nvPr/>
        </p:nvGrpSpPr>
        <p:grpSpPr bwMode="auto">
          <a:xfrm>
            <a:off x="0" y="2921000"/>
            <a:ext cx="2154238" cy="3413125"/>
            <a:chOff x="0" y="1840"/>
            <a:chExt cx="1357" cy="2150"/>
          </a:xfrm>
        </p:grpSpPr>
        <p:sp>
          <p:nvSpPr>
            <p:cNvPr id="35845" name="Freeform 4"/>
            <p:cNvSpPr>
              <a:spLocks/>
            </p:cNvSpPr>
            <p:nvPr/>
          </p:nvSpPr>
          <p:spPr bwMode="auto">
            <a:xfrm>
              <a:off x="58" y="2710"/>
              <a:ext cx="1117" cy="1277"/>
            </a:xfrm>
            <a:custGeom>
              <a:avLst/>
              <a:gdLst>
                <a:gd name="T0" fmla="*/ 294 w 2235"/>
                <a:gd name="T1" fmla="*/ 35 h 2554"/>
                <a:gd name="T2" fmla="*/ 159 w 2235"/>
                <a:gd name="T3" fmla="*/ 128 h 2554"/>
                <a:gd name="T4" fmla="*/ 71 w 2235"/>
                <a:gd name="T5" fmla="*/ 222 h 2554"/>
                <a:gd name="T6" fmla="*/ 0 w 2235"/>
                <a:gd name="T7" fmla="*/ 316 h 2554"/>
                <a:gd name="T8" fmla="*/ 223 w 2235"/>
                <a:gd name="T9" fmla="*/ 1277 h 2554"/>
                <a:gd name="T10" fmla="*/ 1117 w 2235"/>
                <a:gd name="T11" fmla="*/ 1277 h 2554"/>
                <a:gd name="T12" fmla="*/ 1099 w 2235"/>
                <a:gd name="T13" fmla="*/ 650 h 2554"/>
                <a:gd name="T14" fmla="*/ 911 w 2235"/>
                <a:gd name="T15" fmla="*/ 198 h 2554"/>
                <a:gd name="T16" fmla="*/ 824 w 2235"/>
                <a:gd name="T17" fmla="*/ 151 h 2554"/>
                <a:gd name="T18" fmla="*/ 611 w 2235"/>
                <a:gd name="T19" fmla="*/ 0 h 2554"/>
                <a:gd name="T20" fmla="*/ 294 w 2235"/>
                <a:gd name="T21" fmla="*/ 35 h 2554"/>
                <a:gd name="T22" fmla="*/ 294 w 2235"/>
                <a:gd name="T23" fmla="*/ 35 h 25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235"/>
                <a:gd name="T37" fmla="*/ 0 h 2554"/>
                <a:gd name="T38" fmla="*/ 2235 w 2235"/>
                <a:gd name="T39" fmla="*/ 2554 h 255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235" h="2554">
                  <a:moveTo>
                    <a:pt x="589" y="70"/>
                  </a:moveTo>
                  <a:lnTo>
                    <a:pt x="319" y="256"/>
                  </a:lnTo>
                  <a:lnTo>
                    <a:pt x="142" y="444"/>
                  </a:lnTo>
                  <a:lnTo>
                    <a:pt x="0" y="631"/>
                  </a:lnTo>
                  <a:lnTo>
                    <a:pt x="447" y="2554"/>
                  </a:lnTo>
                  <a:lnTo>
                    <a:pt x="2235" y="2554"/>
                  </a:lnTo>
                  <a:lnTo>
                    <a:pt x="2199" y="1300"/>
                  </a:lnTo>
                  <a:lnTo>
                    <a:pt x="1823" y="397"/>
                  </a:lnTo>
                  <a:lnTo>
                    <a:pt x="1648" y="302"/>
                  </a:lnTo>
                  <a:lnTo>
                    <a:pt x="1222" y="0"/>
                  </a:lnTo>
                  <a:lnTo>
                    <a:pt x="589" y="70"/>
                  </a:lnTo>
                  <a:close/>
                </a:path>
              </a:pathLst>
            </a:custGeom>
            <a:solidFill>
              <a:srgbClr val="C275C2"/>
            </a:solidFill>
            <a:ln w="9525">
              <a:noFill/>
              <a:round/>
              <a:headEnd/>
              <a:tailEnd/>
            </a:ln>
          </p:spPr>
          <p:txBody>
            <a:bodyPr/>
            <a:lstStyle/>
            <a:p>
              <a:endParaRPr lang="id-ID"/>
            </a:p>
          </p:txBody>
        </p:sp>
        <p:sp>
          <p:nvSpPr>
            <p:cNvPr id="35846" name="Freeform 5"/>
            <p:cNvSpPr>
              <a:spLocks/>
            </p:cNvSpPr>
            <p:nvPr/>
          </p:nvSpPr>
          <p:spPr bwMode="auto">
            <a:xfrm>
              <a:off x="264" y="3114"/>
              <a:ext cx="434" cy="662"/>
            </a:xfrm>
            <a:custGeom>
              <a:avLst/>
              <a:gdLst>
                <a:gd name="T0" fmla="*/ 399 w 869"/>
                <a:gd name="T1" fmla="*/ 398 h 1325"/>
                <a:gd name="T2" fmla="*/ 205 w 869"/>
                <a:gd name="T3" fmla="*/ 163 h 1325"/>
                <a:gd name="T4" fmla="*/ 158 w 869"/>
                <a:gd name="T5" fmla="*/ 134 h 1325"/>
                <a:gd name="T6" fmla="*/ 128 w 869"/>
                <a:gd name="T7" fmla="*/ 212 h 1325"/>
                <a:gd name="T8" fmla="*/ 181 w 869"/>
                <a:gd name="T9" fmla="*/ 258 h 1325"/>
                <a:gd name="T10" fmla="*/ 218 w 869"/>
                <a:gd name="T11" fmla="*/ 481 h 1325"/>
                <a:gd name="T12" fmla="*/ 218 w 869"/>
                <a:gd name="T13" fmla="*/ 662 h 1325"/>
                <a:gd name="T14" fmla="*/ 181 w 869"/>
                <a:gd name="T15" fmla="*/ 644 h 1325"/>
                <a:gd name="T16" fmla="*/ 111 w 869"/>
                <a:gd name="T17" fmla="*/ 464 h 1325"/>
                <a:gd name="T18" fmla="*/ 111 w 869"/>
                <a:gd name="T19" fmla="*/ 574 h 1325"/>
                <a:gd name="T20" fmla="*/ 123 w 869"/>
                <a:gd name="T21" fmla="*/ 644 h 1325"/>
                <a:gd name="T22" fmla="*/ 59 w 869"/>
                <a:gd name="T23" fmla="*/ 621 h 1325"/>
                <a:gd name="T24" fmla="*/ 0 w 869"/>
                <a:gd name="T25" fmla="*/ 445 h 1325"/>
                <a:gd name="T26" fmla="*/ 64 w 869"/>
                <a:gd name="T27" fmla="*/ 0 h 1325"/>
                <a:gd name="T28" fmla="*/ 170 w 869"/>
                <a:gd name="T29" fmla="*/ 58 h 1325"/>
                <a:gd name="T30" fmla="*/ 228 w 869"/>
                <a:gd name="T31" fmla="*/ 94 h 1325"/>
                <a:gd name="T32" fmla="*/ 317 w 869"/>
                <a:gd name="T33" fmla="*/ 222 h 1325"/>
                <a:gd name="T34" fmla="*/ 399 w 869"/>
                <a:gd name="T35" fmla="*/ 294 h 1325"/>
                <a:gd name="T36" fmla="*/ 434 w 869"/>
                <a:gd name="T37" fmla="*/ 450 h 1325"/>
                <a:gd name="T38" fmla="*/ 399 w 869"/>
                <a:gd name="T39" fmla="*/ 398 h 1325"/>
                <a:gd name="T40" fmla="*/ 399 w 869"/>
                <a:gd name="T41" fmla="*/ 398 h 132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69"/>
                <a:gd name="T64" fmla="*/ 0 h 1325"/>
                <a:gd name="T65" fmla="*/ 869 w 869"/>
                <a:gd name="T66" fmla="*/ 1325 h 132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69" h="1325">
                  <a:moveTo>
                    <a:pt x="799" y="797"/>
                  </a:moveTo>
                  <a:lnTo>
                    <a:pt x="411" y="327"/>
                  </a:lnTo>
                  <a:lnTo>
                    <a:pt x="316" y="268"/>
                  </a:lnTo>
                  <a:lnTo>
                    <a:pt x="257" y="424"/>
                  </a:lnTo>
                  <a:lnTo>
                    <a:pt x="363" y="516"/>
                  </a:lnTo>
                  <a:lnTo>
                    <a:pt x="436" y="962"/>
                  </a:lnTo>
                  <a:lnTo>
                    <a:pt x="436" y="1325"/>
                  </a:lnTo>
                  <a:lnTo>
                    <a:pt x="363" y="1289"/>
                  </a:lnTo>
                  <a:lnTo>
                    <a:pt x="223" y="928"/>
                  </a:lnTo>
                  <a:lnTo>
                    <a:pt x="223" y="1149"/>
                  </a:lnTo>
                  <a:lnTo>
                    <a:pt x="246" y="1289"/>
                  </a:lnTo>
                  <a:lnTo>
                    <a:pt x="118" y="1242"/>
                  </a:lnTo>
                  <a:lnTo>
                    <a:pt x="0" y="890"/>
                  </a:lnTo>
                  <a:lnTo>
                    <a:pt x="128" y="0"/>
                  </a:lnTo>
                  <a:lnTo>
                    <a:pt x="341" y="116"/>
                  </a:lnTo>
                  <a:lnTo>
                    <a:pt x="456" y="189"/>
                  </a:lnTo>
                  <a:lnTo>
                    <a:pt x="635" y="445"/>
                  </a:lnTo>
                  <a:lnTo>
                    <a:pt x="799" y="588"/>
                  </a:lnTo>
                  <a:lnTo>
                    <a:pt x="869" y="901"/>
                  </a:lnTo>
                  <a:lnTo>
                    <a:pt x="799" y="797"/>
                  </a:lnTo>
                  <a:close/>
                </a:path>
              </a:pathLst>
            </a:custGeom>
            <a:solidFill>
              <a:srgbClr val="660066"/>
            </a:solidFill>
            <a:ln w="9525">
              <a:noFill/>
              <a:round/>
              <a:headEnd/>
              <a:tailEnd/>
            </a:ln>
          </p:spPr>
          <p:txBody>
            <a:bodyPr/>
            <a:lstStyle/>
            <a:p>
              <a:endParaRPr lang="id-ID"/>
            </a:p>
          </p:txBody>
        </p:sp>
        <p:sp>
          <p:nvSpPr>
            <p:cNvPr id="35847" name="Freeform 6"/>
            <p:cNvSpPr>
              <a:spLocks/>
            </p:cNvSpPr>
            <p:nvPr/>
          </p:nvSpPr>
          <p:spPr bwMode="auto">
            <a:xfrm>
              <a:off x="218" y="2750"/>
              <a:ext cx="164" cy="95"/>
            </a:xfrm>
            <a:custGeom>
              <a:avLst/>
              <a:gdLst>
                <a:gd name="T0" fmla="*/ 117 w 329"/>
                <a:gd name="T1" fmla="*/ 0 h 190"/>
                <a:gd name="T2" fmla="*/ 0 w 329"/>
                <a:gd name="T3" fmla="*/ 95 h 190"/>
                <a:gd name="T4" fmla="*/ 87 w 329"/>
                <a:gd name="T5" fmla="*/ 48 h 190"/>
                <a:gd name="T6" fmla="*/ 122 w 329"/>
                <a:gd name="T7" fmla="*/ 76 h 190"/>
                <a:gd name="T8" fmla="*/ 164 w 329"/>
                <a:gd name="T9" fmla="*/ 6 h 190"/>
                <a:gd name="T10" fmla="*/ 117 w 329"/>
                <a:gd name="T11" fmla="*/ 0 h 190"/>
                <a:gd name="T12" fmla="*/ 117 w 329"/>
                <a:gd name="T13" fmla="*/ 0 h 190"/>
                <a:gd name="T14" fmla="*/ 0 60000 65536"/>
                <a:gd name="T15" fmla="*/ 0 60000 65536"/>
                <a:gd name="T16" fmla="*/ 0 60000 65536"/>
                <a:gd name="T17" fmla="*/ 0 60000 65536"/>
                <a:gd name="T18" fmla="*/ 0 60000 65536"/>
                <a:gd name="T19" fmla="*/ 0 60000 65536"/>
                <a:gd name="T20" fmla="*/ 0 60000 65536"/>
                <a:gd name="T21" fmla="*/ 0 w 329"/>
                <a:gd name="T22" fmla="*/ 0 h 190"/>
                <a:gd name="T23" fmla="*/ 329 w 329"/>
                <a:gd name="T24" fmla="*/ 190 h 1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9" h="190">
                  <a:moveTo>
                    <a:pt x="234" y="0"/>
                  </a:moveTo>
                  <a:lnTo>
                    <a:pt x="0" y="190"/>
                  </a:lnTo>
                  <a:lnTo>
                    <a:pt x="175" y="95"/>
                  </a:lnTo>
                  <a:lnTo>
                    <a:pt x="245" y="152"/>
                  </a:lnTo>
                  <a:lnTo>
                    <a:pt x="329" y="12"/>
                  </a:lnTo>
                  <a:lnTo>
                    <a:pt x="234" y="0"/>
                  </a:lnTo>
                  <a:close/>
                </a:path>
              </a:pathLst>
            </a:custGeom>
            <a:solidFill>
              <a:srgbClr val="660066"/>
            </a:solidFill>
            <a:ln w="9525">
              <a:noFill/>
              <a:round/>
              <a:headEnd/>
              <a:tailEnd/>
            </a:ln>
          </p:spPr>
          <p:txBody>
            <a:bodyPr/>
            <a:lstStyle/>
            <a:p>
              <a:endParaRPr lang="id-ID"/>
            </a:p>
          </p:txBody>
        </p:sp>
        <p:sp>
          <p:nvSpPr>
            <p:cNvPr id="35848" name="Freeform 7"/>
            <p:cNvSpPr>
              <a:spLocks/>
            </p:cNvSpPr>
            <p:nvPr/>
          </p:nvSpPr>
          <p:spPr bwMode="auto">
            <a:xfrm>
              <a:off x="799" y="2729"/>
              <a:ext cx="151" cy="168"/>
            </a:xfrm>
            <a:custGeom>
              <a:avLst/>
              <a:gdLst>
                <a:gd name="T0" fmla="*/ 4 w 303"/>
                <a:gd name="T1" fmla="*/ 0 h 336"/>
                <a:gd name="T2" fmla="*/ 70 w 303"/>
                <a:gd name="T3" fmla="*/ 96 h 336"/>
                <a:gd name="T4" fmla="*/ 151 w 303"/>
                <a:gd name="T5" fmla="*/ 165 h 336"/>
                <a:gd name="T6" fmla="*/ 70 w 303"/>
                <a:gd name="T7" fmla="*/ 132 h 336"/>
                <a:gd name="T8" fmla="*/ 64 w 303"/>
                <a:gd name="T9" fmla="*/ 168 h 336"/>
                <a:gd name="T10" fmla="*/ 0 w 303"/>
                <a:gd name="T11" fmla="*/ 57 h 336"/>
                <a:gd name="T12" fmla="*/ 4 w 303"/>
                <a:gd name="T13" fmla="*/ 0 h 336"/>
                <a:gd name="T14" fmla="*/ 4 w 303"/>
                <a:gd name="T15" fmla="*/ 0 h 336"/>
                <a:gd name="T16" fmla="*/ 0 60000 65536"/>
                <a:gd name="T17" fmla="*/ 0 60000 65536"/>
                <a:gd name="T18" fmla="*/ 0 60000 65536"/>
                <a:gd name="T19" fmla="*/ 0 60000 65536"/>
                <a:gd name="T20" fmla="*/ 0 60000 65536"/>
                <a:gd name="T21" fmla="*/ 0 60000 65536"/>
                <a:gd name="T22" fmla="*/ 0 60000 65536"/>
                <a:gd name="T23" fmla="*/ 0 60000 65536"/>
                <a:gd name="T24" fmla="*/ 0 w 303"/>
                <a:gd name="T25" fmla="*/ 0 h 336"/>
                <a:gd name="T26" fmla="*/ 303 w 303"/>
                <a:gd name="T27" fmla="*/ 336 h 3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3" h="336">
                  <a:moveTo>
                    <a:pt x="8" y="0"/>
                  </a:moveTo>
                  <a:lnTo>
                    <a:pt x="141" y="193"/>
                  </a:lnTo>
                  <a:lnTo>
                    <a:pt x="303" y="330"/>
                  </a:lnTo>
                  <a:lnTo>
                    <a:pt x="141" y="264"/>
                  </a:lnTo>
                  <a:lnTo>
                    <a:pt x="128" y="336"/>
                  </a:lnTo>
                  <a:lnTo>
                    <a:pt x="0" y="114"/>
                  </a:lnTo>
                  <a:lnTo>
                    <a:pt x="8" y="0"/>
                  </a:lnTo>
                  <a:close/>
                </a:path>
              </a:pathLst>
            </a:custGeom>
            <a:solidFill>
              <a:srgbClr val="660066"/>
            </a:solidFill>
            <a:ln w="9525">
              <a:noFill/>
              <a:round/>
              <a:headEnd/>
              <a:tailEnd/>
            </a:ln>
          </p:spPr>
          <p:txBody>
            <a:bodyPr/>
            <a:lstStyle/>
            <a:p>
              <a:endParaRPr lang="id-ID"/>
            </a:p>
          </p:txBody>
        </p:sp>
        <p:sp>
          <p:nvSpPr>
            <p:cNvPr id="35849" name="Freeform 8"/>
            <p:cNvSpPr>
              <a:spLocks/>
            </p:cNvSpPr>
            <p:nvPr/>
          </p:nvSpPr>
          <p:spPr bwMode="auto">
            <a:xfrm>
              <a:off x="705" y="3050"/>
              <a:ext cx="188" cy="868"/>
            </a:xfrm>
            <a:custGeom>
              <a:avLst/>
              <a:gdLst>
                <a:gd name="T0" fmla="*/ 76 w 377"/>
                <a:gd name="T1" fmla="*/ 868 h 1736"/>
                <a:gd name="T2" fmla="*/ 105 w 377"/>
                <a:gd name="T3" fmla="*/ 586 h 1736"/>
                <a:gd name="T4" fmla="*/ 71 w 377"/>
                <a:gd name="T5" fmla="*/ 239 h 1736"/>
                <a:gd name="T6" fmla="*/ 111 w 377"/>
                <a:gd name="T7" fmla="*/ 158 h 1736"/>
                <a:gd name="T8" fmla="*/ 135 w 377"/>
                <a:gd name="T9" fmla="*/ 211 h 1736"/>
                <a:gd name="T10" fmla="*/ 188 w 377"/>
                <a:gd name="T11" fmla="*/ 0 h 1736"/>
                <a:gd name="T12" fmla="*/ 0 w 377"/>
                <a:gd name="T13" fmla="*/ 234 h 1736"/>
                <a:gd name="T14" fmla="*/ 53 w 377"/>
                <a:gd name="T15" fmla="*/ 551 h 1736"/>
                <a:gd name="T16" fmla="*/ 76 w 377"/>
                <a:gd name="T17" fmla="*/ 868 h 1736"/>
                <a:gd name="T18" fmla="*/ 76 w 377"/>
                <a:gd name="T19" fmla="*/ 868 h 17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77"/>
                <a:gd name="T31" fmla="*/ 0 h 1736"/>
                <a:gd name="T32" fmla="*/ 377 w 377"/>
                <a:gd name="T33" fmla="*/ 1736 h 17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77" h="1736">
                  <a:moveTo>
                    <a:pt x="152" y="1736"/>
                  </a:moveTo>
                  <a:lnTo>
                    <a:pt x="211" y="1171"/>
                  </a:lnTo>
                  <a:lnTo>
                    <a:pt x="143" y="479"/>
                  </a:lnTo>
                  <a:lnTo>
                    <a:pt x="223" y="316"/>
                  </a:lnTo>
                  <a:lnTo>
                    <a:pt x="270" y="422"/>
                  </a:lnTo>
                  <a:lnTo>
                    <a:pt x="377" y="0"/>
                  </a:lnTo>
                  <a:lnTo>
                    <a:pt x="0" y="468"/>
                  </a:lnTo>
                  <a:lnTo>
                    <a:pt x="107" y="1101"/>
                  </a:lnTo>
                  <a:lnTo>
                    <a:pt x="152" y="1736"/>
                  </a:lnTo>
                  <a:close/>
                </a:path>
              </a:pathLst>
            </a:custGeom>
            <a:solidFill>
              <a:srgbClr val="660066"/>
            </a:solidFill>
            <a:ln w="9525">
              <a:noFill/>
              <a:round/>
              <a:headEnd/>
              <a:tailEnd/>
            </a:ln>
          </p:spPr>
          <p:txBody>
            <a:bodyPr/>
            <a:lstStyle/>
            <a:p>
              <a:endParaRPr lang="id-ID"/>
            </a:p>
          </p:txBody>
        </p:sp>
        <p:sp>
          <p:nvSpPr>
            <p:cNvPr id="35850" name="Freeform 9"/>
            <p:cNvSpPr>
              <a:spLocks/>
            </p:cNvSpPr>
            <p:nvPr/>
          </p:nvSpPr>
          <p:spPr bwMode="auto">
            <a:xfrm>
              <a:off x="28" y="1863"/>
              <a:ext cx="858" cy="814"/>
            </a:xfrm>
            <a:custGeom>
              <a:avLst/>
              <a:gdLst>
                <a:gd name="T0" fmla="*/ 254 w 1716"/>
                <a:gd name="T1" fmla="*/ 42 h 1627"/>
                <a:gd name="T2" fmla="*/ 126 w 1716"/>
                <a:gd name="T3" fmla="*/ 158 h 1627"/>
                <a:gd name="T4" fmla="*/ 35 w 1716"/>
                <a:gd name="T5" fmla="*/ 321 h 1627"/>
                <a:gd name="T6" fmla="*/ 0 w 1716"/>
                <a:gd name="T7" fmla="*/ 504 h 1627"/>
                <a:gd name="T8" fmla="*/ 61 w 1716"/>
                <a:gd name="T9" fmla="*/ 715 h 1627"/>
                <a:gd name="T10" fmla="*/ 265 w 1716"/>
                <a:gd name="T11" fmla="*/ 814 h 1627"/>
                <a:gd name="T12" fmla="*/ 820 w 1716"/>
                <a:gd name="T13" fmla="*/ 608 h 1627"/>
                <a:gd name="T14" fmla="*/ 858 w 1716"/>
                <a:gd name="T15" fmla="*/ 409 h 1627"/>
                <a:gd name="T16" fmla="*/ 832 w 1716"/>
                <a:gd name="T17" fmla="*/ 276 h 1627"/>
                <a:gd name="T18" fmla="*/ 759 w 1716"/>
                <a:gd name="T19" fmla="*/ 184 h 1627"/>
                <a:gd name="T20" fmla="*/ 674 w 1716"/>
                <a:gd name="T21" fmla="*/ 96 h 1627"/>
                <a:gd name="T22" fmla="*/ 627 w 1716"/>
                <a:gd name="T23" fmla="*/ 62 h 1627"/>
                <a:gd name="T24" fmla="*/ 502 w 1716"/>
                <a:gd name="T25" fmla="*/ 0 h 1627"/>
                <a:gd name="T26" fmla="*/ 337 w 1716"/>
                <a:gd name="T27" fmla="*/ 8 h 1627"/>
                <a:gd name="T28" fmla="*/ 254 w 1716"/>
                <a:gd name="T29" fmla="*/ 42 h 1627"/>
                <a:gd name="T30" fmla="*/ 254 w 1716"/>
                <a:gd name="T31" fmla="*/ 42 h 162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716"/>
                <a:gd name="T49" fmla="*/ 0 h 1627"/>
                <a:gd name="T50" fmla="*/ 1716 w 1716"/>
                <a:gd name="T51" fmla="*/ 1627 h 162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716" h="1627">
                  <a:moveTo>
                    <a:pt x="508" y="84"/>
                  </a:moveTo>
                  <a:lnTo>
                    <a:pt x="253" y="315"/>
                  </a:lnTo>
                  <a:lnTo>
                    <a:pt x="70" y="642"/>
                  </a:lnTo>
                  <a:lnTo>
                    <a:pt x="0" y="1007"/>
                  </a:lnTo>
                  <a:lnTo>
                    <a:pt x="122" y="1429"/>
                  </a:lnTo>
                  <a:lnTo>
                    <a:pt x="530" y="1627"/>
                  </a:lnTo>
                  <a:lnTo>
                    <a:pt x="1640" y="1216"/>
                  </a:lnTo>
                  <a:lnTo>
                    <a:pt x="1716" y="817"/>
                  </a:lnTo>
                  <a:lnTo>
                    <a:pt x="1663" y="551"/>
                  </a:lnTo>
                  <a:lnTo>
                    <a:pt x="1517" y="367"/>
                  </a:lnTo>
                  <a:lnTo>
                    <a:pt x="1348" y="192"/>
                  </a:lnTo>
                  <a:lnTo>
                    <a:pt x="1254" y="123"/>
                  </a:lnTo>
                  <a:lnTo>
                    <a:pt x="1004" y="0"/>
                  </a:lnTo>
                  <a:lnTo>
                    <a:pt x="673" y="15"/>
                  </a:lnTo>
                  <a:lnTo>
                    <a:pt x="508" y="84"/>
                  </a:lnTo>
                  <a:close/>
                </a:path>
              </a:pathLst>
            </a:custGeom>
            <a:solidFill>
              <a:srgbClr val="595252"/>
            </a:solidFill>
            <a:ln w="9525">
              <a:noFill/>
              <a:round/>
              <a:headEnd/>
              <a:tailEnd/>
            </a:ln>
          </p:spPr>
          <p:txBody>
            <a:bodyPr/>
            <a:lstStyle/>
            <a:p>
              <a:endParaRPr lang="id-ID"/>
            </a:p>
          </p:txBody>
        </p:sp>
        <p:sp>
          <p:nvSpPr>
            <p:cNvPr id="35851" name="Freeform 10"/>
            <p:cNvSpPr>
              <a:spLocks/>
            </p:cNvSpPr>
            <p:nvPr/>
          </p:nvSpPr>
          <p:spPr bwMode="auto">
            <a:xfrm>
              <a:off x="88" y="2029"/>
              <a:ext cx="162" cy="310"/>
            </a:xfrm>
            <a:custGeom>
              <a:avLst/>
              <a:gdLst>
                <a:gd name="T0" fmla="*/ 89 w 323"/>
                <a:gd name="T1" fmla="*/ 0 h 619"/>
                <a:gd name="T2" fmla="*/ 50 w 323"/>
                <a:gd name="T3" fmla="*/ 61 h 619"/>
                <a:gd name="T4" fmla="*/ 0 w 323"/>
                <a:gd name="T5" fmla="*/ 168 h 619"/>
                <a:gd name="T6" fmla="*/ 23 w 323"/>
                <a:gd name="T7" fmla="*/ 183 h 619"/>
                <a:gd name="T8" fmla="*/ 4 w 323"/>
                <a:gd name="T9" fmla="*/ 237 h 619"/>
                <a:gd name="T10" fmla="*/ 28 w 323"/>
                <a:gd name="T11" fmla="*/ 267 h 619"/>
                <a:gd name="T12" fmla="*/ 4 w 323"/>
                <a:gd name="T13" fmla="*/ 310 h 619"/>
                <a:gd name="T14" fmla="*/ 62 w 323"/>
                <a:gd name="T15" fmla="*/ 298 h 619"/>
                <a:gd name="T16" fmla="*/ 69 w 323"/>
                <a:gd name="T17" fmla="*/ 257 h 619"/>
                <a:gd name="T18" fmla="*/ 50 w 323"/>
                <a:gd name="T19" fmla="*/ 252 h 619"/>
                <a:gd name="T20" fmla="*/ 50 w 323"/>
                <a:gd name="T21" fmla="*/ 183 h 619"/>
                <a:gd name="T22" fmla="*/ 101 w 323"/>
                <a:gd name="T23" fmla="*/ 110 h 619"/>
                <a:gd name="T24" fmla="*/ 162 w 323"/>
                <a:gd name="T25" fmla="*/ 15 h 619"/>
                <a:gd name="T26" fmla="*/ 86 w 323"/>
                <a:gd name="T27" fmla="*/ 73 h 619"/>
                <a:gd name="T28" fmla="*/ 89 w 323"/>
                <a:gd name="T29" fmla="*/ 0 h 619"/>
                <a:gd name="T30" fmla="*/ 89 w 323"/>
                <a:gd name="T31" fmla="*/ 0 h 61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23"/>
                <a:gd name="T49" fmla="*/ 0 h 619"/>
                <a:gd name="T50" fmla="*/ 323 w 323"/>
                <a:gd name="T51" fmla="*/ 619 h 61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23" h="619">
                  <a:moveTo>
                    <a:pt x="177" y="0"/>
                  </a:moveTo>
                  <a:lnTo>
                    <a:pt x="100" y="121"/>
                  </a:lnTo>
                  <a:lnTo>
                    <a:pt x="0" y="336"/>
                  </a:lnTo>
                  <a:lnTo>
                    <a:pt x="45" y="366"/>
                  </a:lnTo>
                  <a:lnTo>
                    <a:pt x="7" y="473"/>
                  </a:lnTo>
                  <a:lnTo>
                    <a:pt x="55" y="534"/>
                  </a:lnTo>
                  <a:lnTo>
                    <a:pt x="7" y="619"/>
                  </a:lnTo>
                  <a:lnTo>
                    <a:pt x="123" y="595"/>
                  </a:lnTo>
                  <a:lnTo>
                    <a:pt x="138" y="513"/>
                  </a:lnTo>
                  <a:lnTo>
                    <a:pt x="100" y="503"/>
                  </a:lnTo>
                  <a:lnTo>
                    <a:pt x="100" y="366"/>
                  </a:lnTo>
                  <a:lnTo>
                    <a:pt x="201" y="220"/>
                  </a:lnTo>
                  <a:lnTo>
                    <a:pt x="323" y="30"/>
                  </a:lnTo>
                  <a:lnTo>
                    <a:pt x="171" y="146"/>
                  </a:lnTo>
                  <a:lnTo>
                    <a:pt x="177" y="0"/>
                  </a:lnTo>
                  <a:close/>
                </a:path>
              </a:pathLst>
            </a:custGeom>
            <a:solidFill>
              <a:srgbClr val="A39494"/>
            </a:solidFill>
            <a:ln w="9525">
              <a:noFill/>
              <a:round/>
              <a:headEnd/>
              <a:tailEnd/>
            </a:ln>
          </p:spPr>
          <p:txBody>
            <a:bodyPr/>
            <a:lstStyle/>
            <a:p>
              <a:endParaRPr lang="id-ID"/>
            </a:p>
          </p:txBody>
        </p:sp>
        <p:sp>
          <p:nvSpPr>
            <p:cNvPr id="35852" name="Freeform 11"/>
            <p:cNvSpPr>
              <a:spLocks/>
            </p:cNvSpPr>
            <p:nvPr/>
          </p:nvSpPr>
          <p:spPr bwMode="auto">
            <a:xfrm>
              <a:off x="338" y="2057"/>
              <a:ext cx="79" cy="282"/>
            </a:xfrm>
            <a:custGeom>
              <a:avLst/>
              <a:gdLst>
                <a:gd name="T0" fmla="*/ 23 w 157"/>
                <a:gd name="T1" fmla="*/ 0 h 564"/>
                <a:gd name="T2" fmla="*/ 0 w 157"/>
                <a:gd name="T3" fmla="*/ 102 h 564"/>
                <a:gd name="T4" fmla="*/ 26 w 157"/>
                <a:gd name="T5" fmla="*/ 95 h 564"/>
                <a:gd name="T6" fmla="*/ 11 w 157"/>
                <a:gd name="T7" fmla="*/ 191 h 564"/>
                <a:gd name="T8" fmla="*/ 0 w 157"/>
                <a:gd name="T9" fmla="*/ 235 h 564"/>
                <a:gd name="T10" fmla="*/ 41 w 157"/>
                <a:gd name="T11" fmla="*/ 191 h 564"/>
                <a:gd name="T12" fmla="*/ 35 w 157"/>
                <a:gd name="T13" fmla="*/ 282 h 564"/>
                <a:gd name="T14" fmla="*/ 71 w 157"/>
                <a:gd name="T15" fmla="*/ 186 h 564"/>
                <a:gd name="T16" fmla="*/ 79 w 157"/>
                <a:gd name="T17" fmla="*/ 105 h 564"/>
                <a:gd name="T18" fmla="*/ 71 w 157"/>
                <a:gd name="T19" fmla="*/ 49 h 564"/>
                <a:gd name="T20" fmla="*/ 49 w 157"/>
                <a:gd name="T21" fmla="*/ 79 h 564"/>
                <a:gd name="T22" fmla="*/ 35 w 157"/>
                <a:gd name="T23" fmla="*/ 57 h 564"/>
                <a:gd name="T24" fmla="*/ 23 w 157"/>
                <a:gd name="T25" fmla="*/ 0 h 564"/>
                <a:gd name="T26" fmla="*/ 23 w 157"/>
                <a:gd name="T27" fmla="*/ 0 h 56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57"/>
                <a:gd name="T43" fmla="*/ 0 h 564"/>
                <a:gd name="T44" fmla="*/ 157 w 157"/>
                <a:gd name="T45" fmla="*/ 564 h 56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57" h="564">
                  <a:moveTo>
                    <a:pt x="45" y="0"/>
                  </a:moveTo>
                  <a:lnTo>
                    <a:pt x="0" y="205"/>
                  </a:lnTo>
                  <a:lnTo>
                    <a:pt x="51" y="190"/>
                  </a:lnTo>
                  <a:lnTo>
                    <a:pt x="21" y="382"/>
                  </a:lnTo>
                  <a:lnTo>
                    <a:pt x="0" y="471"/>
                  </a:lnTo>
                  <a:lnTo>
                    <a:pt x="81" y="382"/>
                  </a:lnTo>
                  <a:lnTo>
                    <a:pt x="70" y="564"/>
                  </a:lnTo>
                  <a:lnTo>
                    <a:pt x="142" y="372"/>
                  </a:lnTo>
                  <a:lnTo>
                    <a:pt x="157" y="211"/>
                  </a:lnTo>
                  <a:lnTo>
                    <a:pt x="142" y="99"/>
                  </a:lnTo>
                  <a:lnTo>
                    <a:pt x="98" y="159"/>
                  </a:lnTo>
                  <a:lnTo>
                    <a:pt x="70" y="114"/>
                  </a:lnTo>
                  <a:lnTo>
                    <a:pt x="45" y="0"/>
                  </a:lnTo>
                  <a:close/>
                </a:path>
              </a:pathLst>
            </a:custGeom>
            <a:solidFill>
              <a:srgbClr val="A39494"/>
            </a:solidFill>
            <a:ln w="9525">
              <a:noFill/>
              <a:round/>
              <a:headEnd/>
              <a:tailEnd/>
            </a:ln>
          </p:spPr>
          <p:txBody>
            <a:bodyPr/>
            <a:lstStyle/>
            <a:p>
              <a:endParaRPr lang="id-ID"/>
            </a:p>
          </p:txBody>
        </p:sp>
        <p:sp>
          <p:nvSpPr>
            <p:cNvPr id="35853" name="Freeform 12"/>
            <p:cNvSpPr>
              <a:spLocks/>
            </p:cNvSpPr>
            <p:nvPr/>
          </p:nvSpPr>
          <p:spPr bwMode="auto">
            <a:xfrm>
              <a:off x="174" y="2319"/>
              <a:ext cx="79" cy="92"/>
            </a:xfrm>
            <a:custGeom>
              <a:avLst/>
              <a:gdLst>
                <a:gd name="T0" fmla="*/ 76 w 158"/>
                <a:gd name="T1" fmla="*/ 0 h 185"/>
                <a:gd name="T2" fmla="*/ 41 w 158"/>
                <a:gd name="T3" fmla="*/ 54 h 185"/>
                <a:gd name="T4" fmla="*/ 0 w 158"/>
                <a:gd name="T5" fmla="*/ 92 h 185"/>
                <a:gd name="T6" fmla="*/ 69 w 158"/>
                <a:gd name="T7" fmla="*/ 50 h 185"/>
                <a:gd name="T8" fmla="*/ 79 w 158"/>
                <a:gd name="T9" fmla="*/ 24 h 185"/>
                <a:gd name="T10" fmla="*/ 76 w 158"/>
                <a:gd name="T11" fmla="*/ 0 h 185"/>
                <a:gd name="T12" fmla="*/ 76 w 158"/>
                <a:gd name="T13" fmla="*/ 0 h 185"/>
                <a:gd name="T14" fmla="*/ 0 60000 65536"/>
                <a:gd name="T15" fmla="*/ 0 60000 65536"/>
                <a:gd name="T16" fmla="*/ 0 60000 65536"/>
                <a:gd name="T17" fmla="*/ 0 60000 65536"/>
                <a:gd name="T18" fmla="*/ 0 60000 65536"/>
                <a:gd name="T19" fmla="*/ 0 60000 65536"/>
                <a:gd name="T20" fmla="*/ 0 60000 65536"/>
                <a:gd name="T21" fmla="*/ 0 w 158"/>
                <a:gd name="T22" fmla="*/ 0 h 185"/>
                <a:gd name="T23" fmla="*/ 158 w 158"/>
                <a:gd name="T24" fmla="*/ 185 h 1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 h="185">
                  <a:moveTo>
                    <a:pt x="152" y="0"/>
                  </a:moveTo>
                  <a:lnTo>
                    <a:pt x="82" y="109"/>
                  </a:lnTo>
                  <a:lnTo>
                    <a:pt x="0" y="185"/>
                  </a:lnTo>
                  <a:lnTo>
                    <a:pt x="137" y="101"/>
                  </a:lnTo>
                  <a:lnTo>
                    <a:pt x="158" y="48"/>
                  </a:lnTo>
                  <a:lnTo>
                    <a:pt x="152" y="0"/>
                  </a:lnTo>
                  <a:close/>
                </a:path>
              </a:pathLst>
            </a:custGeom>
            <a:solidFill>
              <a:srgbClr val="A39494"/>
            </a:solidFill>
            <a:ln w="9525">
              <a:noFill/>
              <a:round/>
              <a:headEnd/>
              <a:tailEnd/>
            </a:ln>
          </p:spPr>
          <p:txBody>
            <a:bodyPr/>
            <a:lstStyle/>
            <a:p>
              <a:endParaRPr lang="id-ID"/>
            </a:p>
          </p:txBody>
        </p:sp>
        <p:sp>
          <p:nvSpPr>
            <p:cNvPr id="35854" name="Freeform 13"/>
            <p:cNvSpPr>
              <a:spLocks/>
            </p:cNvSpPr>
            <p:nvPr/>
          </p:nvSpPr>
          <p:spPr bwMode="auto">
            <a:xfrm>
              <a:off x="586" y="2077"/>
              <a:ext cx="207" cy="203"/>
            </a:xfrm>
            <a:custGeom>
              <a:avLst/>
              <a:gdLst>
                <a:gd name="T0" fmla="*/ 0 w 414"/>
                <a:gd name="T1" fmla="*/ 138 h 406"/>
                <a:gd name="T2" fmla="*/ 16 w 414"/>
                <a:gd name="T3" fmla="*/ 191 h 406"/>
                <a:gd name="T4" fmla="*/ 111 w 414"/>
                <a:gd name="T5" fmla="*/ 203 h 406"/>
                <a:gd name="T6" fmla="*/ 77 w 414"/>
                <a:gd name="T7" fmla="*/ 161 h 406"/>
                <a:gd name="T8" fmla="*/ 142 w 414"/>
                <a:gd name="T9" fmla="*/ 156 h 406"/>
                <a:gd name="T10" fmla="*/ 134 w 414"/>
                <a:gd name="T11" fmla="*/ 107 h 406"/>
                <a:gd name="T12" fmla="*/ 207 w 414"/>
                <a:gd name="T13" fmla="*/ 81 h 406"/>
                <a:gd name="T14" fmla="*/ 207 w 414"/>
                <a:gd name="T15" fmla="*/ 23 h 406"/>
                <a:gd name="T16" fmla="*/ 157 w 414"/>
                <a:gd name="T17" fmla="*/ 7 h 406"/>
                <a:gd name="T18" fmla="*/ 162 w 414"/>
                <a:gd name="T19" fmla="*/ 30 h 406"/>
                <a:gd name="T20" fmla="*/ 92 w 414"/>
                <a:gd name="T21" fmla="*/ 0 h 406"/>
                <a:gd name="T22" fmla="*/ 126 w 414"/>
                <a:gd name="T23" fmla="*/ 54 h 406"/>
                <a:gd name="T24" fmla="*/ 68 w 414"/>
                <a:gd name="T25" fmla="*/ 47 h 406"/>
                <a:gd name="T26" fmla="*/ 77 w 414"/>
                <a:gd name="T27" fmla="*/ 100 h 406"/>
                <a:gd name="T28" fmla="*/ 0 w 414"/>
                <a:gd name="T29" fmla="*/ 58 h 406"/>
                <a:gd name="T30" fmla="*/ 46 w 414"/>
                <a:gd name="T31" fmla="*/ 142 h 406"/>
                <a:gd name="T32" fmla="*/ 0 w 414"/>
                <a:gd name="T33" fmla="*/ 138 h 406"/>
                <a:gd name="T34" fmla="*/ 0 w 414"/>
                <a:gd name="T35" fmla="*/ 138 h 40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14"/>
                <a:gd name="T55" fmla="*/ 0 h 406"/>
                <a:gd name="T56" fmla="*/ 414 w 414"/>
                <a:gd name="T57" fmla="*/ 406 h 40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14" h="406">
                  <a:moveTo>
                    <a:pt x="0" y="275"/>
                  </a:moveTo>
                  <a:lnTo>
                    <a:pt x="32" y="382"/>
                  </a:lnTo>
                  <a:lnTo>
                    <a:pt x="222" y="406"/>
                  </a:lnTo>
                  <a:lnTo>
                    <a:pt x="154" y="321"/>
                  </a:lnTo>
                  <a:lnTo>
                    <a:pt x="283" y="311"/>
                  </a:lnTo>
                  <a:lnTo>
                    <a:pt x="268" y="214"/>
                  </a:lnTo>
                  <a:lnTo>
                    <a:pt x="414" y="161"/>
                  </a:lnTo>
                  <a:lnTo>
                    <a:pt x="414" y="45"/>
                  </a:lnTo>
                  <a:lnTo>
                    <a:pt x="313" y="15"/>
                  </a:lnTo>
                  <a:lnTo>
                    <a:pt x="323" y="60"/>
                  </a:lnTo>
                  <a:lnTo>
                    <a:pt x="184" y="0"/>
                  </a:lnTo>
                  <a:lnTo>
                    <a:pt x="252" y="108"/>
                  </a:lnTo>
                  <a:lnTo>
                    <a:pt x="136" y="93"/>
                  </a:lnTo>
                  <a:lnTo>
                    <a:pt x="154" y="199"/>
                  </a:lnTo>
                  <a:lnTo>
                    <a:pt x="0" y="116"/>
                  </a:lnTo>
                  <a:lnTo>
                    <a:pt x="91" y="283"/>
                  </a:lnTo>
                  <a:lnTo>
                    <a:pt x="0" y="275"/>
                  </a:lnTo>
                  <a:close/>
                </a:path>
              </a:pathLst>
            </a:custGeom>
            <a:solidFill>
              <a:srgbClr val="A39494"/>
            </a:solidFill>
            <a:ln w="9525">
              <a:noFill/>
              <a:round/>
              <a:headEnd/>
              <a:tailEnd/>
            </a:ln>
          </p:spPr>
          <p:txBody>
            <a:bodyPr/>
            <a:lstStyle/>
            <a:p>
              <a:endParaRPr lang="id-ID"/>
            </a:p>
          </p:txBody>
        </p:sp>
        <p:sp>
          <p:nvSpPr>
            <p:cNvPr id="35855" name="Freeform 14"/>
            <p:cNvSpPr>
              <a:spLocks/>
            </p:cNvSpPr>
            <p:nvPr/>
          </p:nvSpPr>
          <p:spPr bwMode="auto">
            <a:xfrm>
              <a:off x="748" y="2351"/>
              <a:ext cx="64" cy="74"/>
            </a:xfrm>
            <a:custGeom>
              <a:avLst/>
              <a:gdLst>
                <a:gd name="T0" fmla="*/ 0 w 127"/>
                <a:gd name="T1" fmla="*/ 0 h 146"/>
                <a:gd name="T2" fmla="*/ 31 w 127"/>
                <a:gd name="T3" fmla="*/ 74 h 146"/>
                <a:gd name="T4" fmla="*/ 64 w 127"/>
                <a:gd name="T5" fmla="*/ 66 h 146"/>
                <a:gd name="T6" fmla="*/ 42 w 127"/>
                <a:gd name="T7" fmla="*/ 24 h 146"/>
                <a:gd name="T8" fmla="*/ 50 w 127"/>
                <a:gd name="T9" fmla="*/ 8 h 146"/>
                <a:gd name="T10" fmla="*/ 0 w 127"/>
                <a:gd name="T11" fmla="*/ 0 h 146"/>
                <a:gd name="T12" fmla="*/ 0 w 127"/>
                <a:gd name="T13" fmla="*/ 0 h 146"/>
                <a:gd name="T14" fmla="*/ 0 60000 65536"/>
                <a:gd name="T15" fmla="*/ 0 60000 65536"/>
                <a:gd name="T16" fmla="*/ 0 60000 65536"/>
                <a:gd name="T17" fmla="*/ 0 60000 65536"/>
                <a:gd name="T18" fmla="*/ 0 60000 65536"/>
                <a:gd name="T19" fmla="*/ 0 60000 65536"/>
                <a:gd name="T20" fmla="*/ 0 60000 65536"/>
                <a:gd name="T21" fmla="*/ 0 w 127"/>
                <a:gd name="T22" fmla="*/ 0 h 146"/>
                <a:gd name="T23" fmla="*/ 127 w 127"/>
                <a:gd name="T24" fmla="*/ 146 h 14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7" h="146">
                  <a:moveTo>
                    <a:pt x="0" y="0"/>
                  </a:moveTo>
                  <a:lnTo>
                    <a:pt x="61" y="146"/>
                  </a:lnTo>
                  <a:lnTo>
                    <a:pt x="127" y="131"/>
                  </a:lnTo>
                  <a:lnTo>
                    <a:pt x="83" y="47"/>
                  </a:lnTo>
                  <a:lnTo>
                    <a:pt x="99" y="15"/>
                  </a:lnTo>
                  <a:lnTo>
                    <a:pt x="0" y="0"/>
                  </a:lnTo>
                  <a:close/>
                </a:path>
              </a:pathLst>
            </a:custGeom>
            <a:solidFill>
              <a:srgbClr val="A39494"/>
            </a:solidFill>
            <a:ln w="9525">
              <a:noFill/>
              <a:round/>
              <a:headEnd/>
              <a:tailEnd/>
            </a:ln>
          </p:spPr>
          <p:txBody>
            <a:bodyPr/>
            <a:lstStyle/>
            <a:p>
              <a:endParaRPr lang="id-ID"/>
            </a:p>
          </p:txBody>
        </p:sp>
        <p:sp>
          <p:nvSpPr>
            <p:cNvPr id="35856" name="Freeform 15"/>
            <p:cNvSpPr>
              <a:spLocks/>
            </p:cNvSpPr>
            <p:nvPr/>
          </p:nvSpPr>
          <p:spPr bwMode="auto">
            <a:xfrm>
              <a:off x="235" y="2302"/>
              <a:ext cx="576" cy="1089"/>
            </a:xfrm>
            <a:custGeom>
              <a:avLst/>
              <a:gdLst>
                <a:gd name="T0" fmla="*/ 406 w 1152"/>
                <a:gd name="T1" fmla="*/ 0 h 2178"/>
                <a:gd name="T2" fmla="*/ 455 w 1152"/>
                <a:gd name="T3" fmla="*/ 0 h 2178"/>
                <a:gd name="T4" fmla="*/ 478 w 1152"/>
                <a:gd name="T5" fmla="*/ 73 h 2178"/>
                <a:gd name="T6" fmla="*/ 576 w 1152"/>
                <a:gd name="T7" fmla="*/ 191 h 2178"/>
                <a:gd name="T8" fmla="*/ 574 w 1152"/>
                <a:gd name="T9" fmla="*/ 293 h 2178"/>
                <a:gd name="T10" fmla="*/ 574 w 1152"/>
                <a:gd name="T11" fmla="*/ 351 h 2178"/>
                <a:gd name="T12" fmla="*/ 571 w 1152"/>
                <a:gd name="T13" fmla="*/ 389 h 2178"/>
                <a:gd name="T14" fmla="*/ 571 w 1152"/>
                <a:gd name="T15" fmla="*/ 459 h 2178"/>
                <a:gd name="T16" fmla="*/ 544 w 1152"/>
                <a:gd name="T17" fmla="*/ 596 h 2178"/>
                <a:gd name="T18" fmla="*/ 463 w 1152"/>
                <a:gd name="T19" fmla="*/ 845 h 2178"/>
                <a:gd name="T20" fmla="*/ 420 w 1152"/>
                <a:gd name="T21" fmla="*/ 982 h 2178"/>
                <a:gd name="T22" fmla="*/ 406 w 1152"/>
                <a:gd name="T23" fmla="*/ 1089 h 2178"/>
                <a:gd name="T24" fmla="*/ 317 w 1152"/>
                <a:gd name="T25" fmla="*/ 901 h 2178"/>
                <a:gd name="T26" fmla="*/ 141 w 1152"/>
                <a:gd name="T27" fmla="*/ 634 h 2178"/>
                <a:gd name="T28" fmla="*/ 134 w 1152"/>
                <a:gd name="T29" fmla="*/ 425 h 2178"/>
                <a:gd name="T30" fmla="*/ 84 w 1152"/>
                <a:gd name="T31" fmla="*/ 340 h 2178"/>
                <a:gd name="T32" fmla="*/ 28 w 1152"/>
                <a:gd name="T33" fmla="*/ 268 h 2178"/>
                <a:gd name="T34" fmla="*/ 0 w 1152"/>
                <a:gd name="T35" fmla="*/ 184 h 2178"/>
                <a:gd name="T36" fmla="*/ 23 w 1152"/>
                <a:gd name="T37" fmla="*/ 131 h 2178"/>
                <a:gd name="T38" fmla="*/ 104 w 1152"/>
                <a:gd name="T39" fmla="*/ 111 h 2178"/>
                <a:gd name="T40" fmla="*/ 144 w 1152"/>
                <a:gd name="T41" fmla="*/ 122 h 2178"/>
                <a:gd name="T42" fmla="*/ 195 w 1152"/>
                <a:gd name="T43" fmla="*/ 100 h 2178"/>
                <a:gd name="T44" fmla="*/ 207 w 1152"/>
                <a:gd name="T45" fmla="*/ 39 h 2178"/>
                <a:gd name="T46" fmla="*/ 402 w 1152"/>
                <a:gd name="T47" fmla="*/ 19 h 2178"/>
                <a:gd name="T48" fmla="*/ 406 w 1152"/>
                <a:gd name="T49" fmla="*/ 0 h 2178"/>
                <a:gd name="T50" fmla="*/ 406 w 1152"/>
                <a:gd name="T51" fmla="*/ 0 h 217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52"/>
                <a:gd name="T79" fmla="*/ 0 h 2178"/>
                <a:gd name="T80" fmla="*/ 1152 w 1152"/>
                <a:gd name="T81" fmla="*/ 2178 h 217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52" h="2178">
                  <a:moveTo>
                    <a:pt x="812" y="0"/>
                  </a:moveTo>
                  <a:lnTo>
                    <a:pt x="911" y="0"/>
                  </a:lnTo>
                  <a:lnTo>
                    <a:pt x="956" y="146"/>
                  </a:lnTo>
                  <a:lnTo>
                    <a:pt x="1152" y="382"/>
                  </a:lnTo>
                  <a:lnTo>
                    <a:pt x="1148" y="587"/>
                  </a:lnTo>
                  <a:lnTo>
                    <a:pt x="1148" y="703"/>
                  </a:lnTo>
                  <a:lnTo>
                    <a:pt x="1141" y="779"/>
                  </a:lnTo>
                  <a:lnTo>
                    <a:pt x="1141" y="918"/>
                  </a:lnTo>
                  <a:lnTo>
                    <a:pt x="1088" y="1192"/>
                  </a:lnTo>
                  <a:lnTo>
                    <a:pt x="926" y="1690"/>
                  </a:lnTo>
                  <a:lnTo>
                    <a:pt x="840" y="1964"/>
                  </a:lnTo>
                  <a:lnTo>
                    <a:pt x="812" y="2178"/>
                  </a:lnTo>
                  <a:lnTo>
                    <a:pt x="635" y="1802"/>
                  </a:lnTo>
                  <a:lnTo>
                    <a:pt x="282" y="1268"/>
                  </a:lnTo>
                  <a:lnTo>
                    <a:pt x="268" y="850"/>
                  </a:lnTo>
                  <a:lnTo>
                    <a:pt x="168" y="681"/>
                  </a:lnTo>
                  <a:lnTo>
                    <a:pt x="56" y="536"/>
                  </a:lnTo>
                  <a:lnTo>
                    <a:pt x="0" y="369"/>
                  </a:lnTo>
                  <a:lnTo>
                    <a:pt x="46" y="261"/>
                  </a:lnTo>
                  <a:lnTo>
                    <a:pt x="208" y="223"/>
                  </a:lnTo>
                  <a:lnTo>
                    <a:pt x="289" y="245"/>
                  </a:lnTo>
                  <a:lnTo>
                    <a:pt x="390" y="200"/>
                  </a:lnTo>
                  <a:lnTo>
                    <a:pt x="415" y="78"/>
                  </a:lnTo>
                  <a:lnTo>
                    <a:pt x="804" y="38"/>
                  </a:lnTo>
                  <a:lnTo>
                    <a:pt x="812" y="0"/>
                  </a:lnTo>
                  <a:close/>
                </a:path>
              </a:pathLst>
            </a:custGeom>
            <a:solidFill>
              <a:srgbClr val="FFC4B8"/>
            </a:solidFill>
            <a:ln w="9525">
              <a:noFill/>
              <a:round/>
              <a:headEnd/>
              <a:tailEnd/>
            </a:ln>
          </p:spPr>
          <p:txBody>
            <a:bodyPr/>
            <a:lstStyle/>
            <a:p>
              <a:endParaRPr lang="id-ID"/>
            </a:p>
          </p:txBody>
        </p:sp>
        <p:sp>
          <p:nvSpPr>
            <p:cNvPr id="35857" name="Freeform 16"/>
            <p:cNvSpPr>
              <a:spLocks/>
            </p:cNvSpPr>
            <p:nvPr/>
          </p:nvSpPr>
          <p:spPr bwMode="auto">
            <a:xfrm>
              <a:off x="315" y="2517"/>
              <a:ext cx="142" cy="68"/>
            </a:xfrm>
            <a:custGeom>
              <a:avLst/>
              <a:gdLst>
                <a:gd name="T0" fmla="*/ 15 w 283"/>
                <a:gd name="T1" fmla="*/ 68 h 137"/>
                <a:gd name="T2" fmla="*/ 3 w 283"/>
                <a:gd name="T3" fmla="*/ 53 h 137"/>
                <a:gd name="T4" fmla="*/ 0 w 283"/>
                <a:gd name="T5" fmla="*/ 38 h 137"/>
                <a:gd name="T6" fmla="*/ 23 w 283"/>
                <a:gd name="T7" fmla="*/ 7 h 137"/>
                <a:gd name="T8" fmla="*/ 76 w 283"/>
                <a:gd name="T9" fmla="*/ 0 h 137"/>
                <a:gd name="T10" fmla="*/ 114 w 283"/>
                <a:gd name="T11" fmla="*/ 7 h 137"/>
                <a:gd name="T12" fmla="*/ 142 w 283"/>
                <a:gd name="T13" fmla="*/ 30 h 137"/>
                <a:gd name="T14" fmla="*/ 119 w 283"/>
                <a:gd name="T15" fmla="*/ 40 h 137"/>
                <a:gd name="T16" fmla="*/ 23 w 283"/>
                <a:gd name="T17" fmla="*/ 57 h 137"/>
                <a:gd name="T18" fmla="*/ 15 w 283"/>
                <a:gd name="T19" fmla="*/ 68 h 137"/>
                <a:gd name="T20" fmla="*/ 15 w 283"/>
                <a:gd name="T21" fmla="*/ 68 h 1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83"/>
                <a:gd name="T34" fmla="*/ 0 h 137"/>
                <a:gd name="T35" fmla="*/ 283 w 283"/>
                <a:gd name="T36" fmla="*/ 137 h 13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83" h="137">
                  <a:moveTo>
                    <a:pt x="30" y="137"/>
                  </a:moveTo>
                  <a:lnTo>
                    <a:pt x="6" y="106"/>
                  </a:lnTo>
                  <a:lnTo>
                    <a:pt x="0" y="76"/>
                  </a:lnTo>
                  <a:lnTo>
                    <a:pt x="46" y="15"/>
                  </a:lnTo>
                  <a:lnTo>
                    <a:pt x="152" y="0"/>
                  </a:lnTo>
                  <a:lnTo>
                    <a:pt x="228" y="15"/>
                  </a:lnTo>
                  <a:lnTo>
                    <a:pt x="283" y="61"/>
                  </a:lnTo>
                  <a:lnTo>
                    <a:pt x="238" y="81"/>
                  </a:lnTo>
                  <a:lnTo>
                    <a:pt x="46" y="114"/>
                  </a:lnTo>
                  <a:lnTo>
                    <a:pt x="30" y="137"/>
                  </a:lnTo>
                  <a:close/>
                </a:path>
              </a:pathLst>
            </a:custGeom>
            <a:solidFill>
              <a:srgbClr val="ECCEEC"/>
            </a:solidFill>
            <a:ln w="9525">
              <a:noFill/>
              <a:round/>
              <a:headEnd/>
              <a:tailEnd/>
            </a:ln>
          </p:spPr>
          <p:txBody>
            <a:bodyPr/>
            <a:lstStyle/>
            <a:p>
              <a:endParaRPr lang="id-ID"/>
            </a:p>
          </p:txBody>
        </p:sp>
        <p:sp>
          <p:nvSpPr>
            <p:cNvPr id="35858" name="Freeform 17"/>
            <p:cNvSpPr>
              <a:spLocks/>
            </p:cNvSpPr>
            <p:nvPr/>
          </p:nvSpPr>
          <p:spPr bwMode="auto">
            <a:xfrm>
              <a:off x="548" y="2413"/>
              <a:ext cx="150" cy="84"/>
            </a:xfrm>
            <a:custGeom>
              <a:avLst/>
              <a:gdLst>
                <a:gd name="T0" fmla="*/ 0 w 298"/>
                <a:gd name="T1" fmla="*/ 76 h 167"/>
                <a:gd name="T2" fmla="*/ 15 w 298"/>
                <a:gd name="T3" fmla="*/ 27 h 167"/>
                <a:gd name="T4" fmla="*/ 50 w 298"/>
                <a:gd name="T5" fmla="*/ 0 h 167"/>
                <a:gd name="T6" fmla="*/ 116 w 298"/>
                <a:gd name="T7" fmla="*/ 0 h 167"/>
                <a:gd name="T8" fmla="*/ 150 w 298"/>
                <a:gd name="T9" fmla="*/ 38 h 167"/>
                <a:gd name="T10" fmla="*/ 119 w 298"/>
                <a:gd name="T11" fmla="*/ 30 h 167"/>
                <a:gd name="T12" fmla="*/ 99 w 298"/>
                <a:gd name="T13" fmla="*/ 61 h 167"/>
                <a:gd name="T14" fmla="*/ 12 w 298"/>
                <a:gd name="T15" fmla="*/ 84 h 167"/>
                <a:gd name="T16" fmla="*/ 0 w 298"/>
                <a:gd name="T17" fmla="*/ 76 h 167"/>
                <a:gd name="T18" fmla="*/ 0 w 298"/>
                <a:gd name="T19" fmla="*/ 76 h 1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98"/>
                <a:gd name="T31" fmla="*/ 0 h 167"/>
                <a:gd name="T32" fmla="*/ 298 w 298"/>
                <a:gd name="T33" fmla="*/ 167 h 16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98" h="167">
                  <a:moveTo>
                    <a:pt x="0" y="152"/>
                  </a:moveTo>
                  <a:lnTo>
                    <a:pt x="30" y="53"/>
                  </a:lnTo>
                  <a:lnTo>
                    <a:pt x="100" y="0"/>
                  </a:lnTo>
                  <a:lnTo>
                    <a:pt x="230" y="0"/>
                  </a:lnTo>
                  <a:lnTo>
                    <a:pt x="298" y="76"/>
                  </a:lnTo>
                  <a:lnTo>
                    <a:pt x="237" y="60"/>
                  </a:lnTo>
                  <a:lnTo>
                    <a:pt x="197" y="121"/>
                  </a:lnTo>
                  <a:lnTo>
                    <a:pt x="24" y="167"/>
                  </a:lnTo>
                  <a:lnTo>
                    <a:pt x="0" y="152"/>
                  </a:lnTo>
                  <a:close/>
                </a:path>
              </a:pathLst>
            </a:custGeom>
            <a:solidFill>
              <a:srgbClr val="ECCEEC"/>
            </a:solidFill>
            <a:ln w="9525">
              <a:noFill/>
              <a:round/>
              <a:headEnd/>
              <a:tailEnd/>
            </a:ln>
          </p:spPr>
          <p:txBody>
            <a:bodyPr/>
            <a:lstStyle/>
            <a:p>
              <a:endParaRPr lang="id-ID"/>
            </a:p>
          </p:txBody>
        </p:sp>
        <p:sp>
          <p:nvSpPr>
            <p:cNvPr id="35859" name="Freeform 18"/>
            <p:cNvSpPr>
              <a:spLocks/>
            </p:cNvSpPr>
            <p:nvPr/>
          </p:nvSpPr>
          <p:spPr bwMode="auto">
            <a:xfrm>
              <a:off x="533" y="2754"/>
              <a:ext cx="138" cy="72"/>
            </a:xfrm>
            <a:custGeom>
              <a:avLst/>
              <a:gdLst>
                <a:gd name="T0" fmla="*/ 0 w 276"/>
                <a:gd name="T1" fmla="*/ 49 h 144"/>
                <a:gd name="T2" fmla="*/ 23 w 276"/>
                <a:gd name="T3" fmla="*/ 61 h 144"/>
                <a:gd name="T4" fmla="*/ 63 w 276"/>
                <a:gd name="T5" fmla="*/ 72 h 144"/>
                <a:gd name="T6" fmla="*/ 114 w 276"/>
                <a:gd name="T7" fmla="*/ 55 h 144"/>
                <a:gd name="T8" fmla="*/ 138 w 276"/>
                <a:gd name="T9" fmla="*/ 15 h 144"/>
                <a:gd name="T10" fmla="*/ 138 w 276"/>
                <a:gd name="T11" fmla="*/ 0 h 144"/>
                <a:gd name="T12" fmla="*/ 114 w 276"/>
                <a:gd name="T13" fmla="*/ 23 h 144"/>
                <a:gd name="T14" fmla="*/ 73 w 276"/>
                <a:gd name="T15" fmla="*/ 38 h 144"/>
                <a:gd name="T16" fmla="*/ 43 w 276"/>
                <a:gd name="T17" fmla="*/ 45 h 144"/>
                <a:gd name="T18" fmla="*/ 11 w 276"/>
                <a:gd name="T19" fmla="*/ 42 h 144"/>
                <a:gd name="T20" fmla="*/ 0 w 276"/>
                <a:gd name="T21" fmla="*/ 49 h 144"/>
                <a:gd name="T22" fmla="*/ 0 w 276"/>
                <a:gd name="T23" fmla="*/ 49 h 14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76"/>
                <a:gd name="T37" fmla="*/ 0 h 144"/>
                <a:gd name="T38" fmla="*/ 276 w 276"/>
                <a:gd name="T39" fmla="*/ 144 h 14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76" h="144">
                  <a:moveTo>
                    <a:pt x="0" y="99"/>
                  </a:moveTo>
                  <a:lnTo>
                    <a:pt x="46" y="122"/>
                  </a:lnTo>
                  <a:lnTo>
                    <a:pt x="126" y="144"/>
                  </a:lnTo>
                  <a:lnTo>
                    <a:pt x="228" y="110"/>
                  </a:lnTo>
                  <a:lnTo>
                    <a:pt x="276" y="30"/>
                  </a:lnTo>
                  <a:lnTo>
                    <a:pt x="276" y="0"/>
                  </a:lnTo>
                  <a:lnTo>
                    <a:pt x="228" y="46"/>
                  </a:lnTo>
                  <a:lnTo>
                    <a:pt x="147" y="76"/>
                  </a:lnTo>
                  <a:lnTo>
                    <a:pt x="86" y="91"/>
                  </a:lnTo>
                  <a:lnTo>
                    <a:pt x="23" y="84"/>
                  </a:lnTo>
                  <a:lnTo>
                    <a:pt x="0" y="99"/>
                  </a:lnTo>
                  <a:close/>
                </a:path>
              </a:pathLst>
            </a:custGeom>
            <a:solidFill>
              <a:srgbClr val="FF0000"/>
            </a:solidFill>
            <a:ln w="9525">
              <a:noFill/>
              <a:round/>
              <a:headEnd/>
              <a:tailEnd/>
            </a:ln>
          </p:spPr>
          <p:txBody>
            <a:bodyPr/>
            <a:lstStyle/>
            <a:p>
              <a:endParaRPr lang="id-ID"/>
            </a:p>
          </p:txBody>
        </p:sp>
        <p:sp>
          <p:nvSpPr>
            <p:cNvPr id="35860" name="Freeform 19"/>
            <p:cNvSpPr>
              <a:spLocks/>
            </p:cNvSpPr>
            <p:nvPr/>
          </p:nvSpPr>
          <p:spPr bwMode="auto">
            <a:xfrm>
              <a:off x="575" y="2795"/>
              <a:ext cx="73" cy="23"/>
            </a:xfrm>
            <a:custGeom>
              <a:avLst/>
              <a:gdLst>
                <a:gd name="T0" fmla="*/ 0 w 146"/>
                <a:gd name="T1" fmla="*/ 15 h 45"/>
                <a:gd name="T2" fmla="*/ 26 w 146"/>
                <a:gd name="T3" fmla="*/ 23 h 45"/>
                <a:gd name="T4" fmla="*/ 57 w 146"/>
                <a:gd name="T5" fmla="*/ 11 h 45"/>
                <a:gd name="T6" fmla="*/ 73 w 146"/>
                <a:gd name="T7" fmla="*/ 0 h 45"/>
                <a:gd name="T8" fmla="*/ 26 w 146"/>
                <a:gd name="T9" fmla="*/ 11 h 45"/>
                <a:gd name="T10" fmla="*/ 0 w 146"/>
                <a:gd name="T11" fmla="*/ 15 h 45"/>
                <a:gd name="T12" fmla="*/ 0 w 146"/>
                <a:gd name="T13" fmla="*/ 15 h 45"/>
                <a:gd name="T14" fmla="*/ 0 60000 65536"/>
                <a:gd name="T15" fmla="*/ 0 60000 65536"/>
                <a:gd name="T16" fmla="*/ 0 60000 65536"/>
                <a:gd name="T17" fmla="*/ 0 60000 65536"/>
                <a:gd name="T18" fmla="*/ 0 60000 65536"/>
                <a:gd name="T19" fmla="*/ 0 60000 65536"/>
                <a:gd name="T20" fmla="*/ 0 60000 65536"/>
                <a:gd name="T21" fmla="*/ 0 w 146"/>
                <a:gd name="T22" fmla="*/ 0 h 45"/>
                <a:gd name="T23" fmla="*/ 146 w 146"/>
                <a:gd name="T24" fmla="*/ 45 h 4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6" h="45">
                  <a:moveTo>
                    <a:pt x="0" y="30"/>
                  </a:moveTo>
                  <a:lnTo>
                    <a:pt x="53" y="45"/>
                  </a:lnTo>
                  <a:lnTo>
                    <a:pt x="114" y="22"/>
                  </a:lnTo>
                  <a:lnTo>
                    <a:pt x="146" y="0"/>
                  </a:lnTo>
                  <a:lnTo>
                    <a:pt x="53" y="22"/>
                  </a:lnTo>
                  <a:lnTo>
                    <a:pt x="0" y="30"/>
                  </a:lnTo>
                  <a:close/>
                </a:path>
              </a:pathLst>
            </a:custGeom>
            <a:solidFill>
              <a:srgbClr val="FF9973"/>
            </a:solidFill>
            <a:ln w="9525">
              <a:noFill/>
              <a:round/>
              <a:headEnd/>
              <a:tailEnd/>
            </a:ln>
          </p:spPr>
          <p:txBody>
            <a:bodyPr/>
            <a:lstStyle/>
            <a:p>
              <a:endParaRPr lang="id-ID"/>
            </a:p>
          </p:txBody>
        </p:sp>
        <p:sp>
          <p:nvSpPr>
            <p:cNvPr id="35861" name="Freeform 20"/>
            <p:cNvSpPr>
              <a:spLocks/>
            </p:cNvSpPr>
            <p:nvPr/>
          </p:nvSpPr>
          <p:spPr bwMode="auto">
            <a:xfrm>
              <a:off x="341" y="2535"/>
              <a:ext cx="96" cy="43"/>
            </a:xfrm>
            <a:custGeom>
              <a:avLst/>
              <a:gdLst>
                <a:gd name="T0" fmla="*/ 5 w 192"/>
                <a:gd name="T1" fmla="*/ 43 h 85"/>
                <a:gd name="T2" fmla="*/ 54 w 192"/>
                <a:gd name="T3" fmla="*/ 43 h 85"/>
                <a:gd name="T4" fmla="*/ 81 w 192"/>
                <a:gd name="T5" fmla="*/ 35 h 85"/>
                <a:gd name="T6" fmla="*/ 96 w 192"/>
                <a:gd name="T7" fmla="*/ 23 h 85"/>
                <a:gd name="T8" fmla="*/ 89 w 192"/>
                <a:gd name="T9" fmla="*/ 8 h 85"/>
                <a:gd name="T10" fmla="*/ 50 w 192"/>
                <a:gd name="T11" fmla="*/ 0 h 85"/>
                <a:gd name="T12" fmla="*/ 23 w 192"/>
                <a:gd name="T13" fmla="*/ 5 h 85"/>
                <a:gd name="T14" fmla="*/ 0 w 192"/>
                <a:gd name="T15" fmla="*/ 27 h 85"/>
                <a:gd name="T16" fmla="*/ 5 w 192"/>
                <a:gd name="T17" fmla="*/ 43 h 85"/>
                <a:gd name="T18" fmla="*/ 5 w 192"/>
                <a:gd name="T19" fmla="*/ 43 h 8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2"/>
                <a:gd name="T31" fmla="*/ 0 h 85"/>
                <a:gd name="T32" fmla="*/ 192 w 192"/>
                <a:gd name="T33" fmla="*/ 85 h 8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2" h="85">
                  <a:moveTo>
                    <a:pt x="10" y="85"/>
                  </a:moveTo>
                  <a:lnTo>
                    <a:pt x="109" y="85"/>
                  </a:lnTo>
                  <a:lnTo>
                    <a:pt x="162" y="70"/>
                  </a:lnTo>
                  <a:lnTo>
                    <a:pt x="192" y="45"/>
                  </a:lnTo>
                  <a:lnTo>
                    <a:pt x="177" y="15"/>
                  </a:lnTo>
                  <a:lnTo>
                    <a:pt x="101" y="0"/>
                  </a:lnTo>
                  <a:lnTo>
                    <a:pt x="46" y="9"/>
                  </a:lnTo>
                  <a:lnTo>
                    <a:pt x="0" y="53"/>
                  </a:lnTo>
                  <a:lnTo>
                    <a:pt x="10" y="85"/>
                  </a:lnTo>
                  <a:close/>
                </a:path>
              </a:pathLst>
            </a:custGeom>
            <a:solidFill>
              <a:srgbClr val="FFFFFF"/>
            </a:solidFill>
            <a:ln w="9525">
              <a:noFill/>
              <a:round/>
              <a:headEnd/>
              <a:tailEnd/>
            </a:ln>
          </p:spPr>
          <p:txBody>
            <a:bodyPr/>
            <a:lstStyle/>
            <a:p>
              <a:endParaRPr lang="id-ID"/>
            </a:p>
          </p:txBody>
        </p:sp>
        <p:sp>
          <p:nvSpPr>
            <p:cNvPr id="35862" name="Freeform 21"/>
            <p:cNvSpPr>
              <a:spLocks/>
            </p:cNvSpPr>
            <p:nvPr/>
          </p:nvSpPr>
          <p:spPr bwMode="auto">
            <a:xfrm>
              <a:off x="572" y="2425"/>
              <a:ext cx="99" cy="75"/>
            </a:xfrm>
            <a:custGeom>
              <a:avLst/>
              <a:gdLst>
                <a:gd name="T0" fmla="*/ 0 w 198"/>
                <a:gd name="T1" fmla="*/ 75 h 150"/>
                <a:gd name="T2" fmla="*/ 19 w 198"/>
                <a:gd name="T3" fmla="*/ 15 h 150"/>
                <a:gd name="T4" fmla="*/ 65 w 198"/>
                <a:gd name="T5" fmla="*/ 0 h 150"/>
                <a:gd name="T6" fmla="*/ 99 w 198"/>
                <a:gd name="T7" fmla="*/ 19 h 150"/>
                <a:gd name="T8" fmla="*/ 83 w 198"/>
                <a:gd name="T9" fmla="*/ 46 h 150"/>
                <a:gd name="T10" fmla="*/ 50 w 198"/>
                <a:gd name="T11" fmla="*/ 73 h 150"/>
                <a:gd name="T12" fmla="*/ 19 w 198"/>
                <a:gd name="T13" fmla="*/ 75 h 150"/>
                <a:gd name="T14" fmla="*/ 0 w 198"/>
                <a:gd name="T15" fmla="*/ 75 h 150"/>
                <a:gd name="T16" fmla="*/ 0 w 198"/>
                <a:gd name="T17" fmla="*/ 75 h 1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8"/>
                <a:gd name="T28" fmla="*/ 0 h 150"/>
                <a:gd name="T29" fmla="*/ 198 w 198"/>
                <a:gd name="T30" fmla="*/ 150 h 1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8" h="150">
                  <a:moveTo>
                    <a:pt x="0" y="150"/>
                  </a:moveTo>
                  <a:lnTo>
                    <a:pt x="38" y="31"/>
                  </a:lnTo>
                  <a:lnTo>
                    <a:pt x="129" y="0"/>
                  </a:lnTo>
                  <a:lnTo>
                    <a:pt x="198" y="38"/>
                  </a:lnTo>
                  <a:lnTo>
                    <a:pt x="165" y="92"/>
                  </a:lnTo>
                  <a:lnTo>
                    <a:pt x="99" y="145"/>
                  </a:lnTo>
                  <a:lnTo>
                    <a:pt x="38" y="150"/>
                  </a:lnTo>
                  <a:lnTo>
                    <a:pt x="0" y="150"/>
                  </a:lnTo>
                  <a:close/>
                </a:path>
              </a:pathLst>
            </a:custGeom>
            <a:solidFill>
              <a:srgbClr val="FFFFFF"/>
            </a:solidFill>
            <a:ln w="9525">
              <a:noFill/>
              <a:round/>
              <a:headEnd/>
              <a:tailEnd/>
            </a:ln>
          </p:spPr>
          <p:txBody>
            <a:bodyPr/>
            <a:lstStyle/>
            <a:p>
              <a:endParaRPr lang="id-ID"/>
            </a:p>
          </p:txBody>
        </p:sp>
        <p:sp>
          <p:nvSpPr>
            <p:cNvPr id="35863" name="Freeform 22"/>
            <p:cNvSpPr>
              <a:spLocks/>
            </p:cNvSpPr>
            <p:nvPr/>
          </p:nvSpPr>
          <p:spPr bwMode="auto">
            <a:xfrm>
              <a:off x="379" y="2540"/>
              <a:ext cx="25" cy="22"/>
            </a:xfrm>
            <a:custGeom>
              <a:avLst/>
              <a:gdLst>
                <a:gd name="T0" fmla="*/ 0 w 50"/>
                <a:gd name="T1" fmla="*/ 3 h 44"/>
                <a:gd name="T2" fmla="*/ 0 w 50"/>
                <a:gd name="T3" fmla="*/ 18 h 44"/>
                <a:gd name="T4" fmla="*/ 13 w 50"/>
                <a:gd name="T5" fmla="*/ 22 h 44"/>
                <a:gd name="T6" fmla="*/ 20 w 50"/>
                <a:gd name="T7" fmla="*/ 18 h 44"/>
                <a:gd name="T8" fmla="*/ 25 w 50"/>
                <a:gd name="T9" fmla="*/ 0 h 44"/>
                <a:gd name="T10" fmla="*/ 0 w 50"/>
                <a:gd name="T11" fmla="*/ 3 h 44"/>
                <a:gd name="T12" fmla="*/ 0 w 50"/>
                <a:gd name="T13" fmla="*/ 3 h 44"/>
                <a:gd name="T14" fmla="*/ 0 60000 65536"/>
                <a:gd name="T15" fmla="*/ 0 60000 65536"/>
                <a:gd name="T16" fmla="*/ 0 60000 65536"/>
                <a:gd name="T17" fmla="*/ 0 60000 65536"/>
                <a:gd name="T18" fmla="*/ 0 60000 65536"/>
                <a:gd name="T19" fmla="*/ 0 60000 65536"/>
                <a:gd name="T20" fmla="*/ 0 60000 65536"/>
                <a:gd name="T21" fmla="*/ 0 w 50"/>
                <a:gd name="T22" fmla="*/ 0 h 44"/>
                <a:gd name="T23" fmla="*/ 50 w 50"/>
                <a:gd name="T24" fmla="*/ 44 h 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44">
                  <a:moveTo>
                    <a:pt x="0" y="6"/>
                  </a:moveTo>
                  <a:lnTo>
                    <a:pt x="0" y="36"/>
                  </a:lnTo>
                  <a:lnTo>
                    <a:pt x="25" y="44"/>
                  </a:lnTo>
                  <a:lnTo>
                    <a:pt x="40" y="36"/>
                  </a:lnTo>
                  <a:lnTo>
                    <a:pt x="50" y="0"/>
                  </a:lnTo>
                  <a:lnTo>
                    <a:pt x="0" y="6"/>
                  </a:lnTo>
                  <a:close/>
                </a:path>
              </a:pathLst>
            </a:custGeom>
            <a:solidFill>
              <a:srgbClr val="00EAFF"/>
            </a:solidFill>
            <a:ln w="9525">
              <a:noFill/>
              <a:round/>
              <a:headEnd/>
              <a:tailEnd/>
            </a:ln>
          </p:spPr>
          <p:txBody>
            <a:bodyPr/>
            <a:lstStyle/>
            <a:p>
              <a:endParaRPr lang="id-ID"/>
            </a:p>
          </p:txBody>
        </p:sp>
        <p:sp>
          <p:nvSpPr>
            <p:cNvPr id="35864" name="Freeform 23"/>
            <p:cNvSpPr>
              <a:spLocks/>
            </p:cNvSpPr>
            <p:nvPr/>
          </p:nvSpPr>
          <p:spPr bwMode="auto">
            <a:xfrm>
              <a:off x="614" y="2455"/>
              <a:ext cx="18" cy="19"/>
            </a:xfrm>
            <a:custGeom>
              <a:avLst/>
              <a:gdLst>
                <a:gd name="T0" fmla="*/ 0 w 36"/>
                <a:gd name="T1" fmla="*/ 7 h 38"/>
                <a:gd name="T2" fmla="*/ 2 w 36"/>
                <a:gd name="T3" fmla="*/ 19 h 38"/>
                <a:gd name="T4" fmla="*/ 10 w 36"/>
                <a:gd name="T5" fmla="*/ 19 h 38"/>
                <a:gd name="T6" fmla="*/ 18 w 36"/>
                <a:gd name="T7" fmla="*/ 15 h 38"/>
                <a:gd name="T8" fmla="*/ 10 w 36"/>
                <a:gd name="T9" fmla="*/ 0 h 38"/>
                <a:gd name="T10" fmla="*/ 0 w 36"/>
                <a:gd name="T11" fmla="*/ 7 h 38"/>
                <a:gd name="T12" fmla="*/ 0 w 36"/>
                <a:gd name="T13" fmla="*/ 7 h 38"/>
                <a:gd name="T14" fmla="*/ 0 60000 65536"/>
                <a:gd name="T15" fmla="*/ 0 60000 65536"/>
                <a:gd name="T16" fmla="*/ 0 60000 65536"/>
                <a:gd name="T17" fmla="*/ 0 60000 65536"/>
                <a:gd name="T18" fmla="*/ 0 60000 65536"/>
                <a:gd name="T19" fmla="*/ 0 60000 65536"/>
                <a:gd name="T20" fmla="*/ 0 60000 65536"/>
                <a:gd name="T21" fmla="*/ 0 w 36"/>
                <a:gd name="T22" fmla="*/ 0 h 38"/>
                <a:gd name="T23" fmla="*/ 36 w 36"/>
                <a:gd name="T24" fmla="*/ 38 h 3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 h="38">
                  <a:moveTo>
                    <a:pt x="0" y="15"/>
                  </a:moveTo>
                  <a:lnTo>
                    <a:pt x="5" y="38"/>
                  </a:lnTo>
                  <a:lnTo>
                    <a:pt x="21" y="38"/>
                  </a:lnTo>
                  <a:lnTo>
                    <a:pt x="36" y="31"/>
                  </a:lnTo>
                  <a:lnTo>
                    <a:pt x="21" y="0"/>
                  </a:lnTo>
                  <a:lnTo>
                    <a:pt x="0" y="15"/>
                  </a:lnTo>
                  <a:close/>
                </a:path>
              </a:pathLst>
            </a:custGeom>
            <a:solidFill>
              <a:srgbClr val="00EAFF"/>
            </a:solidFill>
            <a:ln w="9525">
              <a:noFill/>
              <a:round/>
              <a:headEnd/>
              <a:tailEnd/>
            </a:ln>
          </p:spPr>
          <p:txBody>
            <a:bodyPr/>
            <a:lstStyle/>
            <a:p>
              <a:endParaRPr lang="id-ID"/>
            </a:p>
          </p:txBody>
        </p:sp>
        <p:sp>
          <p:nvSpPr>
            <p:cNvPr id="35865" name="Freeform 24"/>
            <p:cNvSpPr>
              <a:spLocks/>
            </p:cNvSpPr>
            <p:nvPr/>
          </p:nvSpPr>
          <p:spPr bwMode="auto">
            <a:xfrm>
              <a:off x="987" y="3424"/>
              <a:ext cx="199" cy="445"/>
            </a:xfrm>
            <a:custGeom>
              <a:avLst/>
              <a:gdLst>
                <a:gd name="T0" fmla="*/ 0 w 397"/>
                <a:gd name="T1" fmla="*/ 435 h 890"/>
                <a:gd name="T2" fmla="*/ 146 w 397"/>
                <a:gd name="T3" fmla="*/ 0 h 890"/>
                <a:gd name="T4" fmla="*/ 188 w 397"/>
                <a:gd name="T5" fmla="*/ 0 h 890"/>
                <a:gd name="T6" fmla="*/ 199 w 397"/>
                <a:gd name="T7" fmla="*/ 28 h 890"/>
                <a:gd name="T8" fmla="*/ 59 w 397"/>
                <a:gd name="T9" fmla="*/ 445 h 890"/>
                <a:gd name="T10" fmla="*/ 0 w 397"/>
                <a:gd name="T11" fmla="*/ 435 h 890"/>
                <a:gd name="T12" fmla="*/ 0 w 397"/>
                <a:gd name="T13" fmla="*/ 435 h 890"/>
                <a:gd name="T14" fmla="*/ 0 60000 65536"/>
                <a:gd name="T15" fmla="*/ 0 60000 65536"/>
                <a:gd name="T16" fmla="*/ 0 60000 65536"/>
                <a:gd name="T17" fmla="*/ 0 60000 65536"/>
                <a:gd name="T18" fmla="*/ 0 60000 65536"/>
                <a:gd name="T19" fmla="*/ 0 60000 65536"/>
                <a:gd name="T20" fmla="*/ 0 60000 65536"/>
                <a:gd name="T21" fmla="*/ 0 w 397"/>
                <a:gd name="T22" fmla="*/ 0 h 890"/>
                <a:gd name="T23" fmla="*/ 397 w 397"/>
                <a:gd name="T24" fmla="*/ 890 h 89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7" h="890">
                  <a:moveTo>
                    <a:pt x="0" y="869"/>
                  </a:moveTo>
                  <a:lnTo>
                    <a:pt x="292" y="0"/>
                  </a:lnTo>
                  <a:lnTo>
                    <a:pt x="376" y="0"/>
                  </a:lnTo>
                  <a:lnTo>
                    <a:pt x="397" y="57"/>
                  </a:lnTo>
                  <a:lnTo>
                    <a:pt x="118" y="890"/>
                  </a:lnTo>
                  <a:lnTo>
                    <a:pt x="0" y="869"/>
                  </a:lnTo>
                  <a:close/>
                </a:path>
              </a:pathLst>
            </a:custGeom>
            <a:solidFill>
              <a:srgbClr val="FFCC7F"/>
            </a:solidFill>
            <a:ln w="9525">
              <a:noFill/>
              <a:round/>
              <a:headEnd/>
              <a:tailEnd/>
            </a:ln>
          </p:spPr>
          <p:txBody>
            <a:bodyPr/>
            <a:lstStyle/>
            <a:p>
              <a:endParaRPr lang="id-ID"/>
            </a:p>
          </p:txBody>
        </p:sp>
        <p:sp>
          <p:nvSpPr>
            <p:cNvPr id="35866" name="Freeform 25"/>
            <p:cNvSpPr>
              <a:spLocks/>
            </p:cNvSpPr>
            <p:nvPr/>
          </p:nvSpPr>
          <p:spPr bwMode="auto">
            <a:xfrm>
              <a:off x="857" y="3671"/>
              <a:ext cx="448" cy="316"/>
            </a:xfrm>
            <a:custGeom>
              <a:avLst/>
              <a:gdLst>
                <a:gd name="T0" fmla="*/ 113 w 895"/>
                <a:gd name="T1" fmla="*/ 310 h 633"/>
                <a:gd name="T2" fmla="*/ 142 w 895"/>
                <a:gd name="T3" fmla="*/ 270 h 633"/>
                <a:gd name="T4" fmla="*/ 165 w 895"/>
                <a:gd name="T5" fmla="*/ 299 h 633"/>
                <a:gd name="T6" fmla="*/ 247 w 895"/>
                <a:gd name="T7" fmla="*/ 316 h 633"/>
                <a:gd name="T8" fmla="*/ 288 w 895"/>
                <a:gd name="T9" fmla="*/ 305 h 633"/>
                <a:gd name="T10" fmla="*/ 313 w 895"/>
                <a:gd name="T11" fmla="*/ 316 h 633"/>
                <a:gd name="T12" fmla="*/ 360 w 895"/>
                <a:gd name="T13" fmla="*/ 299 h 633"/>
                <a:gd name="T14" fmla="*/ 430 w 895"/>
                <a:gd name="T15" fmla="*/ 228 h 633"/>
                <a:gd name="T16" fmla="*/ 448 w 895"/>
                <a:gd name="T17" fmla="*/ 158 h 633"/>
                <a:gd name="T18" fmla="*/ 418 w 895"/>
                <a:gd name="T19" fmla="*/ 58 h 633"/>
                <a:gd name="T20" fmla="*/ 301 w 895"/>
                <a:gd name="T21" fmla="*/ 0 h 633"/>
                <a:gd name="T22" fmla="*/ 236 w 895"/>
                <a:gd name="T23" fmla="*/ 24 h 633"/>
                <a:gd name="T24" fmla="*/ 207 w 895"/>
                <a:gd name="T25" fmla="*/ 123 h 633"/>
                <a:gd name="T26" fmla="*/ 142 w 895"/>
                <a:gd name="T27" fmla="*/ 171 h 633"/>
                <a:gd name="T28" fmla="*/ 184 w 895"/>
                <a:gd name="T29" fmla="*/ 41 h 633"/>
                <a:gd name="T30" fmla="*/ 48 w 895"/>
                <a:gd name="T31" fmla="*/ 87 h 633"/>
                <a:gd name="T32" fmla="*/ 0 w 895"/>
                <a:gd name="T33" fmla="*/ 152 h 633"/>
                <a:gd name="T34" fmla="*/ 25 w 895"/>
                <a:gd name="T35" fmla="*/ 205 h 633"/>
                <a:gd name="T36" fmla="*/ 101 w 895"/>
                <a:gd name="T37" fmla="*/ 247 h 633"/>
                <a:gd name="T38" fmla="*/ 118 w 895"/>
                <a:gd name="T39" fmla="*/ 263 h 633"/>
                <a:gd name="T40" fmla="*/ 113 w 895"/>
                <a:gd name="T41" fmla="*/ 310 h 633"/>
                <a:gd name="T42" fmla="*/ 113 w 895"/>
                <a:gd name="T43" fmla="*/ 310 h 6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95"/>
                <a:gd name="T67" fmla="*/ 0 h 633"/>
                <a:gd name="T68" fmla="*/ 895 w 895"/>
                <a:gd name="T69" fmla="*/ 633 h 63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95" h="633">
                  <a:moveTo>
                    <a:pt x="225" y="620"/>
                  </a:moveTo>
                  <a:lnTo>
                    <a:pt x="283" y="540"/>
                  </a:lnTo>
                  <a:lnTo>
                    <a:pt x="329" y="599"/>
                  </a:lnTo>
                  <a:lnTo>
                    <a:pt x="494" y="633"/>
                  </a:lnTo>
                  <a:lnTo>
                    <a:pt x="576" y="610"/>
                  </a:lnTo>
                  <a:lnTo>
                    <a:pt x="626" y="633"/>
                  </a:lnTo>
                  <a:lnTo>
                    <a:pt x="719" y="599"/>
                  </a:lnTo>
                  <a:lnTo>
                    <a:pt x="859" y="457"/>
                  </a:lnTo>
                  <a:lnTo>
                    <a:pt x="895" y="316"/>
                  </a:lnTo>
                  <a:lnTo>
                    <a:pt x="835" y="116"/>
                  </a:lnTo>
                  <a:lnTo>
                    <a:pt x="601" y="0"/>
                  </a:lnTo>
                  <a:lnTo>
                    <a:pt x="472" y="48"/>
                  </a:lnTo>
                  <a:lnTo>
                    <a:pt x="413" y="246"/>
                  </a:lnTo>
                  <a:lnTo>
                    <a:pt x="283" y="342"/>
                  </a:lnTo>
                  <a:lnTo>
                    <a:pt x="367" y="82"/>
                  </a:lnTo>
                  <a:lnTo>
                    <a:pt x="95" y="175"/>
                  </a:lnTo>
                  <a:lnTo>
                    <a:pt x="0" y="304"/>
                  </a:lnTo>
                  <a:lnTo>
                    <a:pt x="50" y="411"/>
                  </a:lnTo>
                  <a:lnTo>
                    <a:pt x="202" y="495"/>
                  </a:lnTo>
                  <a:lnTo>
                    <a:pt x="236" y="527"/>
                  </a:lnTo>
                  <a:lnTo>
                    <a:pt x="225" y="620"/>
                  </a:lnTo>
                  <a:close/>
                </a:path>
              </a:pathLst>
            </a:custGeom>
            <a:solidFill>
              <a:srgbClr val="FFC4B8"/>
            </a:solidFill>
            <a:ln w="9525">
              <a:noFill/>
              <a:round/>
              <a:headEnd/>
              <a:tailEnd/>
            </a:ln>
          </p:spPr>
          <p:txBody>
            <a:bodyPr/>
            <a:lstStyle/>
            <a:p>
              <a:endParaRPr lang="id-ID"/>
            </a:p>
          </p:txBody>
        </p:sp>
        <p:sp>
          <p:nvSpPr>
            <p:cNvPr id="35867" name="Freeform 26"/>
            <p:cNvSpPr>
              <a:spLocks/>
            </p:cNvSpPr>
            <p:nvPr/>
          </p:nvSpPr>
          <p:spPr bwMode="auto">
            <a:xfrm>
              <a:off x="140" y="3741"/>
              <a:ext cx="653" cy="246"/>
            </a:xfrm>
            <a:custGeom>
              <a:avLst/>
              <a:gdLst>
                <a:gd name="T0" fmla="*/ 188 w 1308"/>
                <a:gd name="T1" fmla="*/ 0 h 492"/>
                <a:gd name="T2" fmla="*/ 459 w 1308"/>
                <a:gd name="T3" fmla="*/ 72 h 492"/>
                <a:gd name="T4" fmla="*/ 611 w 1308"/>
                <a:gd name="T5" fmla="*/ 187 h 492"/>
                <a:gd name="T6" fmla="*/ 653 w 1308"/>
                <a:gd name="T7" fmla="*/ 246 h 492"/>
                <a:gd name="T8" fmla="*/ 36 w 1308"/>
                <a:gd name="T9" fmla="*/ 246 h 492"/>
                <a:gd name="T10" fmla="*/ 0 w 1308"/>
                <a:gd name="T11" fmla="*/ 94 h 492"/>
                <a:gd name="T12" fmla="*/ 101 w 1308"/>
                <a:gd name="T13" fmla="*/ 11 h 492"/>
                <a:gd name="T14" fmla="*/ 188 w 1308"/>
                <a:gd name="T15" fmla="*/ 0 h 492"/>
                <a:gd name="T16" fmla="*/ 188 w 1308"/>
                <a:gd name="T17" fmla="*/ 0 h 4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08"/>
                <a:gd name="T28" fmla="*/ 0 h 492"/>
                <a:gd name="T29" fmla="*/ 1308 w 1308"/>
                <a:gd name="T30" fmla="*/ 492 h 49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08" h="492">
                  <a:moveTo>
                    <a:pt x="377" y="0"/>
                  </a:moveTo>
                  <a:lnTo>
                    <a:pt x="920" y="143"/>
                  </a:lnTo>
                  <a:lnTo>
                    <a:pt x="1224" y="374"/>
                  </a:lnTo>
                  <a:lnTo>
                    <a:pt x="1308" y="492"/>
                  </a:lnTo>
                  <a:lnTo>
                    <a:pt x="73" y="492"/>
                  </a:lnTo>
                  <a:lnTo>
                    <a:pt x="0" y="188"/>
                  </a:lnTo>
                  <a:lnTo>
                    <a:pt x="202" y="21"/>
                  </a:lnTo>
                  <a:lnTo>
                    <a:pt x="377" y="0"/>
                  </a:lnTo>
                  <a:close/>
                </a:path>
              </a:pathLst>
            </a:custGeom>
            <a:solidFill>
              <a:srgbClr val="FFC4B8"/>
            </a:solidFill>
            <a:ln w="9525">
              <a:noFill/>
              <a:round/>
              <a:headEnd/>
              <a:tailEnd/>
            </a:ln>
          </p:spPr>
          <p:txBody>
            <a:bodyPr/>
            <a:lstStyle/>
            <a:p>
              <a:endParaRPr lang="id-ID"/>
            </a:p>
          </p:txBody>
        </p:sp>
        <p:sp>
          <p:nvSpPr>
            <p:cNvPr id="35868" name="Freeform 27"/>
            <p:cNvSpPr>
              <a:spLocks/>
            </p:cNvSpPr>
            <p:nvPr/>
          </p:nvSpPr>
          <p:spPr bwMode="auto">
            <a:xfrm>
              <a:off x="16" y="1995"/>
              <a:ext cx="401" cy="722"/>
            </a:xfrm>
            <a:custGeom>
              <a:avLst/>
              <a:gdLst>
                <a:gd name="T0" fmla="*/ 209 w 802"/>
                <a:gd name="T1" fmla="*/ 156 h 1445"/>
                <a:gd name="T2" fmla="*/ 136 w 802"/>
                <a:gd name="T3" fmla="*/ 265 h 1445"/>
                <a:gd name="T4" fmla="*/ 152 w 802"/>
                <a:gd name="T5" fmla="*/ 294 h 1445"/>
                <a:gd name="T6" fmla="*/ 155 w 802"/>
                <a:gd name="T7" fmla="*/ 338 h 1445"/>
                <a:gd name="T8" fmla="*/ 197 w 802"/>
                <a:gd name="T9" fmla="*/ 368 h 1445"/>
                <a:gd name="T10" fmla="*/ 240 w 802"/>
                <a:gd name="T11" fmla="*/ 391 h 1445"/>
                <a:gd name="T12" fmla="*/ 197 w 802"/>
                <a:gd name="T13" fmla="*/ 441 h 1445"/>
                <a:gd name="T14" fmla="*/ 83 w 802"/>
                <a:gd name="T15" fmla="*/ 477 h 1445"/>
                <a:gd name="T16" fmla="*/ 174 w 802"/>
                <a:gd name="T17" fmla="*/ 376 h 1445"/>
                <a:gd name="T18" fmla="*/ 155 w 802"/>
                <a:gd name="T19" fmla="*/ 363 h 1445"/>
                <a:gd name="T20" fmla="*/ 45 w 802"/>
                <a:gd name="T21" fmla="*/ 380 h 1445"/>
                <a:gd name="T22" fmla="*/ 69 w 802"/>
                <a:gd name="T23" fmla="*/ 318 h 1445"/>
                <a:gd name="T24" fmla="*/ 54 w 802"/>
                <a:gd name="T25" fmla="*/ 253 h 1445"/>
                <a:gd name="T26" fmla="*/ 50 w 802"/>
                <a:gd name="T27" fmla="*/ 188 h 1445"/>
                <a:gd name="T28" fmla="*/ 45 w 802"/>
                <a:gd name="T29" fmla="*/ 180 h 1445"/>
                <a:gd name="T30" fmla="*/ 57 w 802"/>
                <a:gd name="T31" fmla="*/ 592 h 1445"/>
                <a:gd name="T32" fmla="*/ 182 w 802"/>
                <a:gd name="T33" fmla="*/ 694 h 1445"/>
                <a:gd name="T34" fmla="*/ 292 w 802"/>
                <a:gd name="T35" fmla="*/ 722 h 1445"/>
                <a:gd name="T36" fmla="*/ 292 w 802"/>
                <a:gd name="T37" fmla="*/ 670 h 1445"/>
                <a:gd name="T38" fmla="*/ 320 w 802"/>
                <a:gd name="T39" fmla="*/ 640 h 1445"/>
                <a:gd name="T40" fmla="*/ 235 w 802"/>
                <a:gd name="T41" fmla="*/ 489 h 1445"/>
                <a:gd name="T42" fmla="*/ 283 w 802"/>
                <a:gd name="T43" fmla="*/ 454 h 1445"/>
                <a:gd name="T44" fmla="*/ 343 w 802"/>
                <a:gd name="T45" fmla="*/ 449 h 1445"/>
                <a:gd name="T46" fmla="*/ 401 w 802"/>
                <a:gd name="T47" fmla="*/ 415 h 1445"/>
                <a:gd name="T48" fmla="*/ 352 w 802"/>
                <a:gd name="T49" fmla="*/ 415 h 1445"/>
                <a:gd name="T50" fmla="*/ 326 w 802"/>
                <a:gd name="T51" fmla="*/ 400 h 1445"/>
                <a:gd name="T52" fmla="*/ 301 w 802"/>
                <a:gd name="T53" fmla="*/ 384 h 1445"/>
                <a:gd name="T54" fmla="*/ 292 w 802"/>
                <a:gd name="T55" fmla="*/ 221 h 1445"/>
                <a:gd name="T56" fmla="*/ 339 w 802"/>
                <a:gd name="T57" fmla="*/ 0 h 1445"/>
                <a:gd name="T58" fmla="*/ 275 w 802"/>
                <a:gd name="T59" fmla="*/ 102 h 1445"/>
                <a:gd name="T60" fmla="*/ 215 w 802"/>
                <a:gd name="T61" fmla="*/ 208 h 1445"/>
                <a:gd name="T62" fmla="*/ 221 w 802"/>
                <a:gd name="T63" fmla="*/ 152 h 1445"/>
                <a:gd name="T64" fmla="*/ 235 w 802"/>
                <a:gd name="T65" fmla="*/ 102 h 144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02"/>
                <a:gd name="T100" fmla="*/ 0 h 1445"/>
                <a:gd name="T101" fmla="*/ 802 w 802"/>
                <a:gd name="T102" fmla="*/ 1445 h 144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02" h="1445">
                  <a:moveTo>
                    <a:pt x="470" y="205"/>
                  </a:moveTo>
                  <a:lnTo>
                    <a:pt x="418" y="312"/>
                  </a:lnTo>
                  <a:lnTo>
                    <a:pt x="285" y="466"/>
                  </a:lnTo>
                  <a:lnTo>
                    <a:pt x="272" y="530"/>
                  </a:lnTo>
                  <a:lnTo>
                    <a:pt x="348" y="498"/>
                  </a:lnTo>
                  <a:lnTo>
                    <a:pt x="304" y="589"/>
                  </a:lnTo>
                  <a:lnTo>
                    <a:pt x="354" y="605"/>
                  </a:lnTo>
                  <a:lnTo>
                    <a:pt x="310" y="677"/>
                  </a:lnTo>
                  <a:lnTo>
                    <a:pt x="398" y="662"/>
                  </a:lnTo>
                  <a:lnTo>
                    <a:pt x="394" y="736"/>
                  </a:lnTo>
                  <a:lnTo>
                    <a:pt x="550" y="525"/>
                  </a:lnTo>
                  <a:lnTo>
                    <a:pt x="481" y="783"/>
                  </a:lnTo>
                  <a:lnTo>
                    <a:pt x="341" y="867"/>
                  </a:lnTo>
                  <a:lnTo>
                    <a:pt x="394" y="882"/>
                  </a:lnTo>
                  <a:lnTo>
                    <a:pt x="253" y="954"/>
                  </a:lnTo>
                  <a:lnTo>
                    <a:pt x="166" y="954"/>
                  </a:lnTo>
                  <a:lnTo>
                    <a:pt x="285" y="857"/>
                  </a:lnTo>
                  <a:lnTo>
                    <a:pt x="348" y="753"/>
                  </a:lnTo>
                  <a:lnTo>
                    <a:pt x="253" y="800"/>
                  </a:lnTo>
                  <a:lnTo>
                    <a:pt x="310" y="726"/>
                  </a:lnTo>
                  <a:lnTo>
                    <a:pt x="183" y="778"/>
                  </a:lnTo>
                  <a:lnTo>
                    <a:pt x="90" y="760"/>
                  </a:lnTo>
                  <a:lnTo>
                    <a:pt x="63" y="703"/>
                  </a:lnTo>
                  <a:lnTo>
                    <a:pt x="137" y="637"/>
                  </a:lnTo>
                  <a:lnTo>
                    <a:pt x="76" y="637"/>
                  </a:lnTo>
                  <a:lnTo>
                    <a:pt x="109" y="506"/>
                  </a:lnTo>
                  <a:lnTo>
                    <a:pt x="76" y="540"/>
                  </a:lnTo>
                  <a:lnTo>
                    <a:pt x="99" y="377"/>
                  </a:lnTo>
                  <a:lnTo>
                    <a:pt x="289" y="19"/>
                  </a:lnTo>
                  <a:lnTo>
                    <a:pt x="90" y="361"/>
                  </a:lnTo>
                  <a:lnTo>
                    <a:pt x="0" y="753"/>
                  </a:lnTo>
                  <a:lnTo>
                    <a:pt x="114" y="1184"/>
                  </a:lnTo>
                  <a:lnTo>
                    <a:pt x="299" y="1281"/>
                  </a:lnTo>
                  <a:lnTo>
                    <a:pt x="363" y="1388"/>
                  </a:lnTo>
                  <a:lnTo>
                    <a:pt x="500" y="1397"/>
                  </a:lnTo>
                  <a:lnTo>
                    <a:pt x="584" y="1445"/>
                  </a:lnTo>
                  <a:lnTo>
                    <a:pt x="540" y="1371"/>
                  </a:lnTo>
                  <a:lnTo>
                    <a:pt x="584" y="1340"/>
                  </a:lnTo>
                  <a:lnTo>
                    <a:pt x="666" y="1331"/>
                  </a:lnTo>
                  <a:lnTo>
                    <a:pt x="639" y="1281"/>
                  </a:lnTo>
                  <a:lnTo>
                    <a:pt x="525" y="1141"/>
                  </a:lnTo>
                  <a:lnTo>
                    <a:pt x="470" y="979"/>
                  </a:lnTo>
                  <a:lnTo>
                    <a:pt x="494" y="914"/>
                  </a:lnTo>
                  <a:lnTo>
                    <a:pt x="565" y="909"/>
                  </a:lnTo>
                  <a:lnTo>
                    <a:pt x="639" y="873"/>
                  </a:lnTo>
                  <a:lnTo>
                    <a:pt x="686" y="899"/>
                  </a:lnTo>
                  <a:lnTo>
                    <a:pt x="726" y="899"/>
                  </a:lnTo>
                  <a:lnTo>
                    <a:pt x="802" y="831"/>
                  </a:lnTo>
                  <a:lnTo>
                    <a:pt x="742" y="800"/>
                  </a:lnTo>
                  <a:lnTo>
                    <a:pt x="704" y="831"/>
                  </a:lnTo>
                  <a:lnTo>
                    <a:pt x="709" y="778"/>
                  </a:lnTo>
                  <a:lnTo>
                    <a:pt x="652" y="800"/>
                  </a:lnTo>
                  <a:lnTo>
                    <a:pt x="660" y="614"/>
                  </a:lnTo>
                  <a:lnTo>
                    <a:pt x="601" y="768"/>
                  </a:lnTo>
                  <a:lnTo>
                    <a:pt x="639" y="384"/>
                  </a:lnTo>
                  <a:lnTo>
                    <a:pt x="584" y="443"/>
                  </a:lnTo>
                  <a:lnTo>
                    <a:pt x="686" y="51"/>
                  </a:lnTo>
                  <a:lnTo>
                    <a:pt x="677" y="0"/>
                  </a:lnTo>
                  <a:lnTo>
                    <a:pt x="614" y="164"/>
                  </a:lnTo>
                  <a:lnTo>
                    <a:pt x="550" y="205"/>
                  </a:lnTo>
                  <a:lnTo>
                    <a:pt x="474" y="377"/>
                  </a:lnTo>
                  <a:lnTo>
                    <a:pt x="430" y="416"/>
                  </a:lnTo>
                  <a:lnTo>
                    <a:pt x="474" y="287"/>
                  </a:lnTo>
                  <a:lnTo>
                    <a:pt x="443" y="304"/>
                  </a:lnTo>
                  <a:lnTo>
                    <a:pt x="470" y="205"/>
                  </a:lnTo>
                  <a:close/>
                </a:path>
              </a:pathLst>
            </a:custGeom>
            <a:solidFill>
              <a:srgbClr val="000000"/>
            </a:solidFill>
            <a:ln w="9525">
              <a:noFill/>
              <a:round/>
              <a:headEnd/>
              <a:tailEnd/>
            </a:ln>
          </p:spPr>
          <p:txBody>
            <a:bodyPr/>
            <a:lstStyle/>
            <a:p>
              <a:endParaRPr lang="id-ID"/>
            </a:p>
          </p:txBody>
        </p:sp>
        <p:sp>
          <p:nvSpPr>
            <p:cNvPr id="35869" name="Freeform 28"/>
            <p:cNvSpPr>
              <a:spLocks/>
            </p:cNvSpPr>
            <p:nvPr/>
          </p:nvSpPr>
          <p:spPr bwMode="auto">
            <a:xfrm>
              <a:off x="200" y="1840"/>
              <a:ext cx="599" cy="584"/>
            </a:xfrm>
            <a:custGeom>
              <a:avLst/>
              <a:gdLst>
                <a:gd name="T0" fmla="*/ 8 w 1199"/>
                <a:gd name="T1" fmla="*/ 189 h 1167"/>
                <a:gd name="T2" fmla="*/ 8 w 1199"/>
                <a:gd name="T3" fmla="*/ 152 h 1167"/>
                <a:gd name="T4" fmla="*/ 149 w 1199"/>
                <a:gd name="T5" fmla="*/ 18 h 1167"/>
                <a:gd name="T6" fmla="*/ 378 w 1199"/>
                <a:gd name="T7" fmla="*/ 25 h 1167"/>
                <a:gd name="T8" fmla="*/ 373 w 1199"/>
                <a:gd name="T9" fmla="*/ 55 h 1167"/>
                <a:gd name="T10" fmla="*/ 221 w 1199"/>
                <a:gd name="T11" fmla="*/ 62 h 1167"/>
                <a:gd name="T12" fmla="*/ 446 w 1199"/>
                <a:gd name="T13" fmla="*/ 148 h 1167"/>
                <a:gd name="T14" fmla="*/ 522 w 1199"/>
                <a:gd name="T15" fmla="*/ 152 h 1167"/>
                <a:gd name="T16" fmla="*/ 574 w 1199"/>
                <a:gd name="T17" fmla="*/ 181 h 1167"/>
                <a:gd name="T18" fmla="*/ 554 w 1199"/>
                <a:gd name="T19" fmla="*/ 192 h 1167"/>
                <a:gd name="T20" fmla="*/ 449 w 1199"/>
                <a:gd name="T21" fmla="*/ 168 h 1167"/>
                <a:gd name="T22" fmla="*/ 378 w 1199"/>
                <a:gd name="T23" fmla="*/ 155 h 1167"/>
                <a:gd name="T24" fmla="*/ 373 w 1199"/>
                <a:gd name="T25" fmla="*/ 176 h 1167"/>
                <a:gd name="T26" fmla="*/ 345 w 1199"/>
                <a:gd name="T27" fmla="*/ 185 h 1167"/>
                <a:gd name="T28" fmla="*/ 282 w 1199"/>
                <a:gd name="T29" fmla="*/ 200 h 1167"/>
                <a:gd name="T30" fmla="*/ 369 w 1199"/>
                <a:gd name="T31" fmla="*/ 340 h 1167"/>
                <a:gd name="T32" fmla="*/ 339 w 1199"/>
                <a:gd name="T33" fmla="*/ 360 h 1167"/>
                <a:gd name="T34" fmla="*/ 369 w 1199"/>
                <a:gd name="T35" fmla="*/ 418 h 1167"/>
                <a:gd name="T36" fmla="*/ 257 w 1199"/>
                <a:gd name="T37" fmla="*/ 356 h 1167"/>
                <a:gd name="T38" fmla="*/ 408 w 1199"/>
                <a:gd name="T39" fmla="*/ 478 h 1167"/>
                <a:gd name="T40" fmla="*/ 476 w 1199"/>
                <a:gd name="T41" fmla="*/ 458 h 1167"/>
                <a:gd name="T42" fmla="*/ 456 w 1199"/>
                <a:gd name="T43" fmla="*/ 490 h 1167"/>
                <a:gd name="T44" fmla="*/ 345 w 1199"/>
                <a:gd name="T45" fmla="*/ 507 h 1167"/>
                <a:gd name="T46" fmla="*/ 307 w 1199"/>
                <a:gd name="T47" fmla="*/ 547 h 1167"/>
                <a:gd name="T48" fmla="*/ 237 w 1199"/>
                <a:gd name="T49" fmla="*/ 568 h 1167"/>
                <a:gd name="T50" fmla="*/ 217 w 1199"/>
                <a:gd name="T51" fmla="*/ 429 h 1167"/>
                <a:gd name="T52" fmla="*/ 231 w 1199"/>
                <a:gd name="T53" fmla="*/ 291 h 1167"/>
                <a:gd name="T54" fmla="*/ 193 w 1199"/>
                <a:gd name="T55" fmla="*/ 279 h 1167"/>
                <a:gd name="T56" fmla="*/ 178 w 1199"/>
                <a:gd name="T57" fmla="*/ 237 h 1167"/>
                <a:gd name="T58" fmla="*/ 175 w 1199"/>
                <a:gd name="T59" fmla="*/ 119 h 1167"/>
                <a:gd name="T60" fmla="*/ 101 w 1199"/>
                <a:gd name="T61" fmla="*/ 148 h 1167"/>
                <a:gd name="T62" fmla="*/ 0 w 1199"/>
                <a:gd name="T63" fmla="*/ 237 h 116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199"/>
                <a:gd name="T97" fmla="*/ 0 h 1167"/>
                <a:gd name="T98" fmla="*/ 1199 w 1199"/>
                <a:gd name="T99" fmla="*/ 1167 h 116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199" h="1167">
                  <a:moveTo>
                    <a:pt x="0" y="474"/>
                  </a:moveTo>
                  <a:lnTo>
                    <a:pt x="17" y="377"/>
                  </a:lnTo>
                  <a:lnTo>
                    <a:pt x="93" y="268"/>
                  </a:lnTo>
                  <a:lnTo>
                    <a:pt x="17" y="303"/>
                  </a:lnTo>
                  <a:lnTo>
                    <a:pt x="173" y="109"/>
                  </a:lnTo>
                  <a:lnTo>
                    <a:pt x="299" y="35"/>
                  </a:lnTo>
                  <a:lnTo>
                    <a:pt x="532" y="0"/>
                  </a:lnTo>
                  <a:lnTo>
                    <a:pt x="757" y="50"/>
                  </a:lnTo>
                  <a:lnTo>
                    <a:pt x="977" y="198"/>
                  </a:lnTo>
                  <a:lnTo>
                    <a:pt x="747" y="109"/>
                  </a:lnTo>
                  <a:lnTo>
                    <a:pt x="817" y="198"/>
                  </a:lnTo>
                  <a:lnTo>
                    <a:pt x="443" y="124"/>
                  </a:lnTo>
                  <a:lnTo>
                    <a:pt x="329" y="147"/>
                  </a:lnTo>
                  <a:lnTo>
                    <a:pt x="893" y="295"/>
                  </a:lnTo>
                  <a:lnTo>
                    <a:pt x="863" y="238"/>
                  </a:lnTo>
                  <a:lnTo>
                    <a:pt x="1045" y="303"/>
                  </a:lnTo>
                  <a:lnTo>
                    <a:pt x="1009" y="246"/>
                  </a:lnTo>
                  <a:lnTo>
                    <a:pt x="1148" y="361"/>
                  </a:lnTo>
                  <a:lnTo>
                    <a:pt x="1199" y="436"/>
                  </a:lnTo>
                  <a:lnTo>
                    <a:pt x="1108" y="384"/>
                  </a:lnTo>
                  <a:lnTo>
                    <a:pt x="1135" y="466"/>
                  </a:lnTo>
                  <a:lnTo>
                    <a:pt x="899" y="335"/>
                  </a:lnTo>
                  <a:lnTo>
                    <a:pt x="1026" y="483"/>
                  </a:lnTo>
                  <a:lnTo>
                    <a:pt x="757" y="310"/>
                  </a:lnTo>
                  <a:lnTo>
                    <a:pt x="532" y="246"/>
                  </a:lnTo>
                  <a:lnTo>
                    <a:pt x="747" y="352"/>
                  </a:lnTo>
                  <a:lnTo>
                    <a:pt x="926" y="498"/>
                  </a:lnTo>
                  <a:lnTo>
                    <a:pt x="690" y="369"/>
                  </a:lnTo>
                  <a:lnTo>
                    <a:pt x="876" y="597"/>
                  </a:lnTo>
                  <a:lnTo>
                    <a:pt x="565" y="399"/>
                  </a:lnTo>
                  <a:lnTo>
                    <a:pt x="722" y="622"/>
                  </a:lnTo>
                  <a:lnTo>
                    <a:pt x="738" y="679"/>
                  </a:lnTo>
                  <a:lnTo>
                    <a:pt x="614" y="614"/>
                  </a:lnTo>
                  <a:lnTo>
                    <a:pt x="679" y="719"/>
                  </a:lnTo>
                  <a:lnTo>
                    <a:pt x="684" y="757"/>
                  </a:lnTo>
                  <a:lnTo>
                    <a:pt x="738" y="835"/>
                  </a:lnTo>
                  <a:lnTo>
                    <a:pt x="608" y="801"/>
                  </a:lnTo>
                  <a:lnTo>
                    <a:pt x="515" y="711"/>
                  </a:lnTo>
                  <a:lnTo>
                    <a:pt x="595" y="873"/>
                  </a:lnTo>
                  <a:lnTo>
                    <a:pt x="817" y="956"/>
                  </a:lnTo>
                  <a:lnTo>
                    <a:pt x="800" y="905"/>
                  </a:lnTo>
                  <a:lnTo>
                    <a:pt x="952" y="915"/>
                  </a:lnTo>
                  <a:lnTo>
                    <a:pt x="888" y="941"/>
                  </a:lnTo>
                  <a:lnTo>
                    <a:pt x="912" y="979"/>
                  </a:lnTo>
                  <a:lnTo>
                    <a:pt x="791" y="1004"/>
                  </a:lnTo>
                  <a:lnTo>
                    <a:pt x="690" y="1013"/>
                  </a:lnTo>
                  <a:lnTo>
                    <a:pt x="757" y="1070"/>
                  </a:lnTo>
                  <a:lnTo>
                    <a:pt x="614" y="1093"/>
                  </a:lnTo>
                  <a:lnTo>
                    <a:pt x="500" y="1029"/>
                  </a:lnTo>
                  <a:lnTo>
                    <a:pt x="475" y="1135"/>
                  </a:lnTo>
                  <a:lnTo>
                    <a:pt x="413" y="1167"/>
                  </a:lnTo>
                  <a:lnTo>
                    <a:pt x="435" y="858"/>
                  </a:lnTo>
                  <a:lnTo>
                    <a:pt x="500" y="905"/>
                  </a:lnTo>
                  <a:lnTo>
                    <a:pt x="462" y="582"/>
                  </a:lnTo>
                  <a:lnTo>
                    <a:pt x="432" y="441"/>
                  </a:lnTo>
                  <a:lnTo>
                    <a:pt x="386" y="557"/>
                  </a:lnTo>
                  <a:lnTo>
                    <a:pt x="399" y="409"/>
                  </a:lnTo>
                  <a:lnTo>
                    <a:pt x="356" y="474"/>
                  </a:lnTo>
                  <a:lnTo>
                    <a:pt x="392" y="287"/>
                  </a:lnTo>
                  <a:lnTo>
                    <a:pt x="350" y="238"/>
                  </a:lnTo>
                  <a:lnTo>
                    <a:pt x="190" y="361"/>
                  </a:lnTo>
                  <a:lnTo>
                    <a:pt x="203" y="295"/>
                  </a:lnTo>
                  <a:lnTo>
                    <a:pt x="0" y="474"/>
                  </a:lnTo>
                  <a:close/>
                </a:path>
              </a:pathLst>
            </a:custGeom>
            <a:solidFill>
              <a:srgbClr val="000000"/>
            </a:solidFill>
            <a:ln w="9525">
              <a:noFill/>
              <a:round/>
              <a:headEnd/>
              <a:tailEnd/>
            </a:ln>
          </p:spPr>
          <p:txBody>
            <a:bodyPr/>
            <a:lstStyle/>
            <a:p>
              <a:endParaRPr lang="id-ID"/>
            </a:p>
          </p:txBody>
        </p:sp>
        <p:sp>
          <p:nvSpPr>
            <p:cNvPr id="35870" name="Freeform 29"/>
            <p:cNvSpPr>
              <a:spLocks/>
            </p:cNvSpPr>
            <p:nvPr/>
          </p:nvSpPr>
          <p:spPr bwMode="auto">
            <a:xfrm>
              <a:off x="653" y="2297"/>
              <a:ext cx="111" cy="208"/>
            </a:xfrm>
            <a:custGeom>
              <a:avLst/>
              <a:gdLst>
                <a:gd name="T0" fmla="*/ 7 w 222"/>
                <a:gd name="T1" fmla="*/ 0 h 416"/>
                <a:gd name="T2" fmla="*/ 41 w 222"/>
                <a:gd name="T3" fmla="*/ 32 h 416"/>
                <a:gd name="T4" fmla="*/ 0 w 222"/>
                <a:gd name="T5" fmla="*/ 32 h 416"/>
                <a:gd name="T6" fmla="*/ 38 w 222"/>
                <a:gd name="T7" fmla="*/ 60 h 416"/>
                <a:gd name="T8" fmla="*/ 68 w 222"/>
                <a:gd name="T9" fmla="*/ 143 h 416"/>
                <a:gd name="T10" fmla="*/ 68 w 222"/>
                <a:gd name="T11" fmla="*/ 175 h 416"/>
                <a:gd name="T12" fmla="*/ 89 w 222"/>
                <a:gd name="T13" fmla="*/ 160 h 416"/>
                <a:gd name="T14" fmla="*/ 111 w 222"/>
                <a:gd name="T15" fmla="*/ 208 h 416"/>
                <a:gd name="T16" fmla="*/ 111 w 222"/>
                <a:gd name="T17" fmla="*/ 121 h 416"/>
                <a:gd name="T18" fmla="*/ 76 w 222"/>
                <a:gd name="T19" fmla="*/ 69 h 416"/>
                <a:gd name="T20" fmla="*/ 76 w 222"/>
                <a:gd name="T21" fmla="*/ 32 h 416"/>
                <a:gd name="T22" fmla="*/ 54 w 222"/>
                <a:gd name="T23" fmla="*/ 0 h 416"/>
                <a:gd name="T24" fmla="*/ 7 w 222"/>
                <a:gd name="T25" fmla="*/ 0 h 416"/>
                <a:gd name="T26" fmla="*/ 7 w 222"/>
                <a:gd name="T27" fmla="*/ 0 h 4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22"/>
                <a:gd name="T43" fmla="*/ 0 h 416"/>
                <a:gd name="T44" fmla="*/ 222 w 222"/>
                <a:gd name="T45" fmla="*/ 416 h 41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22" h="416">
                  <a:moveTo>
                    <a:pt x="13" y="0"/>
                  </a:moveTo>
                  <a:lnTo>
                    <a:pt x="81" y="64"/>
                  </a:lnTo>
                  <a:lnTo>
                    <a:pt x="0" y="64"/>
                  </a:lnTo>
                  <a:lnTo>
                    <a:pt x="76" y="121"/>
                  </a:lnTo>
                  <a:lnTo>
                    <a:pt x="135" y="285"/>
                  </a:lnTo>
                  <a:lnTo>
                    <a:pt x="135" y="349"/>
                  </a:lnTo>
                  <a:lnTo>
                    <a:pt x="178" y="319"/>
                  </a:lnTo>
                  <a:lnTo>
                    <a:pt x="222" y="416"/>
                  </a:lnTo>
                  <a:lnTo>
                    <a:pt x="222" y="243"/>
                  </a:lnTo>
                  <a:lnTo>
                    <a:pt x="152" y="138"/>
                  </a:lnTo>
                  <a:lnTo>
                    <a:pt x="152" y="64"/>
                  </a:lnTo>
                  <a:lnTo>
                    <a:pt x="108" y="0"/>
                  </a:lnTo>
                  <a:lnTo>
                    <a:pt x="13" y="0"/>
                  </a:lnTo>
                  <a:close/>
                </a:path>
              </a:pathLst>
            </a:custGeom>
            <a:solidFill>
              <a:srgbClr val="000000"/>
            </a:solidFill>
            <a:ln w="9525">
              <a:noFill/>
              <a:round/>
              <a:headEnd/>
              <a:tailEnd/>
            </a:ln>
          </p:spPr>
          <p:txBody>
            <a:bodyPr/>
            <a:lstStyle/>
            <a:p>
              <a:endParaRPr lang="id-ID"/>
            </a:p>
          </p:txBody>
        </p:sp>
        <p:sp>
          <p:nvSpPr>
            <p:cNvPr id="35871" name="Freeform 30"/>
            <p:cNvSpPr>
              <a:spLocks/>
            </p:cNvSpPr>
            <p:nvPr/>
          </p:nvSpPr>
          <p:spPr bwMode="auto">
            <a:xfrm>
              <a:off x="733" y="2084"/>
              <a:ext cx="160" cy="459"/>
            </a:xfrm>
            <a:custGeom>
              <a:avLst/>
              <a:gdLst>
                <a:gd name="T0" fmla="*/ 79 w 322"/>
                <a:gd name="T1" fmla="*/ 0 h 916"/>
                <a:gd name="T2" fmla="*/ 87 w 322"/>
                <a:gd name="T3" fmla="*/ 30 h 916"/>
                <a:gd name="T4" fmla="*/ 107 w 322"/>
                <a:gd name="T5" fmla="*/ 108 h 916"/>
                <a:gd name="T6" fmla="*/ 69 w 322"/>
                <a:gd name="T7" fmla="*/ 115 h 916"/>
                <a:gd name="T8" fmla="*/ 113 w 322"/>
                <a:gd name="T9" fmla="*/ 152 h 916"/>
                <a:gd name="T10" fmla="*/ 69 w 322"/>
                <a:gd name="T11" fmla="*/ 147 h 916"/>
                <a:gd name="T12" fmla="*/ 27 w 322"/>
                <a:gd name="T13" fmla="*/ 164 h 916"/>
                <a:gd name="T14" fmla="*/ 100 w 322"/>
                <a:gd name="T15" fmla="*/ 213 h 916"/>
                <a:gd name="T16" fmla="*/ 0 w 322"/>
                <a:gd name="T17" fmla="*/ 181 h 916"/>
                <a:gd name="T18" fmla="*/ 21 w 322"/>
                <a:gd name="T19" fmla="*/ 234 h 916"/>
                <a:gd name="T20" fmla="*/ 126 w 322"/>
                <a:gd name="T21" fmla="*/ 308 h 916"/>
                <a:gd name="T22" fmla="*/ 93 w 322"/>
                <a:gd name="T23" fmla="*/ 311 h 916"/>
                <a:gd name="T24" fmla="*/ 110 w 322"/>
                <a:gd name="T25" fmla="*/ 345 h 916"/>
                <a:gd name="T26" fmla="*/ 79 w 322"/>
                <a:gd name="T27" fmla="*/ 340 h 916"/>
                <a:gd name="T28" fmla="*/ 91 w 322"/>
                <a:gd name="T29" fmla="*/ 373 h 916"/>
                <a:gd name="T30" fmla="*/ 61 w 322"/>
                <a:gd name="T31" fmla="*/ 373 h 916"/>
                <a:gd name="T32" fmla="*/ 63 w 322"/>
                <a:gd name="T33" fmla="*/ 422 h 916"/>
                <a:gd name="T34" fmla="*/ 76 w 322"/>
                <a:gd name="T35" fmla="*/ 459 h 916"/>
                <a:gd name="T36" fmla="*/ 138 w 322"/>
                <a:gd name="T37" fmla="*/ 406 h 916"/>
                <a:gd name="T38" fmla="*/ 160 w 322"/>
                <a:gd name="T39" fmla="*/ 197 h 916"/>
                <a:gd name="T40" fmla="*/ 138 w 322"/>
                <a:gd name="T41" fmla="*/ 67 h 916"/>
                <a:gd name="T42" fmla="*/ 79 w 322"/>
                <a:gd name="T43" fmla="*/ 0 h 916"/>
                <a:gd name="T44" fmla="*/ 79 w 322"/>
                <a:gd name="T45" fmla="*/ 0 h 91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322"/>
                <a:gd name="T70" fmla="*/ 0 h 916"/>
                <a:gd name="T71" fmla="*/ 322 w 322"/>
                <a:gd name="T72" fmla="*/ 916 h 91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322" h="916">
                  <a:moveTo>
                    <a:pt x="158" y="0"/>
                  </a:moveTo>
                  <a:lnTo>
                    <a:pt x="175" y="59"/>
                  </a:lnTo>
                  <a:lnTo>
                    <a:pt x="215" y="215"/>
                  </a:lnTo>
                  <a:lnTo>
                    <a:pt x="139" y="230"/>
                  </a:lnTo>
                  <a:lnTo>
                    <a:pt x="228" y="304"/>
                  </a:lnTo>
                  <a:lnTo>
                    <a:pt x="139" y="294"/>
                  </a:lnTo>
                  <a:lnTo>
                    <a:pt x="55" y="327"/>
                  </a:lnTo>
                  <a:lnTo>
                    <a:pt x="202" y="426"/>
                  </a:lnTo>
                  <a:lnTo>
                    <a:pt x="0" y="361"/>
                  </a:lnTo>
                  <a:lnTo>
                    <a:pt x="42" y="467"/>
                  </a:lnTo>
                  <a:lnTo>
                    <a:pt x="253" y="614"/>
                  </a:lnTo>
                  <a:lnTo>
                    <a:pt x="188" y="621"/>
                  </a:lnTo>
                  <a:lnTo>
                    <a:pt x="221" y="688"/>
                  </a:lnTo>
                  <a:lnTo>
                    <a:pt x="158" y="678"/>
                  </a:lnTo>
                  <a:lnTo>
                    <a:pt x="183" y="745"/>
                  </a:lnTo>
                  <a:lnTo>
                    <a:pt x="122" y="745"/>
                  </a:lnTo>
                  <a:lnTo>
                    <a:pt x="126" y="842"/>
                  </a:lnTo>
                  <a:lnTo>
                    <a:pt x="152" y="916"/>
                  </a:lnTo>
                  <a:lnTo>
                    <a:pt x="278" y="810"/>
                  </a:lnTo>
                  <a:lnTo>
                    <a:pt x="322" y="393"/>
                  </a:lnTo>
                  <a:lnTo>
                    <a:pt x="278" y="133"/>
                  </a:lnTo>
                  <a:lnTo>
                    <a:pt x="158" y="0"/>
                  </a:lnTo>
                  <a:close/>
                </a:path>
              </a:pathLst>
            </a:custGeom>
            <a:solidFill>
              <a:srgbClr val="000000"/>
            </a:solidFill>
            <a:ln w="9525">
              <a:noFill/>
              <a:round/>
              <a:headEnd/>
              <a:tailEnd/>
            </a:ln>
          </p:spPr>
          <p:txBody>
            <a:bodyPr/>
            <a:lstStyle/>
            <a:p>
              <a:endParaRPr lang="id-ID"/>
            </a:p>
          </p:txBody>
        </p:sp>
        <p:sp>
          <p:nvSpPr>
            <p:cNvPr id="35872" name="Freeform 31"/>
            <p:cNvSpPr>
              <a:spLocks/>
            </p:cNvSpPr>
            <p:nvPr/>
          </p:nvSpPr>
          <p:spPr bwMode="auto">
            <a:xfrm>
              <a:off x="535" y="2371"/>
              <a:ext cx="130" cy="60"/>
            </a:xfrm>
            <a:custGeom>
              <a:avLst/>
              <a:gdLst>
                <a:gd name="T0" fmla="*/ 0 w 260"/>
                <a:gd name="T1" fmla="*/ 60 h 120"/>
                <a:gd name="T2" fmla="*/ 6 w 260"/>
                <a:gd name="T3" fmla="*/ 48 h 120"/>
                <a:gd name="T4" fmla="*/ 76 w 260"/>
                <a:gd name="T5" fmla="*/ 0 h 120"/>
                <a:gd name="T6" fmla="*/ 130 w 260"/>
                <a:gd name="T7" fmla="*/ 15 h 120"/>
                <a:gd name="T8" fmla="*/ 93 w 260"/>
                <a:gd name="T9" fmla="*/ 15 h 120"/>
                <a:gd name="T10" fmla="*/ 23 w 260"/>
                <a:gd name="T11" fmla="*/ 48 h 120"/>
                <a:gd name="T12" fmla="*/ 0 w 260"/>
                <a:gd name="T13" fmla="*/ 60 h 120"/>
                <a:gd name="T14" fmla="*/ 0 w 260"/>
                <a:gd name="T15" fmla="*/ 60 h 120"/>
                <a:gd name="T16" fmla="*/ 0 60000 65536"/>
                <a:gd name="T17" fmla="*/ 0 60000 65536"/>
                <a:gd name="T18" fmla="*/ 0 60000 65536"/>
                <a:gd name="T19" fmla="*/ 0 60000 65536"/>
                <a:gd name="T20" fmla="*/ 0 60000 65536"/>
                <a:gd name="T21" fmla="*/ 0 60000 65536"/>
                <a:gd name="T22" fmla="*/ 0 60000 65536"/>
                <a:gd name="T23" fmla="*/ 0 60000 65536"/>
                <a:gd name="T24" fmla="*/ 0 w 260"/>
                <a:gd name="T25" fmla="*/ 0 h 120"/>
                <a:gd name="T26" fmla="*/ 260 w 260"/>
                <a:gd name="T27" fmla="*/ 120 h 1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60" h="120">
                  <a:moveTo>
                    <a:pt x="0" y="120"/>
                  </a:moveTo>
                  <a:lnTo>
                    <a:pt x="13" y="95"/>
                  </a:lnTo>
                  <a:lnTo>
                    <a:pt x="152" y="0"/>
                  </a:lnTo>
                  <a:lnTo>
                    <a:pt x="260" y="30"/>
                  </a:lnTo>
                  <a:lnTo>
                    <a:pt x="186" y="30"/>
                  </a:lnTo>
                  <a:lnTo>
                    <a:pt x="46" y="95"/>
                  </a:lnTo>
                  <a:lnTo>
                    <a:pt x="0" y="120"/>
                  </a:lnTo>
                  <a:close/>
                </a:path>
              </a:pathLst>
            </a:custGeom>
            <a:solidFill>
              <a:srgbClr val="000000"/>
            </a:solidFill>
            <a:ln w="9525">
              <a:noFill/>
              <a:round/>
              <a:headEnd/>
              <a:tailEnd/>
            </a:ln>
          </p:spPr>
          <p:txBody>
            <a:bodyPr/>
            <a:lstStyle/>
            <a:p>
              <a:endParaRPr lang="id-ID"/>
            </a:p>
          </p:txBody>
        </p:sp>
        <p:sp>
          <p:nvSpPr>
            <p:cNvPr id="35873" name="Freeform 32"/>
            <p:cNvSpPr>
              <a:spLocks/>
            </p:cNvSpPr>
            <p:nvPr/>
          </p:nvSpPr>
          <p:spPr bwMode="auto">
            <a:xfrm>
              <a:off x="298" y="2489"/>
              <a:ext cx="136" cy="36"/>
            </a:xfrm>
            <a:custGeom>
              <a:avLst/>
              <a:gdLst>
                <a:gd name="T0" fmla="*/ 0 w 272"/>
                <a:gd name="T1" fmla="*/ 36 h 72"/>
                <a:gd name="T2" fmla="*/ 0 w 272"/>
                <a:gd name="T3" fmla="*/ 19 h 72"/>
                <a:gd name="T4" fmla="*/ 18 w 272"/>
                <a:gd name="T5" fmla="*/ 0 h 72"/>
                <a:gd name="T6" fmla="*/ 76 w 272"/>
                <a:gd name="T7" fmla="*/ 0 h 72"/>
                <a:gd name="T8" fmla="*/ 110 w 272"/>
                <a:gd name="T9" fmla="*/ 12 h 72"/>
                <a:gd name="T10" fmla="*/ 136 w 272"/>
                <a:gd name="T11" fmla="*/ 12 h 72"/>
                <a:gd name="T12" fmla="*/ 107 w 272"/>
                <a:gd name="T13" fmla="*/ 19 h 72"/>
                <a:gd name="T14" fmla="*/ 69 w 272"/>
                <a:gd name="T15" fmla="*/ 7 h 72"/>
                <a:gd name="T16" fmla="*/ 43 w 272"/>
                <a:gd name="T17" fmla="*/ 2 h 72"/>
                <a:gd name="T18" fmla="*/ 0 w 272"/>
                <a:gd name="T19" fmla="*/ 36 h 72"/>
                <a:gd name="T20" fmla="*/ 0 w 272"/>
                <a:gd name="T21" fmla="*/ 36 h 7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72"/>
                <a:gd name="T34" fmla="*/ 0 h 72"/>
                <a:gd name="T35" fmla="*/ 272 w 272"/>
                <a:gd name="T36" fmla="*/ 72 h 7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72" h="72">
                  <a:moveTo>
                    <a:pt x="0" y="72"/>
                  </a:moveTo>
                  <a:lnTo>
                    <a:pt x="0" y="39"/>
                  </a:lnTo>
                  <a:lnTo>
                    <a:pt x="36" y="0"/>
                  </a:lnTo>
                  <a:lnTo>
                    <a:pt x="152" y="0"/>
                  </a:lnTo>
                  <a:lnTo>
                    <a:pt x="220" y="24"/>
                  </a:lnTo>
                  <a:lnTo>
                    <a:pt x="272" y="24"/>
                  </a:lnTo>
                  <a:lnTo>
                    <a:pt x="215" y="39"/>
                  </a:lnTo>
                  <a:lnTo>
                    <a:pt x="139" y="15"/>
                  </a:lnTo>
                  <a:lnTo>
                    <a:pt x="87" y="5"/>
                  </a:lnTo>
                  <a:lnTo>
                    <a:pt x="0" y="72"/>
                  </a:lnTo>
                  <a:close/>
                </a:path>
              </a:pathLst>
            </a:custGeom>
            <a:solidFill>
              <a:srgbClr val="000000"/>
            </a:solidFill>
            <a:ln w="9525">
              <a:noFill/>
              <a:round/>
              <a:headEnd/>
              <a:tailEnd/>
            </a:ln>
          </p:spPr>
          <p:txBody>
            <a:bodyPr/>
            <a:lstStyle/>
            <a:p>
              <a:endParaRPr lang="id-ID"/>
            </a:p>
          </p:txBody>
        </p:sp>
        <p:sp>
          <p:nvSpPr>
            <p:cNvPr id="35874" name="Freeform 33"/>
            <p:cNvSpPr>
              <a:spLocks/>
            </p:cNvSpPr>
            <p:nvPr/>
          </p:nvSpPr>
          <p:spPr bwMode="auto">
            <a:xfrm>
              <a:off x="539" y="2416"/>
              <a:ext cx="153" cy="112"/>
            </a:xfrm>
            <a:custGeom>
              <a:avLst/>
              <a:gdLst>
                <a:gd name="T0" fmla="*/ 0 w 306"/>
                <a:gd name="T1" fmla="*/ 109 h 225"/>
                <a:gd name="T2" fmla="*/ 5 w 306"/>
                <a:gd name="T3" fmla="*/ 45 h 225"/>
                <a:gd name="T4" fmla="*/ 25 w 306"/>
                <a:gd name="T5" fmla="*/ 67 h 225"/>
                <a:gd name="T6" fmla="*/ 38 w 306"/>
                <a:gd name="T7" fmla="*/ 24 h 225"/>
                <a:gd name="T8" fmla="*/ 86 w 306"/>
                <a:gd name="T9" fmla="*/ 0 h 225"/>
                <a:gd name="T10" fmla="*/ 131 w 306"/>
                <a:gd name="T11" fmla="*/ 7 h 225"/>
                <a:gd name="T12" fmla="*/ 153 w 306"/>
                <a:gd name="T13" fmla="*/ 33 h 225"/>
                <a:gd name="T14" fmla="*/ 148 w 306"/>
                <a:gd name="T15" fmla="*/ 49 h 225"/>
                <a:gd name="T16" fmla="*/ 137 w 306"/>
                <a:gd name="T17" fmla="*/ 37 h 225"/>
                <a:gd name="T18" fmla="*/ 115 w 306"/>
                <a:gd name="T19" fmla="*/ 54 h 225"/>
                <a:gd name="T20" fmla="*/ 122 w 306"/>
                <a:gd name="T21" fmla="*/ 30 h 225"/>
                <a:gd name="T22" fmla="*/ 104 w 306"/>
                <a:gd name="T23" fmla="*/ 19 h 225"/>
                <a:gd name="T24" fmla="*/ 97 w 306"/>
                <a:gd name="T25" fmla="*/ 22 h 225"/>
                <a:gd name="T26" fmla="*/ 106 w 306"/>
                <a:gd name="T27" fmla="*/ 49 h 225"/>
                <a:gd name="T28" fmla="*/ 94 w 306"/>
                <a:gd name="T29" fmla="*/ 61 h 225"/>
                <a:gd name="T30" fmla="*/ 82 w 306"/>
                <a:gd name="T31" fmla="*/ 64 h 225"/>
                <a:gd name="T32" fmla="*/ 89 w 306"/>
                <a:gd name="T33" fmla="*/ 49 h 225"/>
                <a:gd name="T34" fmla="*/ 77 w 306"/>
                <a:gd name="T35" fmla="*/ 39 h 225"/>
                <a:gd name="T36" fmla="*/ 75 w 306"/>
                <a:gd name="T37" fmla="*/ 54 h 225"/>
                <a:gd name="T38" fmla="*/ 66 w 306"/>
                <a:gd name="T39" fmla="*/ 45 h 225"/>
                <a:gd name="T40" fmla="*/ 66 w 306"/>
                <a:gd name="T41" fmla="*/ 30 h 225"/>
                <a:gd name="T42" fmla="*/ 55 w 306"/>
                <a:gd name="T43" fmla="*/ 37 h 225"/>
                <a:gd name="T44" fmla="*/ 39 w 306"/>
                <a:gd name="T45" fmla="*/ 80 h 225"/>
                <a:gd name="T46" fmla="*/ 89 w 306"/>
                <a:gd name="T47" fmla="*/ 73 h 225"/>
                <a:gd name="T48" fmla="*/ 94 w 306"/>
                <a:gd name="T49" fmla="*/ 75 h 225"/>
                <a:gd name="T50" fmla="*/ 34 w 306"/>
                <a:gd name="T51" fmla="*/ 94 h 225"/>
                <a:gd name="T52" fmla="*/ 25 w 306"/>
                <a:gd name="T53" fmla="*/ 82 h 225"/>
                <a:gd name="T54" fmla="*/ 13 w 306"/>
                <a:gd name="T55" fmla="*/ 112 h 225"/>
                <a:gd name="T56" fmla="*/ 0 w 306"/>
                <a:gd name="T57" fmla="*/ 109 h 225"/>
                <a:gd name="T58" fmla="*/ 0 w 306"/>
                <a:gd name="T59" fmla="*/ 109 h 22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06"/>
                <a:gd name="T91" fmla="*/ 0 h 225"/>
                <a:gd name="T92" fmla="*/ 306 w 306"/>
                <a:gd name="T93" fmla="*/ 225 h 22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06" h="225">
                  <a:moveTo>
                    <a:pt x="0" y="219"/>
                  </a:moveTo>
                  <a:lnTo>
                    <a:pt x="11" y="91"/>
                  </a:lnTo>
                  <a:lnTo>
                    <a:pt x="51" y="135"/>
                  </a:lnTo>
                  <a:lnTo>
                    <a:pt x="76" y="48"/>
                  </a:lnTo>
                  <a:lnTo>
                    <a:pt x="173" y="0"/>
                  </a:lnTo>
                  <a:lnTo>
                    <a:pt x="262" y="14"/>
                  </a:lnTo>
                  <a:lnTo>
                    <a:pt x="306" y="67"/>
                  </a:lnTo>
                  <a:lnTo>
                    <a:pt x="296" y="99"/>
                  </a:lnTo>
                  <a:lnTo>
                    <a:pt x="273" y="74"/>
                  </a:lnTo>
                  <a:lnTo>
                    <a:pt x="230" y="109"/>
                  </a:lnTo>
                  <a:lnTo>
                    <a:pt x="245" y="61"/>
                  </a:lnTo>
                  <a:lnTo>
                    <a:pt x="209" y="38"/>
                  </a:lnTo>
                  <a:lnTo>
                    <a:pt x="195" y="44"/>
                  </a:lnTo>
                  <a:lnTo>
                    <a:pt x="212" y="99"/>
                  </a:lnTo>
                  <a:lnTo>
                    <a:pt x="188" y="122"/>
                  </a:lnTo>
                  <a:lnTo>
                    <a:pt x="165" y="129"/>
                  </a:lnTo>
                  <a:lnTo>
                    <a:pt x="178" y="99"/>
                  </a:lnTo>
                  <a:lnTo>
                    <a:pt x="155" y="78"/>
                  </a:lnTo>
                  <a:lnTo>
                    <a:pt x="150" y="109"/>
                  </a:lnTo>
                  <a:lnTo>
                    <a:pt x="131" y="91"/>
                  </a:lnTo>
                  <a:lnTo>
                    <a:pt x="131" y="61"/>
                  </a:lnTo>
                  <a:lnTo>
                    <a:pt x="110" y="74"/>
                  </a:lnTo>
                  <a:lnTo>
                    <a:pt x="79" y="160"/>
                  </a:lnTo>
                  <a:lnTo>
                    <a:pt x="178" y="147"/>
                  </a:lnTo>
                  <a:lnTo>
                    <a:pt x="188" y="150"/>
                  </a:lnTo>
                  <a:lnTo>
                    <a:pt x="68" y="188"/>
                  </a:lnTo>
                  <a:lnTo>
                    <a:pt x="51" y="164"/>
                  </a:lnTo>
                  <a:lnTo>
                    <a:pt x="26" y="225"/>
                  </a:lnTo>
                  <a:lnTo>
                    <a:pt x="0" y="219"/>
                  </a:lnTo>
                  <a:close/>
                </a:path>
              </a:pathLst>
            </a:custGeom>
            <a:solidFill>
              <a:srgbClr val="000000"/>
            </a:solidFill>
            <a:ln w="9525">
              <a:noFill/>
              <a:round/>
              <a:headEnd/>
              <a:tailEnd/>
            </a:ln>
          </p:spPr>
          <p:txBody>
            <a:bodyPr/>
            <a:lstStyle/>
            <a:p>
              <a:endParaRPr lang="id-ID"/>
            </a:p>
          </p:txBody>
        </p:sp>
        <p:sp>
          <p:nvSpPr>
            <p:cNvPr id="35875" name="Freeform 34"/>
            <p:cNvSpPr>
              <a:spLocks/>
            </p:cNvSpPr>
            <p:nvPr/>
          </p:nvSpPr>
          <p:spPr bwMode="auto">
            <a:xfrm>
              <a:off x="322" y="2520"/>
              <a:ext cx="239" cy="90"/>
            </a:xfrm>
            <a:custGeom>
              <a:avLst/>
              <a:gdLst>
                <a:gd name="T0" fmla="*/ 177 w 477"/>
                <a:gd name="T1" fmla="*/ 64 h 181"/>
                <a:gd name="T2" fmla="*/ 139 w 477"/>
                <a:gd name="T3" fmla="*/ 24 h 181"/>
                <a:gd name="T4" fmla="*/ 113 w 477"/>
                <a:gd name="T5" fmla="*/ 24 h 181"/>
                <a:gd name="T6" fmla="*/ 99 w 477"/>
                <a:gd name="T7" fmla="*/ 9 h 181"/>
                <a:gd name="T8" fmla="*/ 69 w 477"/>
                <a:gd name="T9" fmla="*/ 0 h 181"/>
                <a:gd name="T10" fmla="*/ 19 w 477"/>
                <a:gd name="T11" fmla="*/ 17 h 181"/>
                <a:gd name="T12" fmla="*/ 0 w 477"/>
                <a:gd name="T13" fmla="*/ 39 h 181"/>
                <a:gd name="T14" fmla="*/ 10 w 477"/>
                <a:gd name="T15" fmla="*/ 68 h 181"/>
                <a:gd name="T16" fmla="*/ 21 w 477"/>
                <a:gd name="T17" fmla="*/ 57 h 181"/>
                <a:gd name="T18" fmla="*/ 38 w 477"/>
                <a:gd name="T19" fmla="*/ 57 h 181"/>
                <a:gd name="T20" fmla="*/ 24 w 477"/>
                <a:gd name="T21" fmla="*/ 42 h 181"/>
                <a:gd name="T22" fmla="*/ 48 w 477"/>
                <a:gd name="T23" fmla="*/ 24 h 181"/>
                <a:gd name="T24" fmla="*/ 60 w 477"/>
                <a:gd name="T25" fmla="*/ 42 h 181"/>
                <a:gd name="T26" fmla="*/ 60 w 477"/>
                <a:gd name="T27" fmla="*/ 28 h 181"/>
                <a:gd name="T28" fmla="*/ 71 w 477"/>
                <a:gd name="T29" fmla="*/ 28 h 181"/>
                <a:gd name="T30" fmla="*/ 71 w 477"/>
                <a:gd name="T31" fmla="*/ 42 h 181"/>
                <a:gd name="T32" fmla="*/ 62 w 477"/>
                <a:gd name="T33" fmla="*/ 50 h 181"/>
                <a:gd name="T34" fmla="*/ 78 w 477"/>
                <a:gd name="T35" fmla="*/ 50 h 181"/>
                <a:gd name="T36" fmla="*/ 88 w 477"/>
                <a:gd name="T37" fmla="*/ 36 h 181"/>
                <a:gd name="T38" fmla="*/ 88 w 477"/>
                <a:gd name="T39" fmla="*/ 28 h 181"/>
                <a:gd name="T40" fmla="*/ 107 w 477"/>
                <a:gd name="T41" fmla="*/ 28 h 181"/>
                <a:gd name="T42" fmla="*/ 111 w 477"/>
                <a:gd name="T43" fmla="*/ 33 h 181"/>
                <a:gd name="T44" fmla="*/ 102 w 477"/>
                <a:gd name="T45" fmla="*/ 36 h 181"/>
                <a:gd name="T46" fmla="*/ 102 w 477"/>
                <a:gd name="T47" fmla="*/ 46 h 181"/>
                <a:gd name="T48" fmla="*/ 86 w 477"/>
                <a:gd name="T49" fmla="*/ 57 h 181"/>
                <a:gd name="T50" fmla="*/ 107 w 477"/>
                <a:gd name="T51" fmla="*/ 48 h 181"/>
                <a:gd name="T52" fmla="*/ 132 w 477"/>
                <a:gd name="T53" fmla="*/ 36 h 181"/>
                <a:gd name="T54" fmla="*/ 132 w 477"/>
                <a:gd name="T55" fmla="*/ 46 h 181"/>
                <a:gd name="T56" fmla="*/ 88 w 477"/>
                <a:gd name="T57" fmla="*/ 90 h 181"/>
                <a:gd name="T58" fmla="*/ 139 w 477"/>
                <a:gd name="T59" fmla="*/ 48 h 181"/>
                <a:gd name="T60" fmla="*/ 158 w 477"/>
                <a:gd name="T61" fmla="*/ 81 h 181"/>
                <a:gd name="T62" fmla="*/ 239 w 477"/>
                <a:gd name="T63" fmla="*/ 42 h 181"/>
                <a:gd name="T64" fmla="*/ 177 w 477"/>
                <a:gd name="T65" fmla="*/ 64 h 181"/>
                <a:gd name="T66" fmla="*/ 177 w 477"/>
                <a:gd name="T67" fmla="*/ 64 h 18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77"/>
                <a:gd name="T103" fmla="*/ 0 h 181"/>
                <a:gd name="T104" fmla="*/ 477 w 477"/>
                <a:gd name="T105" fmla="*/ 181 h 18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77" h="181">
                  <a:moveTo>
                    <a:pt x="354" y="128"/>
                  </a:moveTo>
                  <a:lnTo>
                    <a:pt x="278" y="48"/>
                  </a:lnTo>
                  <a:lnTo>
                    <a:pt x="226" y="48"/>
                  </a:lnTo>
                  <a:lnTo>
                    <a:pt x="198" y="18"/>
                  </a:lnTo>
                  <a:lnTo>
                    <a:pt x="137" y="0"/>
                  </a:lnTo>
                  <a:lnTo>
                    <a:pt x="38" y="35"/>
                  </a:lnTo>
                  <a:lnTo>
                    <a:pt x="0" y="78"/>
                  </a:lnTo>
                  <a:lnTo>
                    <a:pt x="19" y="137"/>
                  </a:lnTo>
                  <a:lnTo>
                    <a:pt x="42" y="114"/>
                  </a:lnTo>
                  <a:lnTo>
                    <a:pt x="76" y="114"/>
                  </a:lnTo>
                  <a:lnTo>
                    <a:pt x="48" y="84"/>
                  </a:lnTo>
                  <a:lnTo>
                    <a:pt x="95" y="48"/>
                  </a:lnTo>
                  <a:lnTo>
                    <a:pt x="120" y="84"/>
                  </a:lnTo>
                  <a:lnTo>
                    <a:pt x="120" y="56"/>
                  </a:lnTo>
                  <a:lnTo>
                    <a:pt x="141" y="56"/>
                  </a:lnTo>
                  <a:lnTo>
                    <a:pt x="141" y="84"/>
                  </a:lnTo>
                  <a:lnTo>
                    <a:pt x="124" y="101"/>
                  </a:lnTo>
                  <a:lnTo>
                    <a:pt x="156" y="101"/>
                  </a:lnTo>
                  <a:lnTo>
                    <a:pt x="175" y="73"/>
                  </a:lnTo>
                  <a:lnTo>
                    <a:pt x="175" y="56"/>
                  </a:lnTo>
                  <a:lnTo>
                    <a:pt x="213" y="56"/>
                  </a:lnTo>
                  <a:lnTo>
                    <a:pt x="221" y="67"/>
                  </a:lnTo>
                  <a:lnTo>
                    <a:pt x="204" y="73"/>
                  </a:lnTo>
                  <a:lnTo>
                    <a:pt x="204" y="92"/>
                  </a:lnTo>
                  <a:lnTo>
                    <a:pt x="171" y="114"/>
                  </a:lnTo>
                  <a:lnTo>
                    <a:pt x="213" y="97"/>
                  </a:lnTo>
                  <a:lnTo>
                    <a:pt x="263" y="73"/>
                  </a:lnTo>
                  <a:lnTo>
                    <a:pt x="263" y="92"/>
                  </a:lnTo>
                  <a:lnTo>
                    <a:pt x="175" y="181"/>
                  </a:lnTo>
                  <a:lnTo>
                    <a:pt x="278" y="97"/>
                  </a:lnTo>
                  <a:lnTo>
                    <a:pt x="316" y="162"/>
                  </a:lnTo>
                  <a:lnTo>
                    <a:pt x="477" y="84"/>
                  </a:lnTo>
                  <a:lnTo>
                    <a:pt x="354" y="128"/>
                  </a:lnTo>
                  <a:close/>
                </a:path>
              </a:pathLst>
            </a:custGeom>
            <a:solidFill>
              <a:srgbClr val="000000"/>
            </a:solidFill>
            <a:ln w="9525">
              <a:noFill/>
              <a:round/>
              <a:headEnd/>
              <a:tailEnd/>
            </a:ln>
          </p:spPr>
          <p:txBody>
            <a:bodyPr/>
            <a:lstStyle/>
            <a:p>
              <a:endParaRPr lang="id-ID"/>
            </a:p>
          </p:txBody>
        </p:sp>
        <p:sp>
          <p:nvSpPr>
            <p:cNvPr id="35876" name="Freeform 35"/>
            <p:cNvSpPr>
              <a:spLocks/>
            </p:cNvSpPr>
            <p:nvPr/>
          </p:nvSpPr>
          <p:spPr bwMode="auto">
            <a:xfrm>
              <a:off x="497" y="2716"/>
              <a:ext cx="39" cy="20"/>
            </a:xfrm>
            <a:custGeom>
              <a:avLst/>
              <a:gdLst>
                <a:gd name="T0" fmla="*/ 17 w 78"/>
                <a:gd name="T1" fmla="*/ 0 h 40"/>
                <a:gd name="T2" fmla="*/ 0 w 78"/>
                <a:gd name="T3" fmla="*/ 20 h 40"/>
                <a:gd name="T4" fmla="*/ 39 w 78"/>
                <a:gd name="T5" fmla="*/ 15 h 40"/>
                <a:gd name="T6" fmla="*/ 17 w 78"/>
                <a:gd name="T7" fmla="*/ 0 h 40"/>
                <a:gd name="T8" fmla="*/ 17 w 78"/>
                <a:gd name="T9" fmla="*/ 0 h 40"/>
                <a:gd name="T10" fmla="*/ 0 60000 65536"/>
                <a:gd name="T11" fmla="*/ 0 60000 65536"/>
                <a:gd name="T12" fmla="*/ 0 60000 65536"/>
                <a:gd name="T13" fmla="*/ 0 60000 65536"/>
                <a:gd name="T14" fmla="*/ 0 60000 65536"/>
                <a:gd name="T15" fmla="*/ 0 w 78"/>
                <a:gd name="T16" fmla="*/ 0 h 40"/>
                <a:gd name="T17" fmla="*/ 78 w 78"/>
                <a:gd name="T18" fmla="*/ 40 h 40"/>
              </a:gdLst>
              <a:ahLst/>
              <a:cxnLst>
                <a:cxn ang="T10">
                  <a:pos x="T0" y="T1"/>
                </a:cxn>
                <a:cxn ang="T11">
                  <a:pos x="T2" y="T3"/>
                </a:cxn>
                <a:cxn ang="T12">
                  <a:pos x="T4" y="T5"/>
                </a:cxn>
                <a:cxn ang="T13">
                  <a:pos x="T6" y="T7"/>
                </a:cxn>
                <a:cxn ang="T14">
                  <a:pos x="T8" y="T9"/>
                </a:cxn>
              </a:cxnLst>
              <a:rect l="T15" t="T16" r="T17" b="T18"/>
              <a:pathLst>
                <a:path w="78" h="40">
                  <a:moveTo>
                    <a:pt x="34" y="0"/>
                  </a:moveTo>
                  <a:lnTo>
                    <a:pt x="0" y="40"/>
                  </a:lnTo>
                  <a:lnTo>
                    <a:pt x="78" y="30"/>
                  </a:lnTo>
                  <a:lnTo>
                    <a:pt x="34" y="0"/>
                  </a:lnTo>
                  <a:close/>
                </a:path>
              </a:pathLst>
            </a:custGeom>
            <a:solidFill>
              <a:srgbClr val="000000"/>
            </a:solidFill>
            <a:ln w="9525">
              <a:noFill/>
              <a:round/>
              <a:headEnd/>
              <a:tailEnd/>
            </a:ln>
          </p:spPr>
          <p:txBody>
            <a:bodyPr/>
            <a:lstStyle/>
            <a:p>
              <a:endParaRPr lang="id-ID"/>
            </a:p>
          </p:txBody>
        </p:sp>
        <p:sp>
          <p:nvSpPr>
            <p:cNvPr id="35877" name="Freeform 36"/>
            <p:cNvSpPr>
              <a:spLocks/>
            </p:cNvSpPr>
            <p:nvPr/>
          </p:nvSpPr>
          <p:spPr bwMode="auto">
            <a:xfrm>
              <a:off x="600" y="2696"/>
              <a:ext cx="37" cy="20"/>
            </a:xfrm>
            <a:custGeom>
              <a:avLst/>
              <a:gdLst>
                <a:gd name="T0" fmla="*/ 0 w 74"/>
                <a:gd name="T1" fmla="*/ 20 h 42"/>
                <a:gd name="T2" fmla="*/ 3 w 74"/>
                <a:gd name="T3" fmla="*/ 5 h 42"/>
                <a:gd name="T4" fmla="*/ 37 w 74"/>
                <a:gd name="T5" fmla="*/ 0 h 42"/>
                <a:gd name="T6" fmla="*/ 0 w 74"/>
                <a:gd name="T7" fmla="*/ 20 h 42"/>
                <a:gd name="T8" fmla="*/ 0 w 74"/>
                <a:gd name="T9" fmla="*/ 20 h 42"/>
                <a:gd name="T10" fmla="*/ 0 60000 65536"/>
                <a:gd name="T11" fmla="*/ 0 60000 65536"/>
                <a:gd name="T12" fmla="*/ 0 60000 65536"/>
                <a:gd name="T13" fmla="*/ 0 60000 65536"/>
                <a:gd name="T14" fmla="*/ 0 60000 65536"/>
                <a:gd name="T15" fmla="*/ 0 w 74"/>
                <a:gd name="T16" fmla="*/ 0 h 42"/>
                <a:gd name="T17" fmla="*/ 74 w 74"/>
                <a:gd name="T18" fmla="*/ 42 h 42"/>
              </a:gdLst>
              <a:ahLst/>
              <a:cxnLst>
                <a:cxn ang="T10">
                  <a:pos x="T0" y="T1"/>
                </a:cxn>
                <a:cxn ang="T11">
                  <a:pos x="T2" y="T3"/>
                </a:cxn>
                <a:cxn ang="T12">
                  <a:pos x="T4" y="T5"/>
                </a:cxn>
                <a:cxn ang="T13">
                  <a:pos x="T6" y="T7"/>
                </a:cxn>
                <a:cxn ang="T14">
                  <a:pos x="T8" y="T9"/>
                </a:cxn>
              </a:cxnLst>
              <a:rect l="T15" t="T16" r="T17" b="T18"/>
              <a:pathLst>
                <a:path w="74" h="42">
                  <a:moveTo>
                    <a:pt x="0" y="42"/>
                  </a:moveTo>
                  <a:lnTo>
                    <a:pt x="6" y="11"/>
                  </a:lnTo>
                  <a:lnTo>
                    <a:pt x="74" y="0"/>
                  </a:lnTo>
                  <a:lnTo>
                    <a:pt x="0" y="42"/>
                  </a:lnTo>
                  <a:close/>
                </a:path>
              </a:pathLst>
            </a:custGeom>
            <a:solidFill>
              <a:srgbClr val="000000"/>
            </a:solidFill>
            <a:ln w="9525">
              <a:noFill/>
              <a:round/>
              <a:headEnd/>
              <a:tailEnd/>
            </a:ln>
          </p:spPr>
          <p:txBody>
            <a:bodyPr/>
            <a:lstStyle/>
            <a:p>
              <a:endParaRPr lang="id-ID"/>
            </a:p>
          </p:txBody>
        </p:sp>
        <p:sp>
          <p:nvSpPr>
            <p:cNvPr id="35878" name="Freeform 37"/>
            <p:cNvSpPr>
              <a:spLocks/>
            </p:cNvSpPr>
            <p:nvPr/>
          </p:nvSpPr>
          <p:spPr bwMode="auto">
            <a:xfrm>
              <a:off x="631" y="2489"/>
              <a:ext cx="104" cy="67"/>
            </a:xfrm>
            <a:custGeom>
              <a:avLst/>
              <a:gdLst>
                <a:gd name="T0" fmla="*/ 0 w 207"/>
                <a:gd name="T1" fmla="*/ 67 h 133"/>
                <a:gd name="T2" fmla="*/ 104 w 207"/>
                <a:gd name="T3" fmla="*/ 28 h 133"/>
                <a:gd name="T4" fmla="*/ 94 w 207"/>
                <a:gd name="T5" fmla="*/ 21 h 133"/>
                <a:gd name="T6" fmla="*/ 63 w 207"/>
                <a:gd name="T7" fmla="*/ 32 h 133"/>
                <a:gd name="T8" fmla="*/ 66 w 207"/>
                <a:gd name="T9" fmla="*/ 0 h 133"/>
                <a:gd name="T10" fmla="*/ 39 w 207"/>
                <a:gd name="T11" fmla="*/ 43 h 133"/>
                <a:gd name="T12" fmla="*/ 0 w 207"/>
                <a:gd name="T13" fmla="*/ 67 h 133"/>
                <a:gd name="T14" fmla="*/ 0 w 207"/>
                <a:gd name="T15" fmla="*/ 67 h 133"/>
                <a:gd name="T16" fmla="*/ 0 60000 65536"/>
                <a:gd name="T17" fmla="*/ 0 60000 65536"/>
                <a:gd name="T18" fmla="*/ 0 60000 65536"/>
                <a:gd name="T19" fmla="*/ 0 60000 65536"/>
                <a:gd name="T20" fmla="*/ 0 60000 65536"/>
                <a:gd name="T21" fmla="*/ 0 60000 65536"/>
                <a:gd name="T22" fmla="*/ 0 60000 65536"/>
                <a:gd name="T23" fmla="*/ 0 60000 65536"/>
                <a:gd name="T24" fmla="*/ 0 w 207"/>
                <a:gd name="T25" fmla="*/ 0 h 133"/>
                <a:gd name="T26" fmla="*/ 207 w 207"/>
                <a:gd name="T27" fmla="*/ 133 h 13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07" h="133">
                  <a:moveTo>
                    <a:pt x="0" y="133"/>
                  </a:moveTo>
                  <a:lnTo>
                    <a:pt x="207" y="55"/>
                  </a:lnTo>
                  <a:lnTo>
                    <a:pt x="188" y="41"/>
                  </a:lnTo>
                  <a:lnTo>
                    <a:pt x="125" y="64"/>
                  </a:lnTo>
                  <a:lnTo>
                    <a:pt x="131" y="0"/>
                  </a:lnTo>
                  <a:lnTo>
                    <a:pt x="78" y="85"/>
                  </a:lnTo>
                  <a:lnTo>
                    <a:pt x="0" y="133"/>
                  </a:lnTo>
                  <a:close/>
                </a:path>
              </a:pathLst>
            </a:custGeom>
            <a:solidFill>
              <a:srgbClr val="000000"/>
            </a:solidFill>
            <a:ln w="9525">
              <a:noFill/>
              <a:round/>
              <a:headEnd/>
              <a:tailEnd/>
            </a:ln>
          </p:spPr>
          <p:txBody>
            <a:bodyPr/>
            <a:lstStyle/>
            <a:p>
              <a:endParaRPr lang="id-ID"/>
            </a:p>
          </p:txBody>
        </p:sp>
        <p:sp>
          <p:nvSpPr>
            <p:cNvPr id="35879" name="Freeform 38"/>
            <p:cNvSpPr>
              <a:spLocks/>
            </p:cNvSpPr>
            <p:nvPr/>
          </p:nvSpPr>
          <p:spPr bwMode="auto">
            <a:xfrm>
              <a:off x="556" y="2525"/>
              <a:ext cx="39" cy="22"/>
            </a:xfrm>
            <a:custGeom>
              <a:avLst/>
              <a:gdLst>
                <a:gd name="T0" fmla="*/ 12 w 78"/>
                <a:gd name="T1" fmla="*/ 0 h 44"/>
                <a:gd name="T2" fmla="*/ 0 w 78"/>
                <a:gd name="T3" fmla="*/ 11 h 44"/>
                <a:gd name="T4" fmla="*/ 39 w 78"/>
                <a:gd name="T5" fmla="*/ 22 h 44"/>
                <a:gd name="T6" fmla="*/ 12 w 78"/>
                <a:gd name="T7" fmla="*/ 0 h 44"/>
                <a:gd name="T8" fmla="*/ 12 w 78"/>
                <a:gd name="T9" fmla="*/ 0 h 44"/>
                <a:gd name="T10" fmla="*/ 0 60000 65536"/>
                <a:gd name="T11" fmla="*/ 0 60000 65536"/>
                <a:gd name="T12" fmla="*/ 0 60000 65536"/>
                <a:gd name="T13" fmla="*/ 0 60000 65536"/>
                <a:gd name="T14" fmla="*/ 0 60000 65536"/>
                <a:gd name="T15" fmla="*/ 0 w 78"/>
                <a:gd name="T16" fmla="*/ 0 h 44"/>
                <a:gd name="T17" fmla="*/ 78 w 78"/>
                <a:gd name="T18" fmla="*/ 44 h 44"/>
              </a:gdLst>
              <a:ahLst/>
              <a:cxnLst>
                <a:cxn ang="T10">
                  <a:pos x="T0" y="T1"/>
                </a:cxn>
                <a:cxn ang="T11">
                  <a:pos x="T2" y="T3"/>
                </a:cxn>
                <a:cxn ang="T12">
                  <a:pos x="T4" y="T5"/>
                </a:cxn>
                <a:cxn ang="T13">
                  <a:pos x="T6" y="T7"/>
                </a:cxn>
                <a:cxn ang="T14">
                  <a:pos x="T8" y="T9"/>
                </a:cxn>
              </a:cxnLst>
              <a:rect l="T15" t="T16" r="T17" b="T18"/>
              <a:pathLst>
                <a:path w="78" h="44">
                  <a:moveTo>
                    <a:pt x="25" y="0"/>
                  </a:moveTo>
                  <a:lnTo>
                    <a:pt x="0" y="23"/>
                  </a:lnTo>
                  <a:lnTo>
                    <a:pt x="78" y="44"/>
                  </a:lnTo>
                  <a:lnTo>
                    <a:pt x="25" y="0"/>
                  </a:lnTo>
                  <a:close/>
                </a:path>
              </a:pathLst>
            </a:custGeom>
            <a:solidFill>
              <a:srgbClr val="000000"/>
            </a:solidFill>
            <a:ln w="9525">
              <a:noFill/>
              <a:round/>
              <a:headEnd/>
              <a:tailEnd/>
            </a:ln>
          </p:spPr>
          <p:txBody>
            <a:bodyPr/>
            <a:lstStyle/>
            <a:p>
              <a:endParaRPr lang="id-ID"/>
            </a:p>
          </p:txBody>
        </p:sp>
        <p:sp>
          <p:nvSpPr>
            <p:cNvPr id="35880" name="Freeform 39"/>
            <p:cNvSpPr>
              <a:spLocks/>
            </p:cNvSpPr>
            <p:nvPr/>
          </p:nvSpPr>
          <p:spPr bwMode="auto">
            <a:xfrm>
              <a:off x="354" y="2588"/>
              <a:ext cx="34" cy="12"/>
            </a:xfrm>
            <a:custGeom>
              <a:avLst/>
              <a:gdLst>
                <a:gd name="T0" fmla="*/ 0 w 68"/>
                <a:gd name="T1" fmla="*/ 4 h 25"/>
                <a:gd name="T2" fmla="*/ 9 w 68"/>
                <a:gd name="T3" fmla="*/ 12 h 25"/>
                <a:gd name="T4" fmla="*/ 34 w 68"/>
                <a:gd name="T5" fmla="*/ 0 h 25"/>
                <a:gd name="T6" fmla="*/ 0 w 68"/>
                <a:gd name="T7" fmla="*/ 4 h 25"/>
                <a:gd name="T8" fmla="*/ 0 w 68"/>
                <a:gd name="T9" fmla="*/ 4 h 25"/>
                <a:gd name="T10" fmla="*/ 0 60000 65536"/>
                <a:gd name="T11" fmla="*/ 0 60000 65536"/>
                <a:gd name="T12" fmla="*/ 0 60000 65536"/>
                <a:gd name="T13" fmla="*/ 0 60000 65536"/>
                <a:gd name="T14" fmla="*/ 0 60000 65536"/>
                <a:gd name="T15" fmla="*/ 0 w 68"/>
                <a:gd name="T16" fmla="*/ 0 h 25"/>
                <a:gd name="T17" fmla="*/ 68 w 68"/>
                <a:gd name="T18" fmla="*/ 25 h 25"/>
              </a:gdLst>
              <a:ahLst/>
              <a:cxnLst>
                <a:cxn ang="T10">
                  <a:pos x="T0" y="T1"/>
                </a:cxn>
                <a:cxn ang="T11">
                  <a:pos x="T2" y="T3"/>
                </a:cxn>
                <a:cxn ang="T12">
                  <a:pos x="T4" y="T5"/>
                </a:cxn>
                <a:cxn ang="T13">
                  <a:pos x="T6" y="T7"/>
                </a:cxn>
                <a:cxn ang="T14">
                  <a:pos x="T8" y="T9"/>
                </a:cxn>
              </a:cxnLst>
              <a:rect l="T15" t="T16" r="T17" b="T18"/>
              <a:pathLst>
                <a:path w="68" h="25">
                  <a:moveTo>
                    <a:pt x="0" y="8"/>
                  </a:moveTo>
                  <a:lnTo>
                    <a:pt x="17" y="25"/>
                  </a:lnTo>
                  <a:lnTo>
                    <a:pt x="68" y="0"/>
                  </a:lnTo>
                  <a:lnTo>
                    <a:pt x="0" y="8"/>
                  </a:lnTo>
                  <a:close/>
                </a:path>
              </a:pathLst>
            </a:custGeom>
            <a:solidFill>
              <a:srgbClr val="000000"/>
            </a:solidFill>
            <a:ln w="9525">
              <a:noFill/>
              <a:round/>
              <a:headEnd/>
              <a:tailEnd/>
            </a:ln>
          </p:spPr>
          <p:txBody>
            <a:bodyPr/>
            <a:lstStyle/>
            <a:p>
              <a:endParaRPr lang="id-ID"/>
            </a:p>
          </p:txBody>
        </p:sp>
        <p:sp>
          <p:nvSpPr>
            <p:cNvPr id="35881" name="Freeform 40"/>
            <p:cNvSpPr>
              <a:spLocks/>
            </p:cNvSpPr>
            <p:nvPr/>
          </p:nvSpPr>
          <p:spPr bwMode="auto">
            <a:xfrm>
              <a:off x="591" y="2661"/>
              <a:ext cx="144" cy="133"/>
            </a:xfrm>
            <a:custGeom>
              <a:avLst/>
              <a:gdLst>
                <a:gd name="T0" fmla="*/ 42 w 287"/>
                <a:gd name="T1" fmla="*/ 5 h 266"/>
                <a:gd name="T2" fmla="*/ 77 w 287"/>
                <a:gd name="T3" fmla="*/ 29 h 266"/>
                <a:gd name="T4" fmla="*/ 115 w 287"/>
                <a:gd name="T5" fmla="*/ 39 h 266"/>
                <a:gd name="T6" fmla="*/ 130 w 287"/>
                <a:gd name="T7" fmla="*/ 73 h 266"/>
                <a:gd name="T8" fmla="*/ 103 w 287"/>
                <a:gd name="T9" fmla="*/ 55 h 266"/>
                <a:gd name="T10" fmla="*/ 87 w 287"/>
                <a:gd name="T11" fmla="*/ 67 h 266"/>
                <a:gd name="T12" fmla="*/ 69 w 287"/>
                <a:gd name="T13" fmla="*/ 97 h 266"/>
                <a:gd name="T14" fmla="*/ 40 w 287"/>
                <a:gd name="T15" fmla="*/ 116 h 266"/>
                <a:gd name="T16" fmla="*/ 28 w 287"/>
                <a:gd name="T17" fmla="*/ 116 h 266"/>
                <a:gd name="T18" fmla="*/ 0 w 287"/>
                <a:gd name="T19" fmla="*/ 133 h 266"/>
                <a:gd name="T20" fmla="*/ 35 w 287"/>
                <a:gd name="T21" fmla="*/ 130 h 266"/>
                <a:gd name="T22" fmla="*/ 69 w 287"/>
                <a:gd name="T23" fmla="*/ 106 h 266"/>
                <a:gd name="T24" fmla="*/ 75 w 287"/>
                <a:gd name="T25" fmla="*/ 117 h 266"/>
                <a:gd name="T26" fmla="*/ 93 w 287"/>
                <a:gd name="T27" fmla="*/ 73 h 266"/>
                <a:gd name="T28" fmla="*/ 131 w 287"/>
                <a:gd name="T29" fmla="*/ 87 h 266"/>
                <a:gd name="T30" fmla="*/ 137 w 287"/>
                <a:gd name="T31" fmla="*/ 112 h 266"/>
                <a:gd name="T32" fmla="*/ 144 w 287"/>
                <a:gd name="T33" fmla="*/ 102 h 266"/>
                <a:gd name="T34" fmla="*/ 130 w 287"/>
                <a:gd name="T35" fmla="*/ 39 h 266"/>
                <a:gd name="T36" fmla="*/ 103 w 287"/>
                <a:gd name="T37" fmla="*/ 23 h 266"/>
                <a:gd name="T38" fmla="*/ 92 w 287"/>
                <a:gd name="T39" fmla="*/ 5 h 266"/>
                <a:gd name="T40" fmla="*/ 54 w 287"/>
                <a:gd name="T41" fmla="*/ 0 h 266"/>
                <a:gd name="T42" fmla="*/ 42 w 287"/>
                <a:gd name="T43" fmla="*/ 5 h 266"/>
                <a:gd name="T44" fmla="*/ 42 w 287"/>
                <a:gd name="T45" fmla="*/ 5 h 26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87"/>
                <a:gd name="T70" fmla="*/ 0 h 266"/>
                <a:gd name="T71" fmla="*/ 287 w 287"/>
                <a:gd name="T72" fmla="*/ 266 h 26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87" h="266">
                  <a:moveTo>
                    <a:pt x="84" y="11"/>
                  </a:moveTo>
                  <a:lnTo>
                    <a:pt x="154" y="59"/>
                  </a:lnTo>
                  <a:lnTo>
                    <a:pt x="230" y="79"/>
                  </a:lnTo>
                  <a:lnTo>
                    <a:pt x="259" y="146"/>
                  </a:lnTo>
                  <a:lnTo>
                    <a:pt x="205" y="110"/>
                  </a:lnTo>
                  <a:lnTo>
                    <a:pt x="173" y="133"/>
                  </a:lnTo>
                  <a:lnTo>
                    <a:pt x="137" y="194"/>
                  </a:lnTo>
                  <a:lnTo>
                    <a:pt x="80" y="232"/>
                  </a:lnTo>
                  <a:lnTo>
                    <a:pt x="55" y="232"/>
                  </a:lnTo>
                  <a:lnTo>
                    <a:pt x="0" y="266"/>
                  </a:lnTo>
                  <a:lnTo>
                    <a:pt x="69" y="260"/>
                  </a:lnTo>
                  <a:lnTo>
                    <a:pt x="137" y="213"/>
                  </a:lnTo>
                  <a:lnTo>
                    <a:pt x="150" y="235"/>
                  </a:lnTo>
                  <a:lnTo>
                    <a:pt x="186" y="146"/>
                  </a:lnTo>
                  <a:lnTo>
                    <a:pt x="261" y="175"/>
                  </a:lnTo>
                  <a:lnTo>
                    <a:pt x="274" y="224"/>
                  </a:lnTo>
                  <a:lnTo>
                    <a:pt x="287" y="205"/>
                  </a:lnTo>
                  <a:lnTo>
                    <a:pt x="259" y="79"/>
                  </a:lnTo>
                  <a:lnTo>
                    <a:pt x="205" y="47"/>
                  </a:lnTo>
                  <a:lnTo>
                    <a:pt x="183" y="11"/>
                  </a:lnTo>
                  <a:lnTo>
                    <a:pt x="108" y="0"/>
                  </a:lnTo>
                  <a:lnTo>
                    <a:pt x="84" y="11"/>
                  </a:lnTo>
                  <a:close/>
                </a:path>
              </a:pathLst>
            </a:custGeom>
            <a:solidFill>
              <a:srgbClr val="000000"/>
            </a:solidFill>
            <a:ln w="9525">
              <a:noFill/>
              <a:round/>
              <a:headEnd/>
              <a:tailEnd/>
            </a:ln>
          </p:spPr>
          <p:txBody>
            <a:bodyPr/>
            <a:lstStyle/>
            <a:p>
              <a:endParaRPr lang="id-ID"/>
            </a:p>
          </p:txBody>
        </p:sp>
        <p:sp>
          <p:nvSpPr>
            <p:cNvPr id="35882" name="Freeform 41"/>
            <p:cNvSpPr>
              <a:spLocks/>
            </p:cNvSpPr>
            <p:nvPr/>
          </p:nvSpPr>
          <p:spPr bwMode="auto">
            <a:xfrm>
              <a:off x="477" y="2777"/>
              <a:ext cx="139" cy="53"/>
            </a:xfrm>
            <a:custGeom>
              <a:avLst/>
              <a:gdLst>
                <a:gd name="T0" fmla="*/ 0 w 278"/>
                <a:gd name="T1" fmla="*/ 0 h 104"/>
                <a:gd name="T2" fmla="*/ 58 w 278"/>
                <a:gd name="T3" fmla="*/ 21 h 104"/>
                <a:gd name="T4" fmla="*/ 103 w 278"/>
                <a:gd name="T5" fmla="*/ 12 h 104"/>
                <a:gd name="T6" fmla="*/ 127 w 278"/>
                <a:gd name="T7" fmla="*/ 14 h 104"/>
                <a:gd name="T8" fmla="*/ 113 w 278"/>
                <a:gd name="T9" fmla="*/ 23 h 104"/>
                <a:gd name="T10" fmla="*/ 70 w 278"/>
                <a:gd name="T11" fmla="*/ 24 h 104"/>
                <a:gd name="T12" fmla="*/ 96 w 278"/>
                <a:gd name="T13" fmla="*/ 43 h 104"/>
                <a:gd name="T14" fmla="*/ 139 w 278"/>
                <a:gd name="T15" fmla="*/ 43 h 104"/>
                <a:gd name="T16" fmla="*/ 112 w 278"/>
                <a:gd name="T17" fmla="*/ 53 h 104"/>
                <a:gd name="T18" fmla="*/ 79 w 278"/>
                <a:gd name="T19" fmla="*/ 45 h 104"/>
                <a:gd name="T20" fmla="*/ 57 w 278"/>
                <a:gd name="T21" fmla="*/ 37 h 104"/>
                <a:gd name="T22" fmla="*/ 41 w 278"/>
                <a:gd name="T23" fmla="*/ 20 h 104"/>
                <a:gd name="T24" fmla="*/ 28 w 278"/>
                <a:gd name="T25" fmla="*/ 20 h 104"/>
                <a:gd name="T26" fmla="*/ 10 w 278"/>
                <a:gd name="T27" fmla="*/ 9 h 104"/>
                <a:gd name="T28" fmla="*/ 22 w 278"/>
                <a:gd name="T29" fmla="*/ 45 h 104"/>
                <a:gd name="T30" fmla="*/ 5 w 278"/>
                <a:gd name="T31" fmla="*/ 45 h 104"/>
                <a:gd name="T32" fmla="*/ 0 w 278"/>
                <a:gd name="T33" fmla="*/ 0 h 104"/>
                <a:gd name="T34" fmla="*/ 0 w 278"/>
                <a:gd name="T35" fmla="*/ 0 h 10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78"/>
                <a:gd name="T55" fmla="*/ 0 h 104"/>
                <a:gd name="T56" fmla="*/ 278 w 278"/>
                <a:gd name="T57" fmla="*/ 104 h 10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78" h="104">
                  <a:moveTo>
                    <a:pt x="0" y="0"/>
                  </a:moveTo>
                  <a:lnTo>
                    <a:pt x="116" y="41"/>
                  </a:lnTo>
                  <a:lnTo>
                    <a:pt x="207" y="24"/>
                  </a:lnTo>
                  <a:lnTo>
                    <a:pt x="255" y="28"/>
                  </a:lnTo>
                  <a:lnTo>
                    <a:pt x="226" y="45"/>
                  </a:lnTo>
                  <a:lnTo>
                    <a:pt x="139" y="47"/>
                  </a:lnTo>
                  <a:lnTo>
                    <a:pt x="192" y="85"/>
                  </a:lnTo>
                  <a:lnTo>
                    <a:pt x="278" y="85"/>
                  </a:lnTo>
                  <a:lnTo>
                    <a:pt x="224" y="104"/>
                  </a:lnTo>
                  <a:lnTo>
                    <a:pt x="158" y="89"/>
                  </a:lnTo>
                  <a:lnTo>
                    <a:pt x="114" y="72"/>
                  </a:lnTo>
                  <a:lnTo>
                    <a:pt x="82" y="39"/>
                  </a:lnTo>
                  <a:lnTo>
                    <a:pt x="57" y="39"/>
                  </a:lnTo>
                  <a:lnTo>
                    <a:pt x="21" y="17"/>
                  </a:lnTo>
                  <a:lnTo>
                    <a:pt x="44" y="89"/>
                  </a:lnTo>
                  <a:lnTo>
                    <a:pt x="11" y="89"/>
                  </a:lnTo>
                  <a:lnTo>
                    <a:pt x="0" y="0"/>
                  </a:lnTo>
                  <a:close/>
                </a:path>
              </a:pathLst>
            </a:custGeom>
            <a:solidFill>
              <a:srgbClr val="000000"/>
            </a:solidFill>
            <a:ln w="9525">
              <a:noFill/>
              <a:round/>
              <a:headEnd/>
              <a:tailEnd/>
            </a:ln>
          </p:spPr>
          <p:txBody>
            <a:bodyPr/>
            <a:lstStyle/>
            <a:p>
              <a:endParaRPr lang="id-ID"/>
            </a:p>
          </p:txBody>
        </p:sp>
        <p:sp>
          <p:nvSpPr>
            <p:cNvPr id="35883" name="Freeform 42"/>
            <p:cNvSpPr>
              <a:spLocks/>
            </p:cNvSpPr>
            <p:nvPr/>
          </p:nvSpPr>
          <p:spPr bwMode="auto">
            <a:xfrm>
              <a:off x="346" y="2734"/>
              <a:ext cx="78" cy="69"/>
            </a:xfrm>
            <a:custGeom>
              <a:avLst/>
              <a:gdLst>
                <a:gd name="T0" fmla="*/ 78 w 156"/>
                <a:gd name="T1" fmla="*/ 0 h 137"/>
                <a:gd name="T2" fmla="*/ 28 w 156"/>
                <a:gd name="T3" fmla="*/ 15 h 137"/>
                <a:gd name="T4" fmla="*/ 0 w 156"/>
                <a:gd name="T5" fmla="*/ 17 h 137"/>
                <a:gd name="T6" fmla="*/ 33 w 156"/>
                <a:gd name="T7" fmla="*/ 69 h 137"/>
                <a:gd name="T8" fmla="*/ 40 w 156"/>
                <a:gd name="T9" fmla="*/ 45 h 137"/>
                <a:gd name="T10" fmla="*/ 33 w 156"/>
                <a:gd name="T11" fmla="*/ 21 h 137"/>
                <a:gd name="T12" fmla="*/ 49 w 156"/>
                <a:gd name="T13" fmla="*/ 15 h 137"/>
                <a:gd name="T14" fmla="*/ 78 w 156"/>
                <a:gd name="T15" fmla="*/ 0 h 137"/>
                <a:gd name="T16" fmla="*/ 78 w 156"/>
                <a:gd name="T17" fmla="*/ 0 h 1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6"/>
                <a:gd name="T28" fmla="*/ 0 h 137"/>
                <a:gd name="T29" fmla="*/ 156 w 156"/>
                <a:gd name="T30" fmla="*/ 137 h 13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6" h="137">
                  <a:moveTo>
                    <a:pt x="156" y="0"/>
                  </a:moveTo>
                  <a:lnTo>
                    <a:pt x="57" y="29"/>
                  </a:lnTo>
                  <a:lnTo>
                    <a:pt x="0" y="34"/>
                  </a:lnTo>
                  <a:lnTo>
                    <a:pt x="66" y="137"/>
                  </a:lnTo>
                  <a:lnTo>
                    <a:pt x="80" y="89"/>
                  </a:lnTo>
                  <a:lnTo>
                    <a:pt x="66" y="42"/>
                  </a:lnTo>
                  <a:lnTo>
                    <a:pt x="99" y="29"/>
                  </a:lnTo>
                  <a:lnTo>
                    <a:pt x="156" y="0"/>
                  </a:lnTo>
                  <a:close/>
                </a:path>
              </a:pathLst>
            </a:custGeom>
            <a:solidFill>
              <a:srgbClr val="000000"/>
            </a:solidFill>
            <a:ln w="9525">
              <a:noFill/>
              <a:round/>
              <a:headEnd/>
              <a:tailEnd/>
            </a:ln>
          </p:spPr>
          <p:txBody>
            <a:bodyPr/>
            <a:lstStyle/>
            <a:p>
              <a:endParaRPr lang="id-ID"/>
            </a:p>
          </p:txBody>
        </p:sp>
        <p:sp>
          <p:nvSpPr>
            <p:cNvPr id="35884" name="Freeform 43"/>
            <p:cNvSpPr>
              <a:spLocks/>
            </p:cNvSpPr>
            <p:nvPr/>
          </p:nvSpPr>
          <p:spPr bwMode="auto">
            <a:xfrm>
              <a:off x="783" y="2543"/>
              <a:ext cx="27" cy="113"/>
            </a:xfrm>
            <a:custGeom>
              <a:avLst/>
              <a:gdLst>
                <a:gd name="T0" fmla="*/ 21 w 53"/>
                <a:gd name="T1" fmla="*/ 0 h 224"/>
                <a:gd name="T2" fmla="*/ 0 w 53"/>
                <a:gd name="T3" fmla="*/ 55 h 224"/>
                <a:gd name="T4" fmla="*/ 13 w 53"/>
                <a:gd name="T5" fmla="*/ 49 h 224"/>
                <a:gd name="T6" fmla="*/ 27 w 53"/>
                <a:gd name="T7" fmla="*/ 113 h 224"/>
                <a:gd name="T8" fmla="*/ 27 w 53"/>
                <a:gd name="T9" fmla="*/ 0 h 224"/>
                <a:gd name="T10" fmla="*/ 21 w 53"/>
                <a:gd name="T11" fmla="*/ 0 h 224"/>
                <a:gd name="T12" fmla="*/ 21 w 53"/>
                <a:gd name="T13" fmla="*/ 0 h 224"/>
                <a:gd name="T14" fmla="*/ 0 60000 65536"/>
                <a:gd name="T15" fmla="*/ 0 60000 65536"/>
                <a:gd name="T16" fmla="*/ 0 60000 65536"/>
                <a:gd name="T17" fmla="*/ 0 60000 65536"/>
                <a:gd name="T18" fmla="*/ 0 60000 65536"/>
                <a:gd name="T19" fmla="*/ 0 60000 65536"/>
                <a:gd name="T20" fmla="*/ 0 60000 65536"/>
                <a:gd name="T21" fmla="*/ 0 w 53"/>
                <a:gd name="T22" fmla="*/ 0 h 224"/>
                <a:gd name="T23" fmla="*/ 53 w 53"/>
                <a:gd name="T24" fmla="*/ 224 h 2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3" h="224">
                  <a:moveTo>
                    <a:pt x="42" y="0"/>
                  </a:moveTo>
                  <a:lnTo>
                    <a:pt x="0" y="110"/>
                  </a:lnTo>
                  <a:lnTo>
                    <a:pt x="25" y="97"/>
                  </a:lnTo>
                  <a:lnTo>
                    <a:pt x="53" y="224"/>
                  </a:lnTo>
                  <a:lnTo>
                    <a:pt x="53" y="0"/>
                  </a:lnTo>
                  <a:lnTo>
                    <a:pt x="42" y="0"/>
                  </a:lnTo>
                  <a:close/>
                </a:path>
              </a:pathLst>
            </a:custGeom>
            <a:solidFill>
              <a:srgbClr val="000000"/>
            </a:solidFill>
            <a:ln w="9525">
              <a:noFill/>
              <a:round/>
              <a:headEnd/>
              <a:tailEnd/>
            </a:ln>
          </p:spPr>
          <p:txBody>
            <a:bodyPr/>
            <a:lstStyle/>
            <a:p>
              <a:endParaRPr lang="id-ID"/>
            </a:p>
          </p:txBody>
        </p:sp>
        <p:sp>
          <p:nvSpPr>
            <p:cNvPr id="35885" name="Freeform 44"/>
            <p:cNvSpPr>
              <a:spLocks/>
            </p:cNvSpPr>
            <p:nvPr/>
          </p:nvSpPr>
          <p:spPr bwMode="auto">
            <a:xfrm>
              <a:off x="631" y="2679"/>
              <a:ext cx="294" cy="430"/>
            </a:xfrm>
            <a:custGeom>
              <a:avLst/>
              <a:gdLst>
                <a:gd name="T0" fmla="*/ 177 w 587"/>
                <a:gd name="T1" fmla="*/ 0 h 859"/>
                <a:gd name="T2" fmla="*/ 163 w 587"/>
                <a:gd name="T3" fmla="*/ 98 h 859"/>
                <a:gd name="T4" fmla="*/ 134 w 587"/>
                <a:gd name="T5" fmla="*/ 164 h 859"/>
                <a:gd name="T6" fmla="*/ 71 w 587"/>
                <a:gd name="T7" fmla="*/ 334 h 859"/>
                <a:gd name="T8" fmla="*/ 0 w 587"/>
                <a:gd name="T9" fmla="*/ 430 h 859"/>
                <a:gd name="T10" fmla="*/ 82 w 587"/>
                <a:gd name="T11" fmla="*/ 327 h 859"/>
                <a:gd name="T12" fmla="*/ 148 w 587"/>
                <a:gd name="T13" fmla="*/ 176 h 859"/>
                <a:gd name="T14" fmla="*/ 216 w 587"/>
                <a:gd name="T15" fmla="*/ 218 h 859"/>
                <a:gd name="T16" fmla="*/ 240 w 587"/>
                <a:gd name="T17" fmla="*/ 259 h 859"/>
                <a:gd name="T18" fmla="*/ 294 w 587"/>
                <a:gd name="T19" fmla="*/ 276 h 859"/>
                <a:gd name="T20" fmla="*/ 249 w 587"/>
                <a:gd name="T21" fmla="*/ 248 h 859"/>
                <a:gd name="T22" fmla="*/ 200 w 587"/>
                <a:gd name="T23" fmla="*/ 130 h 859"/>
                <a:gd name="T24" fmla="*/ 177 w 587"/>
                <a:gd name="T25" fmla="*/ 79 h 859"/>
                <a:gd name="T26" fmla="*/ 177 w 587"/>
                <a:gd name="T27" fmla="*/ 0 h 859"/>
                <a:gd name="T28" fmla="*/ 177 w 587"/>
                <a:gd name="T29" fmla="*/ 0 h 85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87"/>
                <a:gd name="T46" fmla="*/ 0 h 859"/>
                <a:gd name="T47" fmla="*/ 587 w 587"/>
                <a:gd name="T48" fmla="*/ 859 h 859"/>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87" h="859">
                  <a:moveTo>
                    <a:pt x="353" y="0"/>
                  </a:moveTo>
                  <a:lnTo>
                    <a:pt x="325" y="196"/>
                  </a:lnTo>
                  <a:lnTo>
                    <a:pt x="268" y="327"/>
                  </a:lnTo>
                  <a:lnTo>
                    <a:pt x="141" y="667"/>
                  </a:lnTo>
                  <a:lnTo>
                    <a:pt x="0" y="859"/>
                  </a:lnTo>
                  <a:lnTo>
                    <a:pt x="163" y="654"/>
                  </a:lnTo>
                  <a:lnTo>
                    <a:pt x="296" y="351"/>
                  </a:lnTo>
                  <a:lnTo>
                    <a:pt x="431" y="435"/>
                  </a:lnTo>
                  <a:lnTo>
                    <a:pt x="479" y="517"/>
                  </a:lnTo>
                  <a:lnTo>
                    <a:pt x="587" y="551"/>
                  </a:lnTo>
                  <a:lnTo>
                    <a:pt x="498" y="496"/>
                  </a:lnTo>
                  <a:lnTo>
                    <a:pt x="399" y="260"/>
                  </a:lnTo>
                  <a:lnTo>
                    <a:pt x="353" y="158"/>
                  </a:lnTo>
                  <a:lnTo>
                    <a:pt x="353" y="0"/>
                  </a:lnTo>
                  <a:close/>
                </a:path>
              </a:pathLst>
            </a:custGeom>
            <a:solidFill>
              <a:srgbClr val="000000"/>
            </a:solidFill>
            <a:ln w="9525">
              <a:noFill/>
              <a:round/>
              <a:headEnd/>
              <a:tailEnd/>
            </a:ln>
          </p:spPr>
          <p:txBody>
            <a:bodyPr/>
            <a:lstStyle/>
            <a:p>
              <a:endParaRPr lang="id-ID"/>
            </a:p>
          </p:txBody>
        </p:sp>
        <p:sp>
          <p:nvSpPr>
            <p:cNvPr id="35886" name="Freeform 45"/>
            <p:cNvSpPr>
              <a:spLocks/>
            </p:cNvSpPr>
            <p:nvPr/>
          </p:nvSpPr>
          <p:spPr bwMode="auto">
            <a:xfrm>
              <a:off x="466" y="2777"/>
              <a:ext cx="299" cy="169"/>
            </a:xfrm>
            <a:custGeom>
              <a:avLst/>
              <a:gdLst>
                <a:gd name="T0" fmla="*/ 3 w 599"/>
                <a:gd name="T1" fmla="*/ 78 h 338"/>
                <a:gd name="T2" fmla="*/ 92 w 599"/>
                <a:gd name="T3" fmla="*/ 144 h 338"/>
                <a:gd name="T4" fmla="*/ 103 w 599"/>
                <a:gd name="T5" fmla="*/ 154 h 338"/>
                <a:gd name="T6" fmla="*/ 56 w 599"/>
                <a:gd name="T7" fmla="*/ 148 h 338"/>
                <a:gd name="T8" fmla="*/ 0 w 599"/>
                <a:gd name="T9" fmla="*/ 109 h 338"/>
                <a:gd name="T10" fmla="*/ 60 w 599"/>
                <a:gd name="T11" fmla="*/ 154 h 338"/>
                <a:gd name="T12" fmla="*/ 122 w 599"/>
                <a:gd name="T13" fmla="*/ 169 h 338"/>
                <a:gd name="T14" fmla="*/ 181 w 599"/>
                <a:gd name="T15" fmla="*/ 169 h 338"/>
                <a:gd name="T16" fmla="*/ 255 w 599"/>
                <a:gd name="T17" fmla="*/ 122 h 338"/>
                <a:gd name="T18" fmla="*/ 277 w 599"/>
                <a:gd name="T19" fmla="*/ 87 h 338"/>
                <a:gd name="T20" fmla="*/ 252 w 599"/>
                <a:gd name="T21" fmla="*/ 111 h 338"/>
                <a:gd name="T22" fmla="*/ 273 w 599"/>
                <a:gd name="T23" fmla="*/ 74 h 338"/>
                <a:gd name="T24" fmla="*/ 299 w 599"/>
                <a:gd name="T25" fmla="*/ 0 h 338"/>
                <a:gd name="T26" fmla="*/ 259 w 599"/>
                <a:gd name="T27" fmla="*/ 90 h 338"/>
                <a:gd name="T28" fmla="*/ 233 w 599"/>
                <a:gd name="T29" fmla="*/ 111 h 338"/>
                <a:gd name="T30" fmla="*/ 181 w 599"/>
                <a:gd name="T31" fmla="*/ 144 h 338"/>
                <a:gd name="T32" fmla="*/ 118 w 599"/>
                <a:gd name="T33" fmla="*/ 144 h 338"/>
                <a:gd name="T34" fmla="*/ 3 w 599"/>
                <a:gd name="T35" fmla="*/ 78 h 338"/>
                <a:gd name="T36" fmla="*/ 3 w 599"/>
                <a:gd name="T37" fmla="*/ 78 h 33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99"/>
                <a:gd name="T58" fmla="*/ 0 h 338"/>
                <a:gd name="T59" fmla="*/ 599 w 599"/>
                <a:gd name="T60" fmla="*/ 338 h 33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99" h="338">
                  <a:moveTo>
                    <a:pt x="6" y="155"/>
                  </a:moveTo>
                  <a:lnTo>
                    <a:pt x="185" y="287"/>
                  </a:lnTo>
                  <a:lnTo>
                    <a:pt x="206" y="307"/>
                  </a:lnTo>
                  <a:lnTo>
                    <a:pt x="112" y="296"/>
                  </a:lnTo>
                  <a:lnTo>
                    <a:pt x="0" y="218"/>
                  </a:lnTo>
                  <a:lnTo>
                    <a:pt x="120" y="307"/>
                  </a:lnTo>
                  <a:lnTo>
                    <a:pt x="245" y="338"/>
                  </a:lnTo>
                  <a:lnTo>
                    <a:pt x="363" y="338"/>
                  </a:lnTo>
                  <a:lnTo>
                    <a:pt x="510" y="245"/>
                  </a:lnTo>
                  <a:lnTo>
                    <a:pt x="555" y="174"/>
                  </a:lnTo>
                  <a:lnTo>
                    <a:pt x="504" y="222"/>
                  </a:lnTo>
                  <a:lnTo>
                    <a:pt x="546" y="148"/>
                  </a:lnTo>
                  <a:lnTo>
                    <a:pt x="599" y="0"/>
                  </a:lnTo>
                  <a:lnTo>
                    <a:pt x="519" y="180"/>
                  </a:lnTo>
                  <a:lnTo>
                    <a:pt x="466" y="222"/>
                  </a:lnTo>
                  <a:lnTo>
                    <a:pt x="363" y="287"/>
                  </a:lnTo>
                  <a:lnTo>
                    <a:pt x="236" y="287"/>
                  </a:lnTo>
                  <a:lnTo>
                    <a:pt x="6" y="155"/>
                  </a:lnTo>
                  <a:close/>
                </a:path>
              </a:pathLst>
            </a:custGeom>
            <a:solidFill>
              <a:srgbClr val="000000"/>
            </a:solidFill>
            <a:ln w="9525">
              <a:noFill/>
              <a:round/>
              <a:headEnd/>
              <a:tailEnd/>
            </a:ln>
          </p:spPr>
          <p:txBody>
            <a:bodyPr/>
            <a:lstStyle/>
            <a:p>
              <a:endParaRPr lang="id-ID"/>
            </a:p>
          </p:txBody>
        </p:sp>
        <p:sp>
          <p:nvSpPr>
            <p:cNvPr id="35887" name="Freeform 46"/>
            <p:cNvSpPr>
              <a:spLocks/>
            </p:cNvSpPr>
            <p:nvPr/>
          </p:nvSpPr>
          <p:spPr bwMode="auto">
            <a:xfrm>
              <a:off x="751" y="2638"/>
              <a:ext cx="21" cy="51"/>
            </a:xfrm>
            <a:custGeom>
              <a:avLst/>
              <a:gdLst>
                <a:gd name="T0" fmla="*/ 0 w 42"/>
                <a:gd name="T1" fmla="*/ 0 h 103"/>
                <a:gd name="T2" fmla="*/ 21 w 42"/>
                <a:gd name="T3" fmla="*/ 51 h 103"/>
                <a:gd name="T4" fmla="*/ 17 w 42"/>
                <a:gd name="T5" fmla="*/ 0 h 103"/>
                <a:gd name="T6" fmla="*/ 0 w 42"/>
                <a:gd name="T7" fmla="*/ 0 h 103"/>
                <a:gd name="T8" fmla="*/ 0 w 42"/>
                <a:gd name="T9" fmla="*/ 0 h 103"/>
                <a:gd name="T10" fmla="*/ 0 60000 65536"/>
                <a:gd name="T11" fmla="*/ 0 60000 65536"/>
                <a:gd name="T12" fmla="*/ 0 60000 65536"/>
                <a:gd name="T13" fmla="*/ 0 60000 65536"/>
                <a:gd name="T14" fmla="*/ 0 60000 65536"/>
                <a:gd name="T15" fmla="*/ 0 w 42"/>
                <a:gd name="T16" fmla="*/ 0 h 103"/>
                <a:gd name="T17" fmla="*/ 42 w 42"/>
                <a:gd name="T18" fmla="*/ 103 h 103"/>
              </a:gdLst>
              <a:ahLst/>
              <a:cxnLst>
                <a:cxn ang="T10">
                  <a:pos x="T0" y="T1"/>
                </a:cxn>
                <a:cxn ang="T11">
                  <a:pos x="T2" y="T3"/>
                </a:cxn>
                <a:cxn ang="T12">
                  <a:pos x="T4" y="T5"/>
                </a:cxn>
                <a:cxn ang="T13">
                  <a:pos x="T6" y="T7"/>
                </a:cxn>
                <a:cxn ang="T14">
                  <a:pos x="T8" y="T9"/>
                </a:cxn>
              </a:cxnLst>
              <a:rect l="T15" t="T16" r="T17" b="T18"/>
              <a:pathLst>
                <a:path w="42" h="103">
                  <a:moveTo>
                    <a:pt x="0" y="0"/>
                  </a:moveTo>
                  <a:lnTo>
                    <a:pt x="42" y="103"/>
                  </a:lnTo>
                  <a:lnTo>
                    <a:pt x="33" y="0"/>
                  </a:lnTo>
                  <a:lnTo>
                    <a:pt x="0" y="0"/>
                  </a:lnTo>
                  <a:close/>
                </a:path>
              </a:pathLst>
            </a:custGeom>
            <a:solidFill>
              <a:srgbClr val="000000"/>
            </a:solidFill>
            <a:ln w="9525">
              <a:noFill/>
              <a:round/>
              <a:headEnd/>
              <a:tailEnd/>
            </a:ln>
          </p:spPr>
          <p:txBody>
            <a:bodyPr/>
            <a:lstStyle/>
            <a:p>
              <a:endParaRPr lang="id-ID"/>
            </a:p>
          </p:txBody>
        </p:sp>
        <p:sp>
          <p:nvSpPr>
            <p:cNvPr id="35888" name="Freeform 47"/>
            <p:cNvSpPr>
              <a:spLocks/>
            </p:cNvSpPr>
            <p:nvPr/>
          </p:nvSpPr>
          <p:spPr bwMode="auto">
            <a:xfrm>
              <a:off x="416" y="2788"/>
              <a:ext cx="49" cy="67"/>
            </a:xfrm>
            <a:custGeom>
              <a:avLst/>
              <a:gdLst>
                <a:gd name="T0" fmla="*/ 0 w 97"/>
                <a:gd name="T1" fmla="*/ 0 h 135"/>
                <a:gd name="T2" fmla="*/ 19 w 97"/>
                <a:gd name="T3" fmla="*/ 55 h 135"/>
                <a:gd name="T4" fmla="*/ 49 w 97"/>
                <a:gd name="T5" fmla="*/ 67 h 135"/>
                <a:gd name="T6" fmla="*/ 0 w 97"/>
                <a:gd name="T7" fmla="*/ 0 h 135"/>
                <a:gd name="T8" fmla="*/ 0 w 97"/>
                <a:gd name="T9" fmla="*/ 0 h 135"/>
                <a:gd name="T10" fmla="*/ 0 60000 65536"/>
                <a:gd name="T11" fmla="*/ 0 60000 65536"/>
                <a:gd name="T12" fmla="*/ 0 60000 65536"/>
                <a:gd name="T13" fmla="*/ 0 60000 65536"/>
                <a:gd name="T14" fmla="*/ 0 60000 65536"/>
                <a:gd name="T15" fmla="*/ 0 w 97"/>
                <a:gd name="T16" fmla="*/ 0 h 135"/>
                <a:gd name="T17" fmla="*/ 97 w 97"/>
                <a:gd name="T18" fmla="*/ 135 h 135"/>
              </a:gdLst>
              <a:ahLst/>
              <a:cxnLst>
                <a:cxn ang="T10">
                  <a:pos x="T0" y="T1"/>
                </a:cxn>
                <a:cxn ang="T11">
                  <a:pos x="T2" y="T3"/>
                </a:cxn>
                <a:cxn ang="T12">
                  <a:pos x="T4" y="T5"/>
                </a:cxn>
                <a:cxn ang="T13">
                  <a:pos x="T6" y="T7"/>
                </a:cxn>
                <a:cxn ang="T14">
                  <a:pos x="T8" y="T9"/>
                </a:cxn>
              </a:cxnLst>
              <a:rect l="T15" t="T16" r="T17" b="T18"/>
              <a:pathLst>
                <a:path w="97" h="135">
                  <a:moveTo>
                    <a:pt x="0" y="0"/>
                  </a:moveTo>
                  <a:lnTo>
                    <a:pt x="38" y="111"/>
                  </a:lnTo>
                  <a:lnTo>
                    <a:pt x="97" y="135"/>
                  </a:lnTo>
                  <a:lnTo>
                    <a:pt x="0" y="0"/>
                  </a:lnTo>
                  <a:close/>
                </a:path>
              </a:pathLst>
            </a:custGeom>
            <a:solidFill>
              <a:srgbClr val="000000"/>
            </a:solidFill>
            <a:ln w="9525">
              <a:noFill/>
              <a:round/>
              <a:headEnd/>
              <a:tailEnd/>
            </a:ln>
          </p:spPr>
          <p:txBody>
            <a:bodyPr/>
            <a:lstStyle/>
            <a:p>
              <a:endParaRPr lang="id-ID"/>
            </a:p>
          </p:txBody>
        </p:sp>
        <p:sp>
          <p:nvSpPr>
            <p:cNvPr id="35889" name="Freeform 48"/>
            <p:cNvSpPr>
              <a:spLocks/>
            </p:cNvSpPr>
            <p:nvPr/>
          </p:nvSpPr>
          <p:spPr bwMode="auto">
            <a:xfrm>
              <a:off x="645" y="2840"/>
              <a:ext cx="712" cy="1118"/>
            </a:xfrm>
            <a:custGeom>
              <a:avLst/>
              <a:gdLst>
                <a:gd name="T0" fmla="*/ 12 w 1424"/>
                <a:gd name="T1" fmla="*/ 454 h 2235"/>
                <a:gd name="T2" fmla="*/ 255 w 1424"/>
                <a:gd name="T3" fmla="*/ 173 h 2235"/>
                <a:gd name="T4" fmla="*/ 0 w 1424"/>
                <a:gd name="T5" fmla="*/ 549 h 2235"/>
                <a:gd name="T6" fmla="*/ 83 w 1424"/>
                <a:gd name="T7" fmla="*/ 950 h 2235"/>
                <a:gd name="T8" fmla="*/ 121 w 1424"/>
                <a:gd name="T9" fmla="*/ 1054 h 2235"/>
                <a:gd name="T10" fmla="*/ 136 w 1424"/>
                <a:gd name="T11" fmla="*/ 820 h 2235"/>
                <a:gd name="T12" fmla="*/ 233 w 1424"/>
                <a:gd name="T13" fmla="*/ 221 h 2235"/>
                <a:gd name="T14" fmla="*/ 186 w 1424"/>
                <a:gd name="T15" fmla="*/ 417 h 2235"/>
                <a:gd name="T16" fmla="*/ 314 w 1424"/>
                <a:gd name="T17" fmla="*/ 810 h 2235"/>
                <a:gd name="T18" fmla="*/ 226 w 1424"/>
                <a:gd name="T19" fmla="*/ 917 h 2235"/>
                <a:gd name="T20" fmla="*/ 328 w 1424"/>
                <a:gd name="T21" fmla="*/ 1118 h 2235"/>
                <a:gd name="T22" fmla="*/ 256 w 1424"/>
                <a:gd name="T23" fmla="*/ 1031 h 2235"/>
                <a:gd name="T24" fmla="*/ 258 w 1424"/>
                <a:gd name="T25" fmla="*/ 938 h 2235"/>
                <a:gd name="T26" fmla="*/ 339 w 1424"/>
                <a:gd name="T27" fmla="*/ 917 h 2235"/>
                <a:gd name="T28" fmla="*/ 491 w 1424"/>
                <a:gd name="T29" fmla="*/ 594 h 2235"/>
                <a:gd name="T30" fmla="*/ 514 w 1424"/>
                <a:gd name="T31" fmla="*/ 589 h 2235"/>
                <a:gd name="T32" fmla="*/ 530 w 1424"/>
                <a:gd name="T33" fmla="*/ 609 h 2235"/>
                <a:gd name="T34" fmla="*/ 491 w 1424"/>
                <a:gd name="T35" fmla="*/ 845 h 2235"/>
                <a:gd name="T36" fmla="*/ 547 w 1424"/>
                <a:gd name="T37" fmla="*/ 861 h 2235"/>
                <a:gd name="T38" fmla="*/ 570 w 1424"/>
                <a:gd name="T39" fmla="*/ 896 h 2235"/>
                <a:gd name="T40" fmla="*/ 623 w 1424"/>
                <a:gd name="T41" fmla="*/ 930 h 2235"/>
                <a:gd name="T42" fmla="*/ 644 w 1424"/>
                <a:gd name="T43" fmla="*/ 994 h 2235"/>
                <a:gd name="T44" fmla="*/ 631 w 1424"/>
                <a:gd name="T45" fmla="*/ 1042 h 2235"/>
                <a:gd name="T46" fmla="*/ 619 w 1424"/>
                <a:gd name="T47" fmla="*/ 1086 h 2235"/>
                <a:gd name="T48" fmla="*/ 694 w 1424"/>
                <a:gd name="T49" fmla="*/ 1033 h 2235"/>
                <a:gd name="T50" fmla="*/ 690 w 1424"/>
                <a:gd name="T51" fmla="*/ 889 h 2235"/>
                <a:gd name="T52" fmla="*/ 650 w 1424"/>
                <a:gd name="T53" fmla="*/ 805 h 2235"/>
                <a:gd name="T54" fmla="*/ 637 w 1424"/>
                <a:gd name="T55" fmla="*/ 685 h 2235"/>
                <a:gd name="T56" fmla="*/ 509 w 1424"/>
                <a:gd name="T57" fmla="*/ 192 h 2235"/>
                <a:gd name="T58" fmla="*/ 268 w 1424"/>
                <a:gd name="T59" fmla="*/ 33 h 2235"/>
                <a:gd name="T60" fmla="*/ 332 w 1424"/>
                <a:gd name="T61" fmla="*/ 177 h 2235"/>
                <a:gd name="T62" fmla="*/ 317 w 1424"/>
                <a:gd name="T63" fmla="*/ 197 h 2235"/>
                <a:gd name="T64" fmla="*/ 230 w 1424"/>
                <a:gd name="T65" fmla="*/ 129 h 2235"/>
                <a:gd name="T66" fmla="*/ 136 w 1424"/>
                <a:gd name="T67" fmla="*/ 0 h 223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24"/>
                <a:gd name="T103" fmla="*/ 0 h 2235"/>
                <a:gd name="T104" fmla="*/ 1424 w 1424"/>
                <a:gd name="T105" fmla="*/ 2235 h 223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24" h="2235">
                  <a:moveTo>
                    <a:pt x="272" y="0"/>
                  </a:moveTo>
                  <a:lnTo>
                    <a:pt x="25" y="907"/>
                  </a:lnTo>
                  <a:lnTo>
                    <a:pt x="141" y="680"/>
                  </a:lnTo>
                  <a:lnTo>
                    <a:pt x="510" y="346"/>
                  </a:lnTo>
                  <a:lnTo>
                    <a:pt x="18" y="962"/>
                  </a:lnTo>
                  <a:lnTo>
                    <a:pt x="0" y="1097"/>
                  </a:lnTo>
                  <a:lnTo>
                    <a:pt x="153" y="1635"/>
                  </a:lnTo>
                  <a:lnTo>
                    <a:pt x="166" y="1899"/>
                  </a:lnTo>
                  <a:lnTo>
                    <a:pt x="236" y="2011"/>
                  </a:lnTo>
                  <a:lnTo>
                    <a:pt x="242" y="2108"/>
                  </a:lnTo>
                  <a:lnTo>
                    <a:pt x="272" y="2171"/>
                  </a:lnTo>
                  <a:lnTo>
                    <a:pt x="272" y="1640"/>
                  </a:lnTo>
                  <a:lnTo>
                    <a:pt x="185" y="842"/>
                  </a:lnTo>
                  <a:lnTo>
                    <a:pt x="466" y="441"/>
                  </a:lnTo>
                  <a:lnTo>
                    <a:pt x="373" y="705"/>
                  </a:lnTo>
                  <a:lnTo>
                    <a:pt x="373" y="834"/>
                  </a:lnTo>
                  <a:lnTo>
                    <a:pt x="595" y="1355"/>
                  </a:lnTo>
                  <a:lnTo>
                    <a:pt x="628" y="1619"/>
                  </a:lnTo>
                  <a:lnTo>
                    <a:pt x="590" y="1747"/>
                  </a:lnTo>
                  <a:lnTo>
                    <a:pt x="453" y="1834"/>
                  </a:lnTo>
                  <a:lnTo>
                    <a:pt x="360" y="2235"/>
                  </a:lnTo>
                  <a:lnTo>
                    <a:pt x="656" y="2235"/>
                  </a:lnTo>
                  <a:lnTo>
                    <a:pt x="645" y="2106"/>
                  </a:lnTo>
                  <a:lnTo>
                    <a:pt x="512" y="2062"/>
                  </a:lnTo>
                  <a:lnTo>
                    <a:pt x="487" y="1979"/>
                  </a:lnTo>
                  <a:lnTo>
                    <a:pt x="516" y="1876"/>
                  </a:lnTo>
                  <a:lnTo>
                    <a:pt x="584" y="1842"/>
                  </a:lnTo>
                  <a:lnTo>
                    <a:pt x="677" y="1834"/>
                  </a:lnTo>
                  <a:lnTo>
                    <a:pt x="778" y="1792"/>
                  </a:lnTo>
                  <a:lnTo>
                    <a:pt x="983" y="1188"/>
                  </a:lnTo>
                  <a:lnTo>
                    <a:pt x="1002" y="1178"/>
                  </a:lnTo>
                  <a:lnTo>
                    <a:pt x="1027" y="1178"/>
                  </a:lnTo>
                  <a:lnTo>
                    <a:pt x="1051" y="1196"/>
                  </a:lnTo>
                  <a:lnTo>
                    <a:pt x="1059" y="1218"/>
                  </a:lnTo>
                  <a:lnTo>
                    <a:pt x="888" y="1739"/>
                  </a:lnTo>
                  <a:lnTo>
                    <a:pt x="983" y="1690"/>
                  </a:lnTo>
                  <a:lnTo>
                    <a:pt x="1027" y="1690"/>
                  </a:lnTo>
                  <a:lnTo>
                    <a:pt x="1093" y="1722"/>
                  </a:lnTo>
                  <a:lnTo>
                    <a:pt x="1101" y="1772"/>
                  </a:lnTo>
                  <a:lnTo>
                    <a:pt x="1139" y="1792"/>
                  </a:lnTo>
                  <a:lnTo>
                    <a:pt x="1221" y="1829"/>
                  </a:lnTo>
                  <a:lnTo>
                    <a:pt x="1245" y="1859"/>
                  </a:lnTo>
                  <a:lnTo>
                    <a:pt x="1245" y="1931"/>
                  </a:lnTo>
                  <a:lnTo>
                    <a:pt x="1287" y="1988"/>
                  </a:lnTo>
                  <a:lnTo>
                    <a:pt x="1295" y="2028"/>
                  </a:lnTo>
                  <a:lnTo>
                    <a:pt x="1262" y="2083"/>
                  </a:lnTo>
                  <a:lnTo>
                    <a:pt x="1257" y="2138"/>
                  </a:lnTo>
                  <a:lnTo>
                    <a:pt x="1238" y="2171"/>
                  </a:lnTo>
                  <a:lnTo>
                    <a:pt x="1295" y="2156"/>
                  </a:lnTo>
                  <a:lnTo>
                    <a:pt x="1388" y="2066"/>
                  </a:lnTo>
                  <a:lnTo>
                    <a:pt x="1424" y="1931"/>
                  </a:lnTo>
                  <a:lnTo>
                    <a:pt x="1380" y="1777"/>
                  </a:lnTo>
                  <a:lnTo>
                    <a:pt x="1407" y="1675"/>
                  </a:lnTo>
                  <a:lnTo>
                    <a:pt x="1300" y="1610"/>
                  </a:lnTo>
                  <a:lnTo>
                    <a:pt x="1245" y="1490"/>
                  </a:lnTo>
                  <a:lnTo>
                    <a:pt x="1274" y="1370"/>
                  </a:lnTo>
                  <a:lnTo>
                    <a:pt x="1238" y="1034"/>
                  </a:lnTo>
                  <a:lnTo>
                    <a:pt x="1019" y="384"/>
                  </a:lnTo>
                  <a:lnTo>
                    <a:pt x="833" y="217"/>
                  </a:lnTo>
                  <a:lnTo>
                    <a:pt x="536" y="65"/>
                  </a:lnTo>
                  <a:lnTo>
                    <a:pt x="641" y="177"/>
                  </a:lnTo>
                  <a:lnTo>
                    <a:pt x="664" y="354"/>
                  </a:lnTo>
                  <a:lnTo>
                    <a:pt x="628" y="538"/>
                  </a:lnTo>
                  <a:lnTo>
                    <a:pt x="633" y="393"/>
                  </a:lnTo>
                  <a:lnTo>
                    <a:pt x="595" y="291"/>
                  </a:lnTo>
                  <a:lnTo>
                    <a:pt x="460" y="258"/>
                  </a:lnTo>
                  <a:lnTo>
                    <a:pt x="333" y="57"/>
                  </a:lnTo>
                  <a:lnTo>
                    <a:pt x="272" y="0"/>
                  </a:lnTo>
                  <a:close/>
                </a:path>
              </a:pathLst>
            </a:custGeom>
            <a:solidFill>
              <a:srgbClr val="000000"/>
            </a:solidFill>
            <a:ln w="9525">
              <a:noFill/>
              <a:round/>
              <a:headEnd/>
              <a:tailEnd/>
            </a:ln>
          </p:spPr>
          <p:txBody>
            <a:bodyPr/>
            <a:lstStyle/>
            <a:p>
              <a:endParaRPr lang="id-ID"/>
            </a:p>
          </p:txBody>
        </p:sp>
        <p:sp>
          <p:nvSpPr>
            <p:cNvPr id="35890" name="Freeform 49"/>
            <p:cNvSpPr>
              <a:spLocks/>
            </p:cNvSpPr>
            <p:nvPr/>
          </p:nvSpPr>
          <p:spPr bwMode="auto">
            <a:xfrm>
              <a:off x="943" y="3769"/>
              <a:ext cx="78" cy="77"/>
            </a:xfrm>
            <a:custGeom>
              <a:avLst/>
              <a:gdLst>
                <a:gd name="T0" fmla="*/ 78 w 156"/>
                <a:gd name="T1" fmla="*/ 0 h 152"/>
                <a:gd name="T2" fmla="*/ 56 w 156"/>
                <a:gd name="T3" fmla="*/ 77 h 152"/>
                <a:gd name="T4" fmla="*/ 53 w 156"/>
                <a:gd name="T5" fmla="*/ 65 h 152"/>
                <a:gd name="T6" fmla="*/ 45 w 156"/>
                <a:gd name="T7" fmla="*/ 57 h 152"/>
                <a:gd name="T8" fmla="*/ 23 w 156"/>
                <a:gd name="T9" fmla="*/ 45 h 152"/>
                <a:gd name="T10" fmla="*/ 0 w 156"/>
                <a:gd name="T11" fmla="*/ 50 h 152"/>
                <a:gd name="T12" fmla="*/ 35 w 156"/>
                <a:gd name="T13" fmla="*/ 13 h 152"/>
                <a:gd name="T14" fmla="*/ 78 w 156"/>
                <a:gd name="T15" fmla="*/ 0 h 152"/>
                <a:gd name="T16" fmla="*/ 78 w 156"/>
                <a:gd name="T17" fmla="*/ 0 h 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6"/>
                <a:gd name="T28" fmla="*/ 0 h 152"/>
                <a:gd name="T29" fmla="*/ 156 w 156"/>
                <a:gd name="T30" fmla="*/ 152 h 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6" h="152">
                  <a:moveTo>
                    <a:pt x="156" y="0"/>
                  </a:moveTo>
                  <a:lnTo>
                    <a:pt x="112" y="152"/>
                  </a:lnTo>
                  <a:lnTo>
                    <a:pt x="107" y="129"/>
                  </a:lnTo>
                  <a:lnTo>
                    <a:pt x="90" y="112"/>
                  </a:lnTo>
                  <a:lnTo>
                    <a:pt x="46" y="89"/>
                  </a:lnTo>
                  <a:lnTo>
                    <a:pt x="0" y="99"/>
                  </a:lnTo>
                  <a:lnTo>
                    <a:pt x="69" y="25"/>
                  </a:lnTo>
                  <a:lnTo>
                    <a:pt x="156" y="0"/>
                  </a:lnTo>
                  <a:close/>
                </a:path>
              </a:pathLst>
            </a:custGeom>
            <a:solidFill>
              <a:srgbClr val="000000"/>
            </a:solidFill>
            <a:ln w="9525">
              <a:noFill/>
              <a:round/>
              <a:headEnd/>
              <a:tailEnd/>
            </a:ln>
          </p:spPr>
          <p:txBody>
            <a:bodyPr/>
            <a:lstStyle/>
            <a:p>
              <a:endParaRPr lang="id-ID"/>
            </a:p>
          </p:txBody>
        </p:sp>
        <p:sp>
          <p:nvSpPr>
            <p:cNvPr id="35891" name="Freeform 50"/>
            <p:cNvSpPr>
              <a:spLocks/>
            </p:cNvSpPr>
            <p:nvPr/>
          </p:nvSpPr>
          <p:spPr bwMode="auto">
            <a:xfrm>
              <a:off x="972" y="3726"/>
              <a:ext cx="127" cy="176"/>
            </a:xfrm>
            <a:custGeom>
              <a:avLst/>
              <a:gdLst>
                <a:gd name="T0" fmla="*/ 113 w 253"/>
                <a:gd name="T1" fmla="*/ 3 h 351"/>
                <a:gd name="T2" fmla="*/ 94 w 253"/>
                <a:gd name="T3" fmla="*/ 64 h 351"/>
                <a:gd name="T4" fmla="*/ 12 w 253"/>
                <a:gd name="T5" fmla="*/ 135 h 351"/>
                <a:gd name="T6" fmla="*/ 0 w 253"/>
                <a:gd name="T7" fmla="*/ 176 h 351"/>
                <a:gd name="T8" fmla="*/ 17 w 253"/>
                <a:gd name="T9" fmla="*/ 140 h 351"/>
                <a:gd name="T10" fmla="*/ 117 w 253"/>
                <a:gd name="T11" fmla="*/ 48 h 351"/>
                <a:gd name="T12" fmla="*/ 113 w 253"/>
                <a:gd name="T13" fmla="*/ 29 h 351"/>
                <a:gd name="T14" fmla="*/ 127 w 253"/>
                <a:gd name="T15" fmla="*/ 0 h 351"/>
                <a:gd name="T16" fmla="*/ 113 w 253"/>
                <a:gd name="T17" fmla="*/ 3 h 351"/>
                <a:gd name="T18" fmla="*/ 113 w 253"/>
                <a:gd name="T19" fmla="*/ 3 h 35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53"/>
                <a:gd name="T31" fmla="*/ 0 h 351"/>
                <a:gd name="T32" fmla="*/ 253 w 253"/>
                <a:gd name="T33" fmla="*/ 351 h 35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53" h="351">
                  <a:moveTo>
                    <a:pt x="225" y="5"/>
                  </a:moveTo>
                  <a:lnTo>
                    <a:pt x="187" y="127"/>
                  </a:lnTo>
                  <a:lnTo>
                    <a:pt x="23" y="269"/>
                  </a:lnTo>
                  <a:lnTo>
                    <a:pt x="0" y="351"/>
                  </a:lnTo>
                  <a:lnTo>
                    <a:pt x="34" y="279"/>
                  </a:lnTo>
                  <a:lnTo>
                    <a:pt x="234" y="95"/>
                  </a:lnTo>
                  <a:lnTo>
                    <a:pt x="225" y="57"/>
                  </a:lnTo>
                  <a:lnTo>
                    <a:pt x="253" y="0"/>
                  </a:lnTo>
                  <a:lnTo>
                    <a:pt x="225" y="5"/>
                  </a:lnTo>
                  <a:close/>
                </a:path>
              </a:pathLst>
            </a:custGeom>
            <a:solidFill>
              <a:srgbClr val="000000"/>
            </a:solidFill>
            <a:ln w="9525">
              <a:noFill/>
              <a:round/>
              <a:headEnd/>
              <a:tailEnd/>
            </a:ln>
          </p:spPr>
          <p:txBody>
            <a:bodyPr/>
            <a:lstStyle/>
            <a:p>
              <a:endParaRPr lang="id-ID"/>
            </a:p>
          </p:txBody>
        </p:sp>
        <p:sp>
          <p:nvSpPr>
            <p:cNvPr id="35892" name="Freeform 51"/>
            <p:cNvSpPr>
              <a:spLocks/>
            </p:cNvSpPr>
            <p:nvPr/>
          </p:nvSpPr>
          <p:spPr bwMode="auto">
            <a:xfrm>
              <a:off x="1024" y="3861"/>
              <a:ext cx="115" cy="60"/>
            </a:xfrm>
            <a:custGeom>
              <a:avLst/>
              <a:gdLst>
                <a:gd name="T0" fmla="*/ 0 w 230"/>
                <a:gd name="T1" fmla="*/ 60 h 120"/>
                <a:gd name="T2" fmla="*/ 16 w 230"/>
                <a:gd name="T3" fmla="*/ 34 h 120"/>
                <a:gd name="T4" fmla="*/ 71 w 230"/>
                <a:gd name="T5" fmla="*/ 5 h 120"/>
                <a:gd name="T6" fmla="*/ 115 w 230"/>
                <a:gd name="T7" fmla="*/ 0 h 120"/>
                <a:gd name="T8" fmla="*/ 10 w 230"/>
                <a:gd name="T9" fmla="*/ 53 h 120"/>
                <a:gd name="T10" fmla="*/ 0 w 230"/>
                <a:gd name="T11" fmla="*/ 60 h 120"/>
                <a:gd name="T12" fmla="*/ 0 w 230"/>
                <a:gd name="T13" fmla="*/ 60 h 120"/>
                <a:gd name="T14" fmla="*/ 0 60000 65536"/>
                <a:gd name="T15" fmla="*/ 0 60000 65536"/>
                <a:gd name="T16" fmla="*/ 0 60000 65536"/>
                <a:gd name="T17" fmla="*/ 0 60000 65536"/>
                <a:gd name="T18" fmla="*/ 0 60000 65536"/>
                <a:gd name="T19" fmla="*/ 0 60000 65536"/>
                <a:gd name="T20" fmla="*/ 0 60000 65536"/>
                <a:gd name="T21" fmla="*/ 0 w 230"/>
                <a:gd name="T22" fmla="*/ 0 h 120"/>
                <a:gd name="T23" fmla="*/ 230 w 230"/>
                <a:gd name="T24" fmla="*/ 120 h 12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0" h="120">
                  <a:moveTo>
                    <a:pt x="0" y="120"/>
                  </a:moveTo>
                  <a:lnTo>
                    <a:pt x="32" y="67"/>
                  </a:lnTo>
                  <a:lnTo>
                    <a:pt x="142" y="10"/>
                  </a:lnTo>
                  <a:lnTo>
                    <a:pt x="230" y="0"/>
                  </a:lnTo>
                  <a:lnTo>
                    <a:pt x="19" y="105"/>
                  </a:lnTo>
                  <a:lnTo>
                    <a:pt x="0" y="120"/>
                  </a:lnTo>
                  <a:close/>
                </a:path>
              </a:pathLst>
            </a:custGeom>
            <a:solidFill>
              <a:srgbClr val="000000"/>
            </a:solidFill>
            <a:ln w="9525">
              <a:noFill/>
              <a:round/>
              <a:headEnd/>
              <a:tailEnd/>
            </a:ln>
          </p:spPr>
          <p:txBody>
            <a:bodyPr/>
            <a:lstStyle/>
            <a:p>
              <a:endParaRPr lang="id-ID"/>
            </a:p>
          </p:txBody>
        </p:sp>
        <p:sp>
          <p:nvSpPr>
            <p:cNvPr id="35893" name="Freeform 52"/>
            <p:cNvSpPr>
              <a:spLocks/>
            </p:cNvSpPr>
            <p:nvPr/>
          </p:nvSpPr>
          <p:spPr bwMode="auto">
            <a:xfrm>
              <a:off x="968" y="3913"/>
              <a:ext cx="16" cy="65"/>
            </a:xfrm>
            <a:custGeom>
              <a:avLst/>
              <a:gdLst>
                <a:gd name="T0" fmla="*/ 16 w 30"/>
                <a:gd name="T1" fmla="*/ 8 h 129"/>
                <a:gd name="T2" fmla="*/ 9 w 30"/>
                <a:gd name="T3" fmla="*/ 65 h 129"/>
                <a:gd name="T4" fmla="*/ 0 w 30"/>
                <a:gd name="T5" fmla="*/ 60 h 129"/>
                <a:gd name="T6" fmla="*/ 6 w 30"/>
                <a:gd name="T7" fmla="*/ 0 h 129"/>
                <a:gd name="T8" fmla="*/ 16 w 30"/>
                <a:gd name="T9" fmla="*/ 8 h 129"/>
                <a:gd name="T10" fmla="*/ 16 w 30"/>
                <a:gd name="T11" fmla="*/ 8 h 129"/>
                <a:gd name="T12" fmla="*/ 0 60000 65536"/>
                <a:gd name="T13" fmla="*/ 0 60000 65536"/>
                <a:gd name="T14" fmla="*/ 0 60000 65536"/>
                <a:gd name="T15" fmla="*/ 0 60000 65536"/>
                <a:gd name="T16" fmla="*/ 0 60000 65536"/>
                <a:gd name="T17" fmla="*/ 0 60000 65536"/>
                <a:gd name="T18" fmla="*/ 0 w 30"/>
                <a:gd name="T19" fmla="*/ 0 h 129"/>
                <a:gd name="T20" fmla="*/ 30 w 30"/>
                <a:gd name="T21" fmla="*/ 129 h 129"/>
              </a:gdLst>
              <a:ahLst/>
              <a:cxnLst>
                <a:cxn ang="T12">
                  <a:pos x="T0" y="T1"/>
                </a:cxn>
                <a:cxn ang="T13">
                  <a:pos x="T2" y="T3"/>
                </a:cxn>
                <a:cxn ang="T14">
                  <a:pos x="T4" y="T5"/>
                </a:cxn>
                <a:cxn ang="T15">
                  <a:pos x="T6" y="T7"/>
                </a:cxn>
                <a:cxn ang="T16">
                  <a:pos x="T8" y="T9"/>
                </a:cxn>
                <a:cxn ang="T17">
                  <a:pos x="T10" y="T11"/>
                </a:cxn>
              </a:cxnLst>
              <a:rect l="T18" t="T19" r="T20" b="T21"/>
              <a:pathLst>
                <a:path w="30" h="129">
                  <a:moveTo>
                    <a:pt x="30" y="15"/>
                  </a:moveTo>
                  <a:lnTo>
                    <a:pt x="17" y="129"/>
                  </a:lnTo>
                  <a:lnTo>
                    <a:pt x="0" y="120"/>
                  </a:lnTo>
                  <a:lnTo>
                    <a:pt x="11" y="0"/>
                  </a:lnTo>
                  <a:lnTo>
                    <a:pt x="30" y="15"/>
                  </a:lnTo>
                  <a:close/>
                </a:path>
              </a:pathLst>
            </a:custGeom>
            <a:solidFill>
              <a:srgbClr val="000000"/>
            </a:solidFill>
            <a:ln w="9525">
              <a:noFill/>
              <a:round/>
              <a:headEnd/>
              <a:tailEnd/>
            </a:ln>
          </p:spPr>
          <p:txBody>
            <a:bodyPr/>
            <a:lstStyle/>
            <a:p>
              <a:endParaRPr lang="id-ID"/>
            </a:p>
          </p:txBody>
        </p:sp>
        <p:sp>
          <p:nvSpPr>
            <p:cNvPr id="35894" name="Freeform 53"/>
            <p:cNvSpPr>
              <a:spLocks/>
            </p:cNvSpPr>
            <p:nvPr/>
          </p:nvSpPr>
          <p:spPr bwMode="auto">
            <a:xfrm>
              <a:off x="1012" y="3905"/>
              <a:ext cx="168" cy="73"/>
            </a:xfrm>
            <a:custGeom>
              <a:avLst/>
              <a:gdLst>
                <a:gd name="T0" fmla="*/ 0 w 336"/>
                <a:gd name="T1" fmla="*/ 65 h 144"/>
                <a:gd name="T2" fmla="*/ 73 w 336"/>
                <a:gd name="T3" fmla="*/ 49 h 144"/>
                <a:gd name="T4" fmla="*/ 168 w 336"/>
                <a:gd name="T5" fmla="*/ 0 h 144"/>
                <a:gd name="T6" fmla="*/ 77 w 336"/>
                <a:gd name="T7" fmla="*/ 57 h 144"/>
                <a:gd name="T8" fmla="*/ 12 w 336"/>
                <a:gd name="T9" fmla="*/ 73 h 144"/>
                <a:gd name="T10" fmla="*/ 0 w 336"/>
                <a:gd name="T11" fmla="*/ 65 h 144"/>
                <a:gd name="T12" fmla="*/ 0 w 336"/>
                <a:gd name="T13" fmla="*/ 65 h 144"/>
                <a:gd name="T14" fmla="*/ 0 60000 65536"/>
                <a:gd name="T15" fmla="*/ 0 60000 65536"/>
                <a:gd name="T16" fmla="*/ 0 60000 65536"/>
                <a:gd name="T17" fmla="*/ 0 60000 65536"/>
                <a:gd name="T18" fmla="*/ 0 60000 65536"/>
                <a:gd name="T19" fmla="*/ 0 60000 65536"/>
                <a:gd name="T20" fmla="*/ 0 60000 65536"/>
                <a:gd name="T21" fmla="*/ 0 w 336"/>
                <a:gd name="T22" fmla="*/ 0 h 144"/>
                <a:gd name="T23" fmla="*/ 336 w 336"/>
                <a:gd name="T24" fmla="*/ 144 h 1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6" h="144">
                  <a:moveTo>
                    <a:pt x="0" y="129"/>
                  </a:moveTo>
                  <a:lnTo>
                    <a:pt x="145" y="97"/>
                  </a:lnTo>
                  <a:lnTo>
                    <a:pt x="336" y="0"/>
                  </a:lnTo>
                  <a:lnTo>
                    <a:pt x="154" y="112"/>
                  </a:lnTo>
                  <a:lnTo>
                    <a:pt x="25" y="144"/>
                  </a:lnTo>
                  <a:lnTo>
                    <a:pt x="0" y="129"/>
                  </a:lnTo>
                  <a:close/>
                </a:path>
              </a:pathLst>
            </a:custGeom>
            <a:solidFill>
              <a:srgbClr val="000000"/>
            </a:solidFill>
            <a:ln w="9525">
              <a:noFill/>
              <a:round/>
              <a:headEnd/>
              <a:tailEnd/>
            </a:ln>
          </p:spPr>
          <p:txBody>
            <a:bodyPr/>
            <a:lstStyle/>
            <a:p>
              <a:endParaRPr lang="id-ID"/>
            </a:p>
          </p:txBody>
        </p:sp>
        <p:sp>
          <p:nvSpPr>
            <p:cNvPr id="35895" name="Freeform 54"/>
            <p:cNvSpPr>
              <a:spLocks/>
            </p:cNvSpPr>
            <p:nvPr/>
          </p:nvSpPr>
          <p:spPr bwMode="auto">
            <a:xfrm>
              <a:off x="264" y="2764"/>
              <a:ext cx="412" cy="709"/>
            </a:xfrm>
            <a:custGeom>
              <a:avLst/>
              <a:gdLst>
                <a:gd name="T0" fmla="*/ 94 w 823"/>
                <a:gd name="T1" fmla="*/ 0 h 1418"/>
                <a:gd name="T2" fmla="*/ 0 w 823"/>
                <a:gd name="T3" fmla="*/ 117 h 1418"/>
                <a:gd name="T4" fmla="*/ 4 w 823"/>
                <a:gd name="T5" fmla="*/ 161 h 1418"/>
                <a:gd name="T6" fmla="*/ 44 w 823"/>
                <a:gd name="T7" fmla="*/ 200 h 1418"/>
                <a:gd name="T8" fmla="*/ 60 w 823"/>
                <a:gd name="T9" fmla="*/ 261 h 1418"/>
                <a:gd name="T10" fmla="*/ 193 w 823"/>
                <a:gd name="T11" fmla="*/ 368 h 1418"/>
                <a:gd name="T12" fmla="*/ 291 w 823"/>
                <a:gd name="T13" fmla="*/ 483 h 1418"/>
                <a:gd name="T14" fmla="*/ 412 w 823"/>
                <a:gd name="T15" fmla="*/ 709 h 1418"/>
                <a:gd name="T16" fmla="*/ 300 w 823"/>
                <a:gd name="T17" fmla="*/ 436 h 1418"/>
                <a:gd name="T18" fmla="*/ 300 w 823"/>
                <a:gd name="T19" fmla="*/ 372 h 1418"/>
                <a:gd name="T20" fmla="*/ 266 w 823"/>
                <a:gd name="T21" fmla="*/ 328 h 1418"/>
                <a:gd name="T22" fmla="*/ 255 w 823"/>
                <a:gd name="T23" fmla="*/ 265 h 1418"/>
                <a:gd name="T24" fmla="*/ 212 w 823"/>
                <a:gd name="T25" fmla="*/ 232 h 1418"/>
                <a:gd name="T26" fmla="*/ 188 w 823"/>
                <a:gd name="T27" fmla="*/ 157 h 1418"/>
                <a:gd name="T28" fmla="*/ 306 w 823"/>
                <a:gd name="T29" fmla="*/ 244 h 1418"/>
                <a:gd name="T30" fmla="*/ 219 w 823"/>
                <a:gd name="T31" fmla="*/ 168 h 1418"/>
                <a:gd name="T32" fmla="*/ 169 w 823"/>
                <a:gd name="T33" fmla="*/ 96 h 1418"/>
                <a:gd name="T34" fmla="*/ 144 w 823"/>
                <a:gd name="T35" fmla="*/ 68 h 1418"/>
                <a:gd name="T36" fmla="*/ 122 w 823"/>
                <a:gd name="T37" fmla="*/ 21 h 1418"/>
                <a:gd name="T38" fmla="*/ 94 w 823"/>
                <a:gd name="T39" fmla="*/ 0 h 1418"/>
                <a:gd name="T40" fmla="*/ 94 w 823"/>
                <a:gd name="T41" fmla="*/ 0 h 141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823"/>
                <a:gd name="T64" fmla="*/ 0 h 1418"/>
                <a:gd name="T65" fmla="*/ 823 w 823"/>
                <a:gd name="T66" fmla="*/ 1418 h 141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823" h="1418">
                  <a:moveTo>
                    <a:pt x="187" y="0"/>
                  </a:moveTo>
                  <a:lnTo>
                    <a:pt x="0" y="234"/>
                  </a:lnTo>
                  <a:lnTo>
                    <a:pt x="8" y="321"/>
                  </a:lnTo>
                  <a:lnTo>
                    <a:pt x="88" y="401"/>
                  </a:lnTo>
                  <a:lnTo>
                    <a:pt x="120" y="521"/>
                  </a:lnTo>
                  <a:lnTo>
                    <a:pt x="386" y="737"/>
                  </a:lnTo>
                  <a:lnTo>
                    <a:pt x="582" y="967"/>
                  </a:lnTo>
                  <a:lnTo>
                    <a:pt x="823" y="1418"/>
                  </a:lnTo>
                  <a:lnTo>
                    <a:pt x="599" y="872"/>
                  </a:lnTo>
                  <a:lnTo>
                    <a:pt x="599" y="745"/>
                  </a:lnTo>
                  <a:lnTo>
                    <a:pt x="531" y="656"/>
                  </a:lnTo>
                  <a:lnTo>
                    <a:pt x="510" y="530"/>
                  </a:lnTo>
                  <a:lnTo>
                    <a:pt x="424" y="464"/>
                  </a:lnTo>
                  <a:lnTo>
                    <a:pt x="375" y="314"/>
                  </a:lnTo>
                  <a:lnTo>
                    <a:pt x="612" y="488"/>
                  </a:lnTo>
                  <a:lnTo>
                    <a:pt x="437" y="336"/>
                  </a:lnTo>
                  <a:lnTo>
                    <a:pt x="337" y="192"/>
                  </a:lnTo>
                  <a:lnTo>
                    <a:pt x="287" y="135"/>
                  </a:lnTo>
                  <a:lnTo>
                    <a:pt x="244" y="42"/>
                  </a:lnTo>
                  <a:lnTo>
                    <a:pt x="187" y="0"/>
                  </a:lnTo>
                  <a:close/>
                </a:path>
              </a:pathLst>
            </a:custGeom>
            <a:solidFill>
              <a:srgbClr val="000000"/>
            </a:solidFill>
            <a:ln w="9525">
              <a:noFill/>
              <a:round/>
              <a:headEnd/>
              <a:tailEnd/>
            </a:ln>
          </p:spPr>
          <p:txBody>
            <a:bodyPr/>
            <a:lstStyle/>
            <a:p>
              <a:endParaRPr lang="id-ID"/>
            </a:p>
          </p:txBody>
        </p:sp>
        <p:sp>
          <p:nvSpPr>
            <p:cNvPr id="35896" name="Freeform 55"/>
            <p:cNvSpPr>
              <a:spLocks/>
            </p:cNvSpPr>
            <p:nvPr/>
          </p:nvSpPr>
          <p:spPr bwMode="auto">
            <a:xfrm>
              <a:off x="0" y="2872"/>
              <a:ext cx="647" cy="1118"/>
            </a:xfrm>
            <a:custGeom>
              <a:avLst/>
              <a:gdLst>
                <a:gd name="T0" fmla="*/ 561 w 1294"/>
                <a:gd name="T1" fmla="*/ 926 h 2235"/>
                <a:gd name="T2" fmla="*/ 339 w 1294"/>
                <a:gd name="T3" fmla="*/ 861 h 2235"/>
                <a:gd name="T4" fmla="*/ 324 w 1294"/>
                <a:gd name="T5" fmla="*/ 825 h 2235"/>
                <a:gd name="T6" fmla="*/ 327 w 1294"/>
                <a:gd name="T7" fmla="*/ 662 h 2235"/>
                <a:gd name="T8" fmla="*/ 387 w 1294"/>
                <a:gd name="T9" fmla="*/ 617 h 2235"/>
                <a:gd name="T10" fmla="*/ 460 w 1294"/>
                <a:gd name="T11" fmla="*/ 846 h 2235"/>
                <a:gd name="T12" fmla="*/ 447 w 1294"/>
                <a:gd name="T13" fmla="*/ 710 h 2235"/>
                <a:gd name="T14" fmla="*/ 392 w 1294"/>
                <a:gd name="T15" fmla="*/ 509 h 2235"/>
                <a:gd name="T16" fmla="*/ 386 w 1294"/>
                <a:gd name="T17" fmla="*/ 557 h 2235"/>
                <a:gd name="T18" fmla="*/ 335 w 1294"/>
                <a:gd name="T19" fmla="*/ 469 h 2235"/>
                <a:gd name="T20" fmla="*/ 373 w 1294"/>
                <a:gd name="T21" fmla="*/ 385 h 2235"/>
                <a:gd name="T22" fmla="*/ 361 w 1294"/>
                <a:gd name="T23" fmla="*/ 328 h 2235"/>
                <a:gd name="T24" fmla="*/ 395 w 1294"/>
                <a:gd name="T25" fmla="*/ 289 h 2235"/>
                <a:gd name="T26" fmla="*/ 482 w 1294"/>
                <a:gd name="T27" fmla="*/ 337 h 2235"/>
                <a:gd name="T28" fmla="*/ 647 w 1294"/>
                <a:gd name="T29" fmla="*/ 577 h 2235"/>
                <a:gd name="T30" fmla="*/ 495 w 1294"/>
                <a:gd name="T31" fmla="*/ 333 h 2235"/>
                <a:gd name="T32" fmla="*/ 304 w 1294"/>
                <a:gd name="T33" fmla="*/ 167 h 2235"/>
                <a:gd name="T34" fmla="*/ 249 w 1294"/>
                <a:gd name="T35" fmla="*/ 68 h 2235"/>
                <a:gd name="T36" fmla="*/ 105 w 1294"/>
                <a:gd name="T37" fmla="*/ 124 h 2235"/>
                <a:gd name="T38" fmla="*/ 118 w 1294"/>
                <a:gd name="T39" fmla="*/ 84 h 2235"/>
                <a:gd name="T40" fmla="*/ 190 w 1294"/>
                <a:gd name="T41" fmla="*/ 0 h 2235"/>
                <a:gd name="T42" fmla="*/ 121 w 1294"/>
                <a:gd name="T43" fmla="*/ 45 h 2235"/>
                <a:gd name="T44" fmla="*/ 0 w 1294"/>
                <a:gd name="T45" fmla="*/ 92 h 2235"/>
                <a:gd name="T46" fmla="*/ 0 w 1294"/>
                <a:gd name="T47" fmla="*/ 1118 h 2235"/>
                <a:gd name="T48" fmla="*/ 196 w 1294"/>
                <a:gd name="T49" fmla="*/ 1118 h 2235"/>
                <a:gd name="T50" fmla="*/ 186 w 1294"/>
                <a:gd name="T51" fmla="*/ 1053 h 2235"/>
                <a:gd name="T52" fmla="*/ 206 w 1294"/>
                <a:gd name="T53" fmla="*/ 953 h 2235"/>
                <a:gd name="T54" fmla="*/ 264 w 1294"/>
                <a:gd name="T55" fmla="*/ 892 h 2235"/>
                <a:gd name="T56" fmla="*/ 339 w 1294"/>
                <a:gd name="T57" fmla="*/ 873 h 2235"/>
                <a:gd name="T58" fmla="*/ 561 w 1294"/>
                <a:gd name="T59" fmla="*/ 926 h 2235"/>
                <a:gd name="T60" fmla="*/ 561 w 1294"/>
                <a:gd name="T61" fmla="*/ 926 h 223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294"/>
                <a:gd name="T94" fmla="*/ 0 h 2235"/>
                <a:gd name="T95" fmla="*/ 1294 w 1294"/>
                <a:gd name="T96" fmla="*/ 2235 h 223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294" h="2235">
                  <a:moveTo>
                    <a:pt x="1121" y="1851"/>
                  </a:moveTo>
                  <a:lnTo>
                    <a:pt x="678" y="1722"/>
                  </a:lnTo>
                  <a:lnTo>
                    <a:pt x="648" y="1650"/>
                  </a:lnTo>
                  <a:lnTo>
                    <a:pt x="654" y="1323"/>
                  </a:lnTo>
                  <a:lnTo>
                    <a:pt x="775" y="1233"/>
                  </a:lnTo>
                  <a:lnTo>
                    <a:pt x="920" y="1691"/>
                  </a:lnTo>
                  <a:lnTo>
                    <a:pt x="895" y="1420"/>
                  </a:lnTo>
                  <a:lnTo>
                    <a:pt x="785" y="1017"/>
                  </a:lnTo>
                  <a:lnTo>
                    <a:pt x="772" y="1113"/>
                  </a:lnTo>
                  <a:lnTo>
                    <a:pt x="671" y="937"/>
                  </a:lnTo>
                  <a:lnTo>
                    <a:pt x="747" y="769"/>
                  </a:lnTo>
                  <a:lnTo>
                    <a:pt x="722" y="655"/>
                  </a:lnTo>
                  <a:lnTo>
                    <a:pt x="791" y="577"/>
                  </a:lnTo>
                  <a:lnTo>
                    <a:pt x="965" y="673"/>
                  </a:lnTo>
                  <a:lnTo>
                    <a:pt x="1294" y="1153"/>
                  </a:lnTo>
                  <a:lnTo>
                    <a:pt x="990" y="665"/>
                  </a:lnTo>
                  <a:lnTo>
                    <a:pt x="608" y="334"/>
                  </a:lnTo>
                  <a:lnTo>
                    <a:pt x="498" y="136"/>
                  </a:lnTo>
                  <a:lnTo>
                    <a:pt x="211" y="247"/>
                  </a:lnTo>
                  <a:lnTo>
                    <a:pt x="236" y="167"/>
                  </a:lnTo>
                  <a:lnTo>
                    <a:pt x="380" y="0"/>
                  </a:lnTo>
                  <a:lnTo>
                    <a:pt x="243" y="89"/>
                  </a:lnTo>
                  <a:lnTo>
                    <a:pt x="0" y="184"/>
                  </a:lnTo>
                  <a:lnTo>
                    <a:pt x="0" y="2235"/>
                  </a:lnTo>
                  <a:lnTo>
                    <a:pt x="393" y="2235"/>
                  </a:lnTo>
                  <a:lnTo>
                    <a:pt x="373" y="2106"/>
                  </a:lnTo>
                  <a:lnTo>
                    <a:pt x="412" y="1906"/>
                  </a:lnTo>
                  <a:lnTo>
                    <a:pt x="528" y="1784"/>
                  </a:lnTo>
                  <a:lnTo>
                    <a:pt x="678" y="1746"/>
                  </a:lnTo>
                  <a:lnTo>
                    <a:pt x="1121" y="1851"/>
                  </a:lnTo>
                  <a:close/>
                </a:path>
              </a:pathLst>
            </a:custGeom>
            <a:solidFill>
              <a:srgbClr val="000000"/>
            </a:solidFill>
            <a:ln w="9525">
              <a:noFill/>
              <a:round/>
              <a:headEnd/>
              <a:tailEnd/>
            </a:ln>
          </p:spPr>
          <p:txBody>
            <a:bodyPr/>
            <a:lstStyle/>
            <a:p>
              <a:endParaRPr lang="id-ID"/>
            </a:p>
          </p:txBody>
        </p:sp>
        <p:sp>
          <p:nvSpPr>
            <p:cNvPr id="35897" name="Freeform 56"/>
            <p:cNvSpPr>
              <a:spLocks/>
            </p:cNvSpPr>
            <p:nvPr/>
          </p:nvSpPr>
          <p:spPr bwMode="auto">
            <a:xfrm>
              <a:off x="342" y="3938"/>
              <a:ext cx="103" cy="52"/>
            </a:xfrm>
            <a:custGeom>
              <a:avLst/>
              <a:gdLst>
                <a:gd name="T0" fmla="*/ 0 w 205"/>
                <a:gd name="T1" fmla="*/ 0 h 105"/>
                <a:gd name="T2" fmla="*/ 36 w 205"/>
                <a:gd name="T3" fmla="*/ 52 h 105"/>
                <a:gd name="T4" fmla="*/ 103 w 205"/>
                <a:gd name="T5" fmla="*/ 52 h 105"/>
                <a:gd name="T6" fmla="*/ 51 w 205"/>
                <a:gd name="T7" fmla="*/ 16 h 105"/>
                <a:gd name="T8" fmla="*/ 0 w 205"/>
                <a:gd name="T9" fmla="*/ 0 h 105"/>
                <a:gd name="T10" fmla="*/ 0 w 205"/>
                <a:gd name="T11" fmla="*/ 0 h 105"/>
                <a:gd name="T12" fmla="*/ 0 60000 65536"/>
                <a:gd name="T13" fmla="*/ 0 60000 65536"/>
                <a:gd name="T14" fmla="*/ 0 60000 65536"/>
                <a:gd name="T15" fmla="*/ 0 60000 65536"/>
                <a:gd name="T16" fmla="*/ 0 60000 65536"/>
                <a:gd name="T17" fmla="*/ 0 60000 65536"/>
                <a:gd name="T18" fmla="*/ 0 w 205"/>
                <a:gd name="T19" fmla="*/ 0 h 105"/>
                <a:gd name="T20" fmla="*/ 205 w 205"/>
                <a:gd name="T21" fmla="*/ 105 h 105"/>
              </a:gdLst>
              <a:ahLst/>
              <a:cxnLst>
                <a:cxn ang="T12">
                  <a:pos x="T0" y="T1"/>
                </a:cxn>
                <a:cxn ang="T13">
                  <a:pos x="T2" y="T3"/>
                </a:cxn>
                <a:cxn ang="T14">
                  <a:pos x="T4" y="T5"/>
                </a:cxn>
                <a:cxn ang="T15">
                  <a:pos x="T6" y="T7"/>
                </a:cxn>
                <a:cxn ang="T16">
                  <a:pos x="T8" y="T9"/>
                </a:cxn>
                <a:cxn ang="T17">
                  <a:pos x="T10" y="T11"/>
                </a:cxn>
              </a:cxnLst>
              <a:rect l="T18" t="T19" r="T20" b="T21"/>
              <a:pathLst>
                <a:path w="205" h="105">
                  <a:moveTo>
                    <a:pt x="0" y="0"/>
                  </a:moveTo>
                  <a:lnTo>
                    <a:pt x="71" y="105"/>
                  </a:lnTo>
                  <a:lnTo>
                    <a:pt x="205" y="105"/>
                  </a:lnTo>
                  <a:lnTo>
                    <a:pt x="101" y="33"/>
                  </a:lnTo>
                  <a:lnTo>
                    <a:pt x="0" y="0"/>
                  </a:lnTo>
                  <a:close/>
                </a:path>
              </a:pathLst>
            </a:custGeom>
            <a:solidFill>
              <a:srgbClr val="000000"/>
            </a:solidFill>
            <a:ln w="9525">
              <a:noFill/>
              <a:round/>
              <a:headEnd/>
              <a:tailEnd/>
            </a:ln>
          </p:spPr>
          <p:txBody>
            <a:bodyPr/>
            <a:lstStyle/>
            <a:p>
              <a:endParaRPr lang="id-ID"/>
            </a:p>
          </p:txBody>
        </p:sp>
        <p:sp>
          <p:nvSpPr>
            <p:cNvPr id="35898" name="Freeform 57"/>
            <p:cNvSpPr>
              <a:spLocks/>
            </p:cNvSpPr>
            <p:nvPr/>
          </p:nvSpPr>
          <p:spPr bwMode="auto">
            <a:xfrm>
              <a:off x="445" y="3882"/>
              <a:ext cx="165" cy="108"/>
            </a:xfrm>
            <a:custGeom>
              <a:avLst/>
              <a:gdLst>
                <a:gd name="T0" fmla="*/ 137 w 331"/>
                <a:gd name="T1" fmla="*/ 108 h 217"/>
                <a:gd name="T2" fmla="*/ 68 w 331"/>
                <a:gd name="T3" fmla="*/ 24 h 217"/>
                <a:gd name="T4" fmla="*/ 0 w 331"/>
                <a:gd name="T5" fmla="*/ 0 h 217"/>
                <a:gd name="T6" fmla="*/ 82 w 331"/>
                <a:gd name="T7" fmla="*/ 24 h 217"/>
                <a:gd name="T8" fmla="*/ 165 w 331"/>
                <a:gd name="T9" fmla="*/ 108 h 217"/>
                <a:gd name="T10" fmla="*/ 137 w 331"/>
                <a:gd name="T11" fmla="*/ 108 h 217"/>
                <a:gd name="T12" fmla="*/ 137 w 331"/>
                <a:gd name="T13" fmla="*/ 108 h 217"/>
                <a:gd name="T14" fmla="*/ 0 60000 65536"/>
                <a:gd name="T15" fmla="*/ 0 60000 65536"/>
                <a:gd name="T16" fmla="*/ 0 60000 65536"/>
                <a:gd name="T17" fmla="*/ 0 60000 65536"/>
                <a:gd name="T18" fmla="*/ 0 60000 65536"/>
                <a:gd name="T19" fmla="*/ 0 60000 65536"/>
                <a:gd name="T20" fmla="*/ 0 60000 65536"/>
                <a:gd name="T21" fmla="*/ 0 w 331"/>
                <a:gd name="T22" fmla="*/ 0 h 217"/>
                <a:gd name="T23" fmla="*/ 331 w 331"/>
                <a:gd name="T24" fmla="*/ 217 h 2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1" h="217">
                  <a:moveTo>
                    <a:pt x="274" y="217"/>
                  </a:moveTo>
                  <a:lnTo>
                    <a:pt x="137" y="48"/>
                  </a:lnTo>
                  <a:lnTo>
                    <a:pt x="0" y="0"/>
                  </a:lnTo>
                  <a:lnTo>
                    <a:pt x="164" y="48"/>
                  </a:lnTo>
                  <a:lnTo>
                    <a:pt x="331" y="217"/>
                  </a:lnTo>
                  <a:lnTo>
                    <a:pt x="274" y="217"/>
                  </a:lnTo>
                  <a:close/>
                </a:path>
              </a:pathLst>
            </a:custGeom>
            <a:solidFill>
              <a:srgbClr val="000000"/>
            </a:solidFill>
            <a:ln w="9525">
              <a:noFill/>
              <a:round/>
              <a:headEnd/>
              <a:tailEnd/>
            </a:ln>
          </p:spPr>
          <p:txBody>
            <a:bodyPr/>
            <a:lstStyle/>
            <a:p>
              <a:endParaRPr lang="id-ID"/>
            </a:p>
          </p:txBody>
        </p:sp>
        <p:sp>
          <p:nvSpPr>
            <p:cNvPr id="35899" name="Freeform 58"/>
            <p:cNvSpPr>
              <a:spLocks/>
            </p:cNvSpPr>
            <p:nvPr/>
          </p:nvSpPr>
          <p:spPr bwMode="auto">
            <a:xfrm>
              <a:off x="676" y="3929"/>
              <a:ext cx="65" cy="61"/>
            </a:xfrm>
            <a:custGeom>
              <a:avLst/>
              <a:gdLst>
                <a:gd name="T0" fmla="*/ 0 w 131"/>
                <a:gd name="T1" fmla="*/ 0 h 122"/>
                <a:gd name="T2" fmla="*/ 50 w 131"/>
                <a:gd name="T3" fmla="*/ 61 h 122"/>
                <a:gd name="T4" fmla="*/ 65 w 131"/>
                <a:gd name="T5" fmla="*/ 61 h 122"/>
                <a:gd name="T6" fmla="*/ 15 w 131"/>
                <a:gd name="T7" fmla="*/ 4 h 122"/>
                <a:gd name="T8" fmla="*/ 0 w 131"/>
                <a:gd name="T9" fmla="*/ 0 h 122"/>
                <a:gd name="T10" fmla="*/ 0 w 131"/>
                <a:gd name="T11" fmla="*/ 0 h 122"/>
                <a:gd name="T12" fmla="*/ 0 60000 65536"/>
                <a:gd name="T13" fmla="*/ 0 60000 65536"/>
                <a:gd name="T14" fmla="*/ 0 60000 65536"/>
                <a:gd name="T15" fmla="*/ 0 60000 65536"/>
                <a:gd name="T16" fmla="*/ 0 60000 65536"/>
                <a:gd name="T17" fmla="*/ 0 60000 65536"/>
                <a:gd name="T18" fmla="*/ 0 w 131"/>
                <a:gd name="T19" fmla="*/ 0 h 122"/>
                <a:gd name="T20" fmla="*/ 131 w 131"/>
                <a:gd name="T21" fmla="*/ 122 h 122"/>
              </a:gdLst>
              <a:ahLst/>
              <a:cxnLst>
                <a:cxn ang="T12">
                  <a:pos x="T0" y="T1"/>
                </a:cxn>
                <a:cxn ang="T13">
                  <a:pos x="T2" y="T3"/>
                </a:cxn>
                <a:cxn ang="T14">
                  <a:pos x="T4" y="T5"/>
                </a:cxn>
                <a:cxn ang="T15">
                  <a:pos x="T6" y="T7"/>
                </a:cxn>
                <a:cxn ang="T16">
                  <a:pos x="T8" y="T9"/>
                </a:cxn>
                <a:cxn ang="T17">
                  <a:pos x="T10" y="T11"/>
                </a:cxn>
              </a:cxnLst>
              <a:rect l="T18" t="T19" r="T20" b="T21"/>
              <a:pathLst>
                <a:path w="131" h="122">
                  <a:moveTo>
                    <a:pt x="0" y="0"/>
                  </a:moveTo>
                  <a:lnTo>
                    <a:pt x="101" y="122"/>
                  </a:lnTo>
                  <a:lnTo>
                    <a:pt x="131" y="122"/>
                  </a:lnTo>
                  <a:lnTo>
                    <a:pt x="31" y="8"/>
                  </a:lnTo>
                  <a:lnTo>
                    <a:pt x="0" y="0"/>
                  </a:lnTo>
                  <a:close/>
                </a:path>
              </a:pathLst>
            </a:custGeom>
            <a:solidFill>
              <a:srgbClr val="000000"/>
            </a:solidFill>
            <a:ln w="9525">
              <a:noFill/>
              <a:round/>
              <a:headEnd/>
              <a:tailEnd/>
            </a:ln>
          </p:spPr>
          <p:txBody>
            <a:bodyPr/>
            <a:lstStyle/>
            <a:p>
              <a:endParaRPr lang="id-ID"/>
            </a:p>
          </p:txBody>
        </p:sp>
        <p:sp>
          <p:nvSpPr>
            <p:cNvPr id="35900" name="Freeform 59"/>
            <p:cNvSpPr>
              <a:spLocks/>
            </p:cNvSpPr>
            <p:nvPr/>
          </p:nvSpPr>
          <p:spPr bwMode="auto">
            <a:xfrm>
              <a:off x="622" y="3572"/>
              <a:ext cx="54" cy="55"/>
            </a:xfrm>
            <a:custGeom>
              <a:avLst/>
              <a:gdLst>
                <a:gd name="T0" fmla="*/ 53 w 106"/>
                <a:gd name="T1" fmla="*/ 38 h 110"/>
                <a:gd name="T2" fmla="*/ 48 w 106"/>
                <a:gd name="T3" fmla="*/ 43 h 110"/>
                <a:gd name="T4" fmla="*/ 42 w 106"/>
                <a:gd name="T5" fmla="*/ 45 h 110"/>
                <a:gd name="T6" fmla="*/ 36 w 106"/>
                <a:gd name="T7" fmla="*/ 46 h 110"/>
                <a:gd name="T8" fmla="*/ 29 w 106"/>
                <a:gd name="T9" fmla="*/ 44 h 110"/>
                <a:gd name="T10" fmla="*/ 23 w 106"/>
                <a:gd name="T11" fmla="*/ 39 h 110"/>
                <a:gd name="T12" fmla="*/ 19 w 106"/>
                <a:gd name="T13" fmla="*/ 33 h 110"/>
                <a:gd name="T14" fmla="*/ 18 w 106"/>
                <a:gd name="T15" fmla="*/ 27 h 110"/>
                <a:gd name="T16" fmla="*/ 21 w 106"/>
                <a:gd name="T17" fmla="*/ 20 h 110"/>
                <a:gd name="T18" fmla="*/ 24 w 106"/>
                <a:gd name="T19" fmla="*/ 14 h 110"/>
                <a:gd name="T20" fmla="*/ 30 w 106"/>
                <a:gd name="T21" fmla="*/ 11 h 110"/>
                <a:gd name="T22" fmla="*/ 37 w 106"/>
                <a:gd name="T23" fmla="*/ 9 h 110"/>
                <a:gd name="T24" fmla="*/ 43 w 106"/>
                <a:gd name="T25" fmla="*/ 11 h 110"/>
                <a:gd name="T26" fmla="*/ 49 w 106"/>
                <a:gd name="T27" fmla="*/ 12 h 110"/>
                <a:gd name="T28" fmla="*/ 54 w 106"/>
                <a:gd name="T29" fmla="*/ 18 h 110"/>
                <a:gd name="T30" fmla="*/ 52 w 106"/>
                <a:gd name="T31" fmla="*/ 13 h 110"/>
                <a:gd name="T32" fmla="*/ 47 w 106"/>
                <a:gd name="T33" fmla="*/ 7 h 110"/>
                <a:gd name="T34" fmla="*/ 40 w 106"/>
                <a:gd name="T35" fmla="*/ 3 h 110"/>
                <a:gd name="T36" fmla="*/ 32 w 106"/>
                <a:gd name="T37" fmla="*/ 0 h 110"/>
                <a:gd name="T38" fmla="*/ 24 w 106"/>
                <a:gd name="T39" fmla="*/ 0 h 110"/>
                <a:gd name="T40" fmla="*/ 16 w 106"/>
                <a:gd name="T41" fmla="*/ 3 h 110"/>
                <a:gd name="T42" fmla="*/ 10 w 106"/>
                <a:gd name="T43" fmla="*/ 7 h 110"/>
                <a:gd name="T44" fmla="*/ 3 w 106"/>
                <a:gd name="T45" fmla="*/ 13 h 110"/>
                <a:gd name="T46" fmla="*/ 1 w 106"/>
                <a:gd name="T47" fmla="*/ 21 h 110"/>
                <a:gd name="T48" fmla="*/ 0 w 106"/>
                <a:gd name="T49" fmla="*/ 28 h 110"/>
                <a:gd name="T50" fmla="*/ 2 w 106"/>
                <a:gd name="T51" fmla="*/ 37 h 110"/>
                <a:gd name="T52" fmla="*/ 7 w 106"/>
                <a:gd name="T53" fmla="*/ 45 h 110"/>
                <a:gd name="T54" fmla="*/ 13 w 106"/>
                <a:gd name="T55" fmla="*/ 50 h 110"/>
                <a:gd name="T56" fmla="*/ 19 w 106"/>
                <a:gd name="T57" fmla="*/ 53 h 110"/>
                <a:gd name="T58" fmla="*/ 27 w 106"/>
                <a:gd name="T59" fmla="*/ 55 h 110"/>
                <a:gd name="T60" fmla="*/ 37 w 106"/>
                <a:gd name="T61" fmla="*/ 53 h 110"/>
                <a:gd name="T62" fmla="*/ 43 w 106"/>
                <a:gd name="T63" fmla="*/ 50 h 110"/>
                <a:gd name="T64" fmla="*/ 49 w 106"/>
                <a:gd name="T65" fmla="*/ 45 h 110"/>
                <a:gd name="T66" fmla="*/ 54 w 106"/>
                <a:gd name="T67" fmla="*/ 37 h 110"/>
                <a:gd name="T68" fmla="*/ 54 w 106"/>
                <a:gd name="T69" fmla="*/ 37 h 11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6"/>
                <a:gd name="T106" fmla="*/ 0 h 110"/>
                <a:gd name="T107" fmla="*/ 106 w 106"/>
                <a:gd name="T108" fmla="*/ 110 h 11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6" h="110">
                  <a:moveTo>
                    <a:pt x="106" y="74"/>
                  </a:moveTo>
                  <a:lnTo>
                    <a:pt x="104" y="76"/>
                  </a:lnTo>
                  <a:lnTo>
                    <a:pt x="101" y="83"/>
                  </a:lnTo>
                  <a:lnTo>
                    <a:pt x="95" y="85"/>
                  </a:lnTo>
                  <a:lnTo>
                    <a:pt x="89" y="89"/>
                  </a:lnTo>
                  <a:lnTo>
                    <a:pt x="82" y="89"/>
                  </a:lnTo>
                  <a:lnTo>
                    <a:pt x="76" y="91"/>
                  </a:lnTo>
                  <a:lnTo>
                    <a:pt x="70" y="91"/>
                  </a:lnTo>
                  <a:lnTo>
                    <a:pt x="63" y="89"/>
                  </a:lnTo>
                  <a:lnTo>
                    <a:pt x="57" y="87"/>
                  </a:lnTo>
                  <a:lnTo>
                    <a:pt x="49" y="83"/>
                  </a:lnTo>
                  <a:lnTo>
                    <a:pt x="45" y="78"/>
                  </a:lnTo>
                  <a:lnTo>
                    <a:pt x="42" y="72"/>
                  </a:lnTo>
                  <a:lnTo>
                    <a:pt x="38" y="66"/>
                  </a:lnTo>
                  <a:lnTo>
                    <a:pt x="36" y="59"/>
                  </a:lnTo>
                  <a:lnTo>
                    <a:pt x="36" y="53"/>
                  </a:lnTo>
                  <a:lnTo>
                    <a:pt x="38" y="45"/>
                  </a:lnTo>
                  <a:lnTo>
                    <a:pt x="42" y="40"/>
                  </a:lnTo>
                  <a:lnTo>
                    <a:pt x="45" y="36"/>
                  </a:lnTo>
                  <a:lnTo>
                    <a:pt x="47" y="28"/>
                  </a:lnTo>
                  <a:lnTo>
                    <a:pt x="53" y="24"/>
                  </a:lnTo>
                  <a:lnTo>
                    <a:pt x="59" y="21"/>
                  </a:lnTo>
                  <a:lnTo>
                    <a:pt x="64" y="21"/>
                  </a:lnTo>
                  <a:lnTo>
                    <a:pt x="72" y="17"/>
                  </a:lnTo>
                  <a:lnTo>
                    <a:pt x="78" y="17"/>
                  </a:lnTo>
                  <a:lnTo>
                    <a:pt x="85" y="21"/>
                  </a:lnTo>
                  <a:lnTo>
                    <a:pt x="91" y="21"/>
                  </a:lnTo>
                  <a:lnTo>
                    <a:pt x="97" y="24"/>
                  </a:lnTo>
                  <a:lnTo>
                    <a:pt x="102" y="28"/>
                  </a:lnTo>
                  <a:lnTo>
                    <a:pt x="106" y="36"/>
                  </a:lnTo>
                  <a:lnTo>
                    <a:pt x="102" y="26"/>
                  </a:lnTo>
                  <a:lnTo>
                    <a:pt x="97" y="21"/>
                  </a:lnTo>
                  <a:lnTo>
                    <a:pt x="93" y="15"/>
                  </a:lnTo>
                  <a:lnTo>
                    <a:pt x="85" y="9"/>
                  </a:lnTo>
                  <a:lnTo>
                    <a:pt x="78" y="7"/>
                  </a:lnTo>
                  <a:lnTo>
                    <a:pt x="72" y="2"/>
                  </a:lnTo>
                  <a:lnTo>
                    <a:pt x="63" y="0"/>
                  </a:lnTo>
                  <a:lnTo>
                    <a:pt x="53" y="0"/>
                  </a:lnTo>
                  <a:lnTo>
                    <a:pt x="47" y="0"/>
                  </a:lnTo>
                  <a:lnTo>
                    <a:pt x="38" y="2"/>
                  </a:lnTo>
                  <a:lnTo>
                    <a:pt x="32" y="7"/>
                  </a:lnTo>
                  <a:lnTo>
                    <a:pt x="25" y="9"/>
                  </a:lnTo>
                  <a:lnTo>
                    <a:pt x="19" y="15"/>
                  </a:lnTo>
                  <a:lnTo>
                    <a:pt x="13" y="21"/>
                  </a:lnTo>
                  <a:lnTo>
                    <a:pt x="6" y="26"/>
                  </a:lnTo>
                  <a:lnTo>
                    <a:pt x="4" y="36"/>
                  </a:lnTo>
                  <a:lnTo>
                    <a:pt x="2" y="41"/>
                  </a:lnTo>
                  <a:lnTo>
                    <a:pt x="0" y="51"/>
                  </a:lnTo>
                  <a:lnTo>
                    <a:pt x="0" y="57"/>
                  </a:lnTo>
                  <a:lnTo>
                    <a:pt x="2" y="66"/>
                  </a:lnTo>
                  <a:lnTo>
                    <a:pt x="4" y="74"/>
                  </a:lnTo>
                  <a:lnTo>
                    <a:pt x="6" y="83"/>
                  </a:lnTo>
                  <a:lnTo>
                    <a:pt x="13" y="89"/>
                  </a:lnTo>
                  <a:lnTo>
                    <a:pt x="19" y="95"/>
                  </a:lnTo>
                  <a:lnTo>
                    <a:pt x="25" y="100"/>
                  </a:lnTo>
                  <a:lnTo>
                    <a:pt x="32" y="102"/>
                  </a:lnTo>
                  <a:lnTo>
                    <a:pt x="38" y="106"/>
                  </a:lnTo>
                  <a:lnTo>
                    <a:pt x="47" y="110"/>
                  </a:lnTo>
                  <a:lnTo>
                    <a:pt x="53" y="110"/>
                  </a:lnTo>
                  <a:lnTo>
                    <a:pt x="63" y="110"/>
                  </a:lnTo>
                  <a:lnTo>
                    <a:pt x="72" y="106"/>
                  </a:lnTo>
                  <a:lnTo>
                    <a:pt x="78" y="102"/>
                  </a:lnTo>
                  <a:lnTo>
                    <a:pt x="85" y="100"/>
                  </a:lnTo>
                  <a:lnTo>
                    <a:pt x="91" y="97"/>
                  </a:lnTo>
                  <a:lnTo>
                    <a:pt x="97" y="89"/>
                  </a:lnTo>
                  <a:lnTo>
                    <a:pt x="102" y="83"/>
                  </a:lnTo>
                  <a:lnTo>
                    <a:pt x="106" y="74"/>
                  </a:lnTo>
                  <a:close/>
                </a:path>
              </a:pathLst>
            </a:custGeom>
            <a:solidFill>
              <a:srgbClr val="000000"/>
            </a:solidFill>
            <a:ln w="9525">
              <a:noFill/>
              <a:round/>
              <a:headEnd/>
              <a:tailEnd/>
            </a:ln>
          </p:spPr>
          <p:txBody>
            <a:bodyPr/>
            <a:lstStyle/>
            <a:p>
              <a:endParaRPr lang="id-ID"/>
            </a:p>
          </p:txBody>
        </p:sp>
        <p:sp>
          <p:nvSpPr>
            <p:cNvPr id="35901" name="Freeform 60"/>
            <p:cNvSpPr>
              <a:spLocks/>
            </p:cNvSpPr>
            <p:nvPr/>
          </p:nvSpPr>
          <p:spPr bwMode="auto">
            <a:xfrm>
              <a:off x="295" y="2626"/>
              <a:ext cx="210" cy="119"/>
            </a:xfrm>
            <a:custGeom>
              <a:avLst/>
              <a:gdLst>
                <a:gd name="T0" fmla="*/ 0 w 420"/>
                <a:gd name="T1" fmla="*/ 59 h 238"/>
                <a:gd name="T2" fmla="*/ 182 w 420"/>
                <a:gd name="T3" fmla="*/ 0 h 238"/>
                <a:gd name="T4" fmla="*/ 210 w 420"/>
                <a:gd name="T5" fmla="*/ 37 h 238"/>
                <a:gd name="T6" fmla="*/ 188 w 420"/>
                <a:gd name="T7" fmla="*/ 87 h 238"/>
                <a:gd name="T8" fmla="*/ 105 w 420"/>
                <a:gd name="T9" fmla="*/ 107 h 238"/>
                <a:gd name="T10" fmla="*/ 58 w 420"/>
                <a:gd name="T11" fmla="*/ 119 h 238"/>
                <a:gd name="T12" fmla="*/ 0 w 420"/>
                <a:gd name="T13" fmla="*/ 59 h 238"/>
                <a:gd name="T14" fmla="*/ 0 w 420"/>
                <a:gd name="T15" fmla="*/ 59 h 238"/>
                <a:gd name="T16" fmla="*/ 0 60000 65536"/>
                <a:gd name="T17" fmla="*/ 0 60000 65536"/>
                <a:gd name="T18" fmla="*/ 0 60000 65536"/>
                <a:gd name="T19" fmla="*/ 0 60000 65536"/>
                <a:gd name="T20" fmla="*/ 0 60000 65536"/>
                <a:gd name="T21" fmla="*/ 0 60000 65536"/>
                <a:gd name="T22" fmla="*/ 0 60000 65536"/>
                <a:gd name="T23" fmla="*/ 0 60000 65536"/>
                <a:gd name="T24" fmla="*/ 0 w 420"/>
                <a:gd name="T25" fmla="*/ 0 h 238"/>
                <a:gd name="T26" fmla="*/ 420 w 420"/>
                <a:gd name="T27" fmla="*/ 238 h 23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20" h="238">
                  <a:moveTo>
                    <a:pt x="0" y="118"/>
                  </a:moveTo>
                  <a:lnTo>
                    <a:pt x="363" y="0"/>
                  </a:lnTo>
                  <a:lnTo>
                    <a:pt x="420" y="74"/>
                  </a:lnTo>
                  <a:lnTo>
                    <a:pt x="376" y="173"/>
                  </a:lnTo>
                  <a:lnTo>
                    <a:pt x="209" y="213"/>
                  </a:lnTo>
                  <a:lnTo>
                    <a:pt x="116" y="238"/>
                  </a:lnTo>
                  <a:lnTo>
                    <a:pt x="0" y="118"/>
                  </a:lnTo>
                  <a:close/>
                </a:path>
              </a:pathLst>
            </a:custGeom>
            <a:solidFill>
              <a:srgbClr val="D1FCFF"/>
            </a:solidFill>
            <a:ln w="9525">
              <a:noFill/>
              <a:round/>
              <a:headEnd/>
              <a:tailEnd/>
            </a:ln>
          </p:spPr>
          <p:txBody>
            <a:bodyPr/>
            <a:lstStyle/>
            <a:p>
              <a:endParaRPr lang="id-ID"/>
            </a:p>
          </p:txBody>
        </p:sp>
        <p:sp>
          <p:nvSpPr>
            <p:cNvPr id="35902" name="Freeform 61"/>
            <p:cNvSpPr>
              <a:spLocks/>
            </p:cNvSpPr>
            <p:nvPr/>
          </p:nvSpPr>
          <p:spPr bwMode="auto">
            <a:xfrm>
              <a:off x="590" y="2491"/>
              <a:ext cx="215" cy="145"/>
            </a:xfrm>
            <a:custGeom>
              <a:avLst/>
              <a:gdLst>
                <a:gd name="T0" fmla="*/ 21 w 430"/>
                <a:gd name="T1" fmla="*/ 76 h 289"/>
                <a:gd name="T2" fmla="*/ 0 w 430"/>
                <a:gd name="T3" fmla="*/ 116 h 289"/>
                <a:gd name="T4" fmla="*/ 66 w 430"/>
                <a:gd name="T5" fmla="*/ 145 h 289"/>
                <a:gd name="T6" fmla="*/ 120 w 430"/>
                <a:gd name="T7" fmla="*/ 135 h 289"/>
                <a:gd name="T8" fmla="*/ 174 w 430"/>
                <a:gd name="T9" fmla="*/ 106 h 289"/>
                <a:gd name="T10" fmla="*/ 187 w 430"/>
                <a:gd name="T11" fmla="*/ 83 h 289"/>
                <a:gd name="T12" fmla="*/ 215 w 430"/>
                <a:gd name="T13" fmla="*/ 0 h 289"/>
                <a:gd name="T14" fmla="*/ 21 w 430"/>
                <a:gd name="T15" fmla="*/ 76 h 289"/>
                <a:gd name="T16" fmla="*/ 21 w 430"/>
                <a:gd name="T17" fmla="*/ 76 h 28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30"/>
                <a:gd name="T28" fmla="*/ 0 h 289"/>
                <a:gd name="T29" fmla="*/ 430 w 430"/>
                <a:gd name="T30" fmla="*/ 289 h 28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30" h="289">
                  <a:moveTo>
                    <a:pt x="42" y="151"/>
                  </a:moveTo>
                  <a:lnTo>
                    <a:pt x="0" y="232"/>
                  </a:lnTo>
                  <a:lnTo>
                    <a:pt x="131" y="289"/>
                  </a:lnTo>
                  <a:lnTo>
                    <a:pt x="240" y="270"/>
                  </a:lnTo>
                  <a:lnTo>
                    <a:pt x="348" y="211"/>
                  </a:lnTo>
                  <a:lnTo>
                    <a:pt x="373" y="166"/>
                  </a:lnTo>
                  <a:lnTo>
                    <a:pt x="430" y="0"/>
                  </a:lnTo>
                  <a:lnTo>
                    <a:pt x="42" y="151"/>
                  </a:lnTo>
                  <a:close/>
                </a:path>
              </a:pathLst>
            </a:custGeom>
            <a:solidFill>
              <a:srgbClr val="D1FCFF"/>
            </a:solidFill>
            <a:ln w="9525">
              <a:noFill/>
              <a:round/>
              <a:headEnd/>
              <a:tailEnd/>
            </a:ln>
          </p:spPr>
          <p:txBody>
            <a:bodyPr/>
            <a:lstStyle/>
            <a:p>
              <a:endParaRPr lang="id-ID"/>
            </a:p>
          </p:txBody>
        </p:sp>
        <p:sp>
          <p:nvSpPr>
            <p:cNvPr id="35903" name="Freeform 62"/>
            <p:cNvSpPr>
              <a:spLocks/>
            </p:cNvSpPr>
            <p:nvPr/>
          </p:nvSpPr>
          <p:spPr bwMode="auto">
            <a:xfrm>
              <a:off x="276" y="2468"/>
              <a:ext cx="529" cy="287"/>
            </a:xfrm>
            <a:custGeom>
              <a:avLst/>
              <a:gdLst>
                <a:gd name="T0" fmla="*/ 11 w 1059"/>
                <a:gd name="T1" fmla="*/ 206 h 574"/>
                <a:gd name="T2" fmla="*/ 40 w 1059"/>
                <a:gd name="T3" fmla="*/ 191 h 574"/>
                <a:gd name="T4" fmla="*/ 83 w 1059"/>
                <a:gd name="T5" fmla="*/ 185 h 574"/>
                <a:gd name="T6" fmla="*/ 194 w 1059"/>
                <a:gd name="T7" fmla="*/ 146 h 574"/>
                <a:gd name="T8" fmla="*/ 204 w 1059"/>
                <a:gd name="T9" fmla="*/ 121 h 574"/>
                <a:gd name="T10" fmla="*/ 285 w 1059"/>
                <a:gd name="T11" fmla="*/ 93 h 574"/>
                <a:gd name="T12" fmla="*/ 312 w 1059"/>
                <a:gd name="T13" fmla="*/ 94 h 574"/>
                <a:gd name="T14" fmla="*/ 500 w 1059"/>
                <a:gd name="T15" fmla="*/ 26 h 574"/>
                <a:gd name="T16" fmla="*/ 520 w 1059"/>
                <a:gd name="T17" fmla="*/ 0 h 574"/>
                <a:gd name="T18" fmla="*/ 529 w 1059"/>
                <a:gd name="T19" fmla="*/ 22 h 574"/>
                <a:gd name="T20" fmla="*/ 500 w 1059"/>
                <a:gd name="T21" fmla="*/ 131 h 574"/>
                <a:gd name="T22" fmla="*/ 475 w 1059"/>
                <a:gd name="T23" fmla="*/ 150 h 574"/>
                <a:gd name="T24" fmla="*/ 423 w 1059"/>
                <a:gd name="T25" fmla="*/ 170 h 574"/>
                <a:gd name="T26" fmla="*/ 357 w 1059"/>
                <a:gd name="T27" fmla="*/ 163 h 574"/>
                <a:gd name="T28" fmla="*/ 423 w 1059"/>
                <a:gd name="T29" fmla="*/ 158 h 574"/>
                <a:gd name="T30" fmla="*/ 488 w 1059"/>
                <a:gd name="T31" fmla="*/ 128 h 574"/>
                <a:gd name="T32" fmla="*/ 502 w 1059"/>
                <a:gd name="T33" fmla="*/ 94 h 574"/>
                <a:gd name="T34" fmla="*/ 496 w 1059"/>
                <a:gd name="T35" fmla="*/ 46 h 574"/>
                <a:gd name="T36" fmla="*/ 343 w 1059"/>
                <a:gd name="T37" fmla="*/ 98 h 574"/>
                <a:gd name="T38" fmla="*/ 328 w 1059"/>
                <a:gd name="T39" fmla="*/ 139 h 574"/>
                <a:gd name="T40" fmla="*/ 300 w 1059"/>
                <a:gd name="T41" fmla="*/ 123 h 574"/>
                <a:gd name="T42" fmla="*/ 247 w 1059"/>
                <a:gd name="T43" fmla="*/ 129 h 574"/>
                <a:gd name="T44" fmla="*/ 221 w 1059"/>
                <a:gd name="T45" fmla="*/ 159 h 574"/>
                <a:gd name="T46" fmla="*/ 219 w 1059"/>
                <a:gd name="T47" fmla="*/ 190 h 574"/>
                <a:gd name="T48" fmla="*/ 194 w 1059"/>
                <a:gd name="T49" fmla="*/ 164 h 574"/>
                <a:gd name="T50" fmla="*/ 33 w 1059"/>
                <a:gd name="T51" fmla="*/ 214 h 574"/>
                <a:gd name="T52" fmla="*/ 60 w 1059"/>
                <a:gd name="T53" fmla="*/ 252 h 574"/>
                <a:gd name="T54" fmla="*/ 84 w 1059"/>
                <a:gd name="T55" fmla="*/ 268 h 574"/>
                <a:gd name="T56" fmla="*/ 185 w 1059"/>
                <a:gd name="T57" fmla="*/ 251 h 574"/>
                <a:gd name="T58" fmla="*/ 103 w 1059"/>
                <a:gd name="T59" fmla="*/ 287 h 574"/>
                <a:gd name="T60" fmla="*/ 70 w 1059"/>
                <a:gd name="T61" fmla="*/ 283 h 574"/>
                <a:gd name="T62" fmla="*/ 36 w 1059"/>
                <a:gd name="T63" fmla="*/ 266 h 574"/>
                <a:gd name="T64" fmla="*/ 0 w 1059"/>
                <a:gd name="T65" fmla="*/ 210 h 574"/>
                <a:gd name="T66" fmla="*/ 11 w 1059"/>
                <a:gd name="T67" fmla="*/ 206 h 574"/>
                <a:gd name="T68" fmla="*/ 11 w 1059"/>
                <a:gd name="T69" fmla="*/ 206 h 57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59"/>
                <a:gd name="T106" fmla="*/ 0 h 574"/>
                <a:gd name="T107" fmla="*/ 1059 w 1059"/>
                <a:gd name="T108" fmla="*/ 574 h 57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59" h="574">
                  <a:moveTo>
                    <a:pt x="23" y="412"/>
                  </a:moveTo>
                  <a:lnTo>
                    <a:pt x="80" y="382"/>
                  </a:lnTo>
                  <a:lnTo>
                    <a:pt x="166" y="370"/>
                  </a:lnTo>
                  <a:lnTo>
                    <a:pt x="388" y="292"/>
                  </a:lnTo>
                  <a:lnTo>
                    <a:pt x="409" y="243"/>
                  </a:lnTo>
                  <a:lnTo>
                    <a:pt x="570" y="186"/>
                  </a:lnTo>
                  <a:lnTo>
                    <a:pt x="625" y="188"/>
                  </a:lnTo>
                  <a:lnTo>
                    <a:pt x="1000" y="53"/>
                  </a:lnTo>
                  <a:lnTo>
                    <a:pt x="1040" y="0"/>
                  </a:lnTo>
                  <a:lnTo>
                    <a:pt x="1059" y="45"/>
                  </a:lnTo>
                  <a:lnTo>
                    <a:pt x="1000" y="262"/>
                  </a:lnTo>
                  <a:lnTo>
                    <a:pt x="950" y="300"/>
                  </a:lnTo>
                  <a:lnTo>
                    <a:pt x="846" y="340"/>
                  </a:lnTo>
                  <a:lnTo>
                    <a:pt x="715" y="327"/>
                  </a:lnTo>
                  <a:lnTo>
                    <a:pt x="846" y="317"/>
                  </a:lnTo>
                  <a:lnTo>
                    <a:pt x="977" y="256"/>
                  </a:lnTo>
                  <a:lnTo>
                    <a:pt x="1004" y="188"/>
                  </a:lnTo>
                  <a:lnTo>
                    <a:pt x="992" y="93"/>
                  </a:lnTo>
                  <a:lnTo>
                    <a:pt x="686" y="196"/>
                  </a:lnTo>
                  <a:lnTo>
                    <a:pt x="656" y="277"/>
                  </a:lnTo>
                  <a:lnTo>
                    <a:pt x="601" y="247"/>
                  </a:lnTo>
                  <a:lnTo>
                    <a:pt x="494" y="258"/>
                  </a:lnTo>
                  <a:lnTo>
                    <a:pt x="443" y="319"/>
                  </a:lnTo>
                  <a:lnTo>
                    <a:pt x="439" y="380"/>
                  </a:lnTo>
                  <a:lnTo>
                    <a:pt x="388" y="329"/>
                  </a:lnTo>
                  <a:lnTo>
                    <a:pt x="67" y="429"/>
                  </a:lnTo>
                  <a:lnTo>
                    <a:pt x="120" y="505"/>
                  </a:lnTo>
                  <a:lnTo>
                    <a:pt x="169" y="536"/>
                  </a:lnTo>
                  <a:lnTo>
                    <a:pt x="371" y="502"/>
                  </a:lnTo>
                  <a:lnTo>
                    <a:pt x="207" y="574"/>
                  </a:lnTo>
                  <a:lnTo>
                    <a:pt x="141" y="566"/>
                  </a:lnTo>
                  <a:lnTo>
                    <a:pt x="72" y="532"/>
                  </a:lnTo>
                  <a:lnTo>
                    <a:pt x="0" y="420"/>
                  </a:lnTo>
                  <a:lnTo>
                    <a:pt x="23" y="412"/>
                  </a:lnTo>
                  <a:close/>
                </a:path>
              </a:pathLst>
            </a:custGeom>
            <a:solidFill>
              <a:srgbClr val="000000"/>
            </a:solidFill>
            <a:ln w="9525">
              <a:noFill/>
              <a:round/>
              <a:headEnd/>
              <a:tailEnd/>
            </a:ln>
          </p:spPr>
          <p:txBody>
            <a:bodyPr/>
            <a:lstStyle/>
            <a:p>
              <a:endParaRPr lang="id-ID"/>
            </a:p>
          </p:txBody>
        </p:sp>
        <p:sp>
          <p:nvSpPr>
            <p:cNvPr id="35904" name="Freeform 63"/>
            <p:cNvSpPr>
              <a:spLocks/>
            </p:cNvSpPr>
            <p:nvPr/>
          </p:nvSpPr>
          <p:spPr bwMode="auto">
            <a:xfrm>
              <a:off x="553" y="2574"/>
              <a:ext cx="68" cy="72"/>
            </a:xfrm>
            <a:custGeom>
              <a:avLst/>
              <a:gdLst>
                <a:gd name="T0" fmla="*/ 42 w 137"/>
                <a:gd name="T1" fmla="*/ 0 h 144"/>
                <a:gd name="T2" fmla="*/ 0 w 137"/>
                <a:gd name="T3" fmla="*/ 15 h 144"/>
                <a:gd name="T4" fmla="*/ 11 w 137"/>
                <a:gd name="T5" fmla="*/ 57 h 144"/>
                <a:gd name="T6" fmla="*/ 35 w 137"/>
                <a:gd name="T7" fmla="*/ 72 h 144"/>
                <a:gd name="T8" fmla="*/ 20 w 137"/>
                <a:gd name="T9" fmla="*/ 57 h 144"/>
                <a:gd name="T10" fmla="*/ 19 w 137"/>
                <a:gd name="T11" fmla="*/ 33 h 144"/>
                <a:gd name="T12" fmla="*/ 41 w 137"/>
                <a:gd name="T13" fmla="*/ 48 h 144"/>
                <a:gd name="T14" fmla="*/ 68 w 137"/>
                <a:gd name="T15" fmla="*/ 48 h 144"/>
                <a:gd name="T16" fmla="*/ 46 w 137"/>
                <a:gd name="T17" fmla="*/ 21 h 144"/>
                <a:gd name="T18" fmla="*/ 42 w 137"/>
                <a:gd name="T19" fmla="*/ 0 h 144"/>
                <a:gd name="T20" fmla="*/ 42 w 137"/>
                <a:gd name="T21" fmla="*/ 0 h 14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7"/>
                <a:gd name="T34" fmla="*/ 0 h 144"/>
                <a:gd name="T35" fmla="*/ 137 w 137"/>
                <a:gd name="T36" fmla="*/ 144 h 14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7" h="144">
                  <a:moveTo>
                    <a:pt x="84" y="0"/>
                  </a:moveTo>
                  <a:lnTo>
                    <a:pt x="0" y="30"/>
                  </a:lnTo>
                  <a:lnTo>
                    <a:pt x="23" y="114"/>
                  </a:lnTo>
                  <a:lnTo>
                    <a:pt x="70" y="144"/>
                  </a:lnTo>
                  <a:lnTo>
                    <a:pt x="40" y="114"/>
                  </a:lnTo>
                  <a:lnTo>
                    <a:pt x="38" y="66"/>
                  </a:lnTo>
                  <a:lnTo>
                    <a:pt x="82" y="97"/>
                  </a:lnTo>
                  <a:lnTo>
                    <a:pt x="137" y="97"/>
                  </a:lnTo>
                  <a:lnTo>
                    <a:pt x="93" y="42"/>
                  </a:lnTo>
                  <a:lnTo>
                    <a:pt x="84" y="0"/>
                  </a:lnTo>
                  <a:close/>
                </a:path>
              </a:pathLst>
            </a:custGeom>
            <a:solidFill>
              <a:srgbClr val="000000"/>
            </a:solidFill>
            <a:ln w="9525">
              <a:noFill/>
              <a:round/>
              <a:headEnd/>
              <a:tailEnd/>
            </a:ln>
          </p:spPr>
          <p:txBody>
            <a:bodyPr/>
            <a:lstStyle/>
            <a:p>
              <a:endParaRPr lang="id-ID"/>
            </a:p>
          </p:txBody>
        </p:sp>
        <p:sp>
          <p:nvSpPr>
            <p:cNvPr id="35905" name="Freeform 64"/>
            <p:cNvSpPr>
              <a:spLocks/>
            </p:cNvSpPr>
            <p:nvPr/>
          </p:nvSpPr>
          <p:spPr bwMode="auto">
            <a:xfrm>
              <a:off x="483" y="2599"/>
              <a:ext cx="105" cy="144"/>
            </a:xfrm>
            <a:custGeom>
              <a:avLst/>
              <a:gdLst>
                <a:gd name="T0" fmla="*/ 3 w 211"/>
                <a:gd name="T1" fmla="*/ 15 h 289"/>
                <a:gd name="T2" fmla="*/ 5 w 211"/>
                <a:gd name="T3" fmla="*/ 41 h 289"/>
                <a:gd name="T4" fmla="*/ 5 w 211"/>
                <a:gd name="T5" fmla="*/ 90 h 289"/>
                <a:gd name="T6" fmla="*/ 0 w 211"/>
                <a:gd name="T7" fmla="*/ 114 h 289"/>
                <a:gd name="T8" fmla="*/ 21 w 211"/>
                <a:gd name="T9" fmla="*/ 105 h 289"/>
                <a:gd name="T10" fmla="*/ 43 w 211"/>
                <a:gd name="T11" fmla="*/ 129 h 289"/>
                <a:gd name="T12" fmla="*/ 90 w 211"/>
                <a:gd name="T13" fmla="*/ 144 h 289"/>
                <a:gd name="T14" fmla="*/ 105 w 211"/>
                <a:gd name="T15" fmla="*/ 136 h 289"/>
                <a:gd name="T16" fmla="*/ 45 w 211"/>
                <a:gd name="T17" fmla="*/ 120 h 289"/>
                <a:gd name="T18" fmla="*/ 30 w 211"/>
                <a:gd name="T19" fmla="*/ 90 h 289"/>
                <a:gd name="T20" fmla="*/ 31 w 211"/>
                <a:gd name="T21" fmla="*/ 39 h 289"/>
                <a:gd name="T22" fmla="*/ 28 w 211"/>
                <a:gd name="T23" fmla="*/ 0 h 289"/>
                <a:gd name="T24" fmla="*/ 3 w 211"/>
                <a:gd name="T25" fmla="*/ 15 h 289"/>
                <a:gd name="T26" fmla="*/ 3 w 211"/>
                <a:gd name="T27" fmla="*/ 15 h 2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1"/>
                <a:gd name="T43" fmla="*/ 0 h 289"/>
                <a:gd name="T44" fmla="*/ 211 w 211"/>
                <a:gd name="T45" fmla="*/ 289 h 28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1" h="289">
                  <a:moveTo>
                    <a:pt x="6" y="31"/>
                  </a:moveTo>
                  <a:lnTo>
                    <a:pt x="10" y="82"/>
                  </a:lnTo>
                  <a:lnTo>
                    <a:pt x="10" y="181"/>
                  </a:lnTo>
                  <a:lnTo>
                    <a:pt x="0" y="228"/>
                  </a:lnTo>
                  <a:lnTo>
                    <a:pt x="42" y="211"/>
                  </a:lnTo>
                  <a:lnTo>
                    <a:pt x="86" y="259"/>
                  </a:lnTo>
                  <a:lnTo>
                    <a:pt x="181" y="289"/>
                  </a:lnTo>
                  <a:lnTo>
                    <a:pt x="211" y="272"/>
                  </a:lnTo>
                  <a:lnTo>
                    <a:pt x="90" y="240"/>
                  </a:lnTo>
                  <a:lnTo>
                    <a:pt x="61" y="181"/>
                  </a:lnTo>
                  <a:lnTo>
                    <a:pt x="63" y="78"/>
                  </a:lnTo>
                  <a:lnTo>
                    <a:pt x="57" y="0"/>
                  </a:lnTo>
                  <a:lnTo>
                    <a:pt x="6" y="31"/>
                  </a:lnTo>
                  <a:close/>
                </a:path>
              </a:pathLst>
            </a:custGeom>
            <a:solidFill>
              <a:srgbClr val="000000"/>
            </a:solidFill>
            <a:ln w="9525">
              <a:noFill/>
              <a:round/>
              <a:headEnd/>
              <a:tailEnd/>
            </a:ln>
          </p:spPr>
          <p:txBody>
            <a:bodyPr/>
            <a:lstStyle/>
            <a:p>
              <a:endParaRPr lang="id-ID"/>
            </a:p>
          </p:txBody>
        </p:sp>
        <p:sp>
          <p:nvSpPr>
            <p:cNvPr id="35906" name="Freeform 65"/>
            <p:cNvSpPr>
              <a:spLocks/>
            </p:cNvSpPr>
            <p:nvPr/>
          </p:nvSpPr>
          <p:spPr bwMode="auto">
            <a:xfrm>
              <a:off x="778" y="3923"/>
              <a:ext cx="521" cy="66"/>
            </a:xfrm>
            <a:custGeom>
              <a:avLst/>
              <a:gdLst>
                <a:gd name="T0" fmla="*/ 0 w 1041"/>
                <a:gd name="T1" fmla="*/ 34 h 131"/>
                <a:gd name="T2" fmla="*/ 187 w 1041"/>
                <a:gd name="T3" fmla="*/ 29 h 131"/>
                <a:gd name="T4" fmla="*/ 190 w 1041"/>
                <a:gd name="T5" fmla="*/ 50 h 131"/>
                <a:gd name="T6" fmla="*/ 220 w 1041"/>
                <a:gd name="T7" fmla="*/ 17 h 131"/>
                <a:gd name="T8" fmla="*/ 243 w 1041"/>
                <a:gd name="T9" fmla="*/ 47 h 131"/>
                <a:gd name="T10" fmla="*/ 299 w 1041"/>
                <a:gd name="T11" fmla="*/ 29 h 131"/>
                <a:gd name="T12" fmla="*/ 365 w 1041"/>
                <a:gd name="T13" fmla="*/ 0 h 131"/>
                <a:gd name="T14" fmla="*/ 311 w 1041"/>
                <a:gd name="T15" fmla="*/ 38 h 131"/>
                <a:gd name="T16" fmla="*/ 273 w 1041"/>
                <a:gd name="T17" fmla="*/ 54 h 131"/>
                <a:gd name="T18" fmla="*/ 326 w 1041"/>
                <a:gd name="T19" fmla="*/ 64 h 131"/>
                <a:gd name="T20" fmla="*/ 367 w 1041"/>
                <a:gd name="T21" fmla="*/ 52 h 131"/>
                <a:gd name="T22" fmla="*/ 392 w 1041"/>
                <a:gd name="T23" fmla="*/ 64 h 131"/>
                <a:gd name="T24" fmla="*/ 438 w 1041"/>
                <a:gd name="T25" fmla="*/ 47 h 131"/>
                <a:gd name="T26" fmla="*/ 455 w 1041"/>
                <a:gd name="T27" fmla="*/ 29 h 131"/>
                <a:gd name="T28" fmla="*/ 521 w 1041"/>
                <a:gd name="T29" fmla="*/ 51 h 131"/>
                <a:gd name="T30" fmla="*/ 507 w 1041"/>
                <a:gd name="T31" fmla="*/ 66 h 131"/>
                <a:gd name="T32" fmla="*/ 15 w 1041"/>
                <a:gd name="T33" fmla="*/ 64 h 131"/>
                <a:gd name="T34" fmla="*/ 0 w 1041"/>
                <a:gd name="T35" fmla="*/ 34 h 131"/>
                <a:gd name="T36" fmla="*/ 0 w 1041"/>
                <a:gd name="T37" fmla="*/ 34 h 13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41"/>
                <a:gd name="T58" fmla="*/ 0 h 131"/>
                <a:gd name="T59" fmla="*/ 1041 w 1041"/>
                <a:gd name="T60" fmla="*/ 131 h 13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41" h="131">
                  <a:moveTo>
                    <a:pt x="0" y="68"/>
                  </a:moveTo>
                  <a:lnTo>
                    <a:pt x="374" y="57"/>
                  </a:lnTo>
                  <a:lnTo>
                    <a:pt x="380" y="99"/>
                  </a:lnTo>
                  <a:lnTo>
                    <a:pt x="440" y="34"/>
                  </a:lnTo>
                  <a:lnTo>
                    <a:pt x="486" y="93"/>
                  </a:lnTo>
                  <a:lnTo>
                    <a:pt x="598" y="57"/>
                  </a:lnTo>
                  <a:lnTo>
                    <a:pt x="729" y="0"/>
                  </a:lnTo>
                  <a:lnTo>
                    <a:pt x="621" y="76"/>
                  </a:lnTo>
                  <a:lnTo>
                    <a:pt x="545" y="108"/>
                  </a:lnTo>
                  <a:lnTo>
                    <a:pt x="651" y="127"/>
                  </a:lnTo>
                  <a:lnTo>
                    <a:pt x="733" y="104"/>
                  </a:lnTo>
                  <a:lnTo>
                    <a:pt x="783" y="127"/>
                  </a:lnTo>
                  <a:lnTo>
                    <a:pt x="876" y="93"/>
                  </a:lnTo>
                  <a:lnTo>
                    <a:pt x="910" y="57"/>
                  </a:lnTo>
                  <a:lnTo>
                    <a:pt x="1041" y="101"/>
                  </a:lnTo>
                  <a:lnTo>
                    <a:pt x="1014" y="131"/>
                  </a:lnTo>
                  <a:lnTo>
                    <a:pt x="30" y="127"/>
                  </a:lnTo>
                  <a:lnTo>
                    <a:pt x="0" y="68"/>
                  </a:lnTo>
                  <a:close/>
                </a:path>
              </a:pathLst>
            </a:custGeom>
            <a:solidFill>
              <a:srgbClr val="000000"/>
            </a:solidFill>
            <a:ln w="9525">
              <a:noFill/>
              <a:round/>
              <a:headEnd/>
              <a:tailEnd/>
            </a:ln>
          </p:spPr>
          <p:txBody>
            <a:bodyPr/>
            <a:lstStyle/>
            <a:p>
              <a:endParaRPr lang="id-ID"/>
            </a:p>
          </p:txBody>
        </p:sp>
      </p:grpSp>
      <p:sp>
        <p:nvSpPr>
          <p:cNvPr id="37954" name="AutoShape 66"/>
          <p:cNvSpPr>
            <a:spLocks noChangeArrowheads="1"/>
          </p:cNvSpPr>
          <p:nvPr/>
        </p:nvSpPr>
        <p:spPr bwMode="auto">
          <a:xfrm>
            <a:off x="8763000" y="6477000"/>
            <a:ext cx="228600" cy="228600"/>
          </a:xfrm>
          <a:prstGeom prst="lightningBolt">
            <a:avLst/>
          </a:prstGeom>
          <a:gradFill rotWithShape="0">
            <a:gsLst>
              <a:gs pos="0">
                <a:srgbClr val="FDE111"/>
              </a:gs>
              <a:gs pos="100000">
                <a:srgbClr val="756808"/>
              </a:gs>
            </a:gsLst>
            <a:lin ang="5400000" scaled="1"/>
          </a:gradFill>
          <a:ln w="9525">
            <a:noFill/>
            <a:miter lim="800000"/>
            <a:headEnd/>
            <a:tailEnd/>
          </a:ln>
        </p:spPr>
        <p:txBody>
          <a:bodyPr wrap="none" anchor="ct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379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54"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463550" y="234950"/>
            <a:ext cx="8166100" cy="6164263"/>
          </a:xfrm>
          <a:prstGeom prst="rect">
            <a:avLst/>
          </a:prstGeom>
          <a:solidFill>
            <a:srgbClr val="FFE59D"/>
          </a:solidFill>
          <a:ln w="12700">
            <a:solidFill>
              <a:schemeClr val="tx1"/>
            </a:solidFill>
            <a:miter lim="800000"/>
            <a:headEnd/>
            <a:tailEnd/>
          </a:ln>
          <a:effectLst>
            <a:outerShdw dist="107763" dir="2700000" algn="ctr" rotWithShape="0">
              <a:schemeClr val="tx1"/>
            </a:outerShdw>
          </a:effectLst>
        </p:spPr>
        <p:txBody>
          <a:bodyPr wrap="none" anchor="ctr"/>
          <a:lstStyle/>
          <a:p>
            <a:pPr>
              <a:defRPr/>
            </a:pPr>
            <a:endParaRPr lang="en-US"/>
          </a:p>
        </p:txBody>
      </p:sp>
      <p:sp>
        <p:nvSpPr>
          <p:cNvPr id="36867" name="Rectangle 4"/>
          <p:cNvSpPr>
            <a:spLocks noGrp="1" noChangeArrowheads="1"/>
          </p:cNvSpPr>
          <p:nvPr>
            <p:ph type="title"/>
          </p:nvPr>
        </p:nvSpPr>
        <p:spPr>
          <a:xfrm>
            <a:off x="1828800" y="268288"/>
            <a:ext cx="5486400" cy="971550"/>
          </a:xfrm>
          <a:noFill/>
        </p:spPr>
        <p:txBody>
          <a:bodyPr lIns="90488" tIns="44450" rIns="90488" bIns="44450">
            <a:normAutofit fontScale="90000"/>
          </a:bodyPr>
          <a:lstStyle/>
          <a:p>
            <a:pPr eaLnBrk="1" hangingPunct="1"/>
            <a:r>
              <a:rPr lang="en-US" sz="2000" b="1" smtClean="0"/>
              <a:t>Power Networking</a:t>
            </a:r>
            <a:br>
              <a:rPr lang="en-US" sz="2000" b="1" smtClean="0"/>
            </a:br>
            <a:r>
              <a:rPr lang="en-US" sz="2000" b="1" smtClean="0"/>
              <a:t>Rekonsiliasi Bank</a:t>
            </a:r>
            <a:br>
              <a:rPr lang="en-US" sz="2000" b="1" smtClean="0"/>
            </a:br>
            <a:r>
              <a:rPr lang="en-US" sz="2000" b="1" smtClean="0"/>
              <a:t>31 Juli 2006</a:t>
            </a:r>
          </a:p>
        </p:txBody>
      </p:sp>
      <p:sp>
        <p:nvSpPr>
          <p:cNvPr id="36868" name="Line 5"/>
          <p:cNvSpPr>
            <a:spLocks noChangeShapeType="1"/>
          </p:cNvSpPr>
          <p:nvPr/>
        </p:nvSpPr>
        <p:spPr bwMode="auto">
          <a:xfrm>
            <a:off x="463550" y="1260475"/>
            <a:ext cx="8140700" cy="0"/>
          </a:xfrm>
          <a:prstGeom prst="line">
            <a:avLst/>
          </a:prstGeom>
          <a:noFill/>
          <a:ln w="12700">
            <a:solidFill>
              <a:schemeClr val="tx1"/>
            </a:solidFill>
            <a:round/>
            <a:headEnd/>
            <a:tailEnd/>
          </a:ln>
        </p:spPr>
        <p:txBody>
          <a:bodyPr wrap="none" anchor="ctr"/>
          <a:lstStyle/>
          <a:p>
            <a:endParaRPr lang="id-ID"/>
          </a:p>
        </p:txBody>
      </p:sp>
      <p:sp>
        <p:nvSpPr>
          <p:cNvPr id="36869" name="Rectangle 6"/>
          <p:cNvSpPr>
            <a:spLocks noChangeArrowheads="1"/>
          </p:cNvSpPr>
          <p:nvPr/>
        </p:nvSpPr>
        <p:spPr bwMode="auto">
          <a:xfrm>
            <a:off x="685800" y="3429000"/>
            <a:ext cx="7848600" cy="366713"/>
          </a:xfrm>
          <a:prstGeom prst="rect">
            <a:avLst/>
          </a:prstGeom>
          <a:noFill/>
          <a:ln w="12700">
            <a:noFill/>
            <a:miter lim="800000"/>
            <a:headEnd/>
            <a:tailEnd/>
          </a:ln>
        </p:spPr>
        <p:txBody>
          <a:bodyPr wrap="none" anchor="ctr"/>
          <a:lstStyle/>
          <a:p>
            <a:endParaRPr lang="id-ID"/>
          </a:p>
        </p:txBody>
      </p:sp>
      <p:sp>
        <p:nvSpPr>
          <p:cNvPr id="36870" name="Line 7"/>
          <p:cNvSpPr>
            <a:spLocks noChangeShapeType="1"/>
          </p:cNvSpPr>
          <p:nvPr/>
        </p:nvSpPr>
        <p:spPr bwMode="auto">
          <a:xfrm>
            <a:off x="7239000" y="5734050"/>
            <a:ext cx="1066800" cy="0"/>
          </a:xfrm>
          <a:prstGeom prst="line">
            <a:avLst/>
          </a:prstGeom>
          <a:noFill/>
          <a:ln w="38100" cmpd="dbl">
            <a:solidFill>
              <a:schemeClr val="tx1"/>
            </a:solidFill>
            <a:round/>
            <a:headEnd/>
            <a:tailEnd/>
          </a:ln>
        </p:spPr>
        <p:txBody>
          <a:bodyPr wrap="none" anchor="ctr"/>
          <a:lstStyle/>
          <a:p>
            <a:endParaRPr lang="id-ID"/>
          </a:p>
        </p:txBody>
      </p:sp>
      <p:sp>
        <p:nvSpPr>
          <p:cNvPr id="36871" name="Line 8"/>
          <p:cNvSpPr>
            <a:spLocks noChangeShapeType="1"/>
          </p:cNvSpPr>
          <p:nvPr/>
        </p:nvSpPr>
        <p:spPr bwMode="auto">
          <a:xfrm>
            <a:off x="7239000" y="3505200"/>
            <a:ext cx="990600" cy="0"/>
          </a:xfrm>
          <a:prstGeom prst="line">
            <a:avLst/>
          </a:prstGeom>
          <a:noFill/>
          <a:ln w="38100" cmpd="dbl">
            <a:solidFill>
              <a:schemeClr val="tx1"/>
            </a:solidFill>
            <a:round/>
            <a:headEnd/>
            <a:tailEnd/>
          </a:ln>
        </p:spPr>
        <p:txBody>
          <a:bodyPr wrap="none" anchor="ctr"/>
          <a:lstStyle/>
          <a:p>
            <a:endParaRPr lang="id-ID"/>
          </a:p>
        </p:txBody>
      </p:sp>
      <p:sp>
        <p:nvSpPr>
          <p:cNvPr id="61449" name="AutoShape 9"/>
          <p:cNvSpPr>
            <a:spLocks noChangeArrowheads="1"/>
          </p:cNvSpPr>
          <p:nvPr/>
        </p:nvSpPr>
        <p:spPr bwMode="auto">
          <a:xfrm>
            <a:off x="8763000" y="6477000"/>
            <a:ext cx="228600" cy="228600"/>
          </a:xfrm>
          <a:prstGeom prst="lightningBolt">
            <a:avLst/>
          </a:prstGeom>
          <a:gradFill rotWithShape="0">
            <a:gsLst>
              <a:gs pos="0">
                <a:srgbClr val="FDE111"/>
              </a:gs>
              <a:gs pos="100000">
                <a:srgbClr val="756808"/>
              </a:gs>
            </a:gsLst>
            <a:lin ang="5400000" scaled="1"/>
          </a:gradFill>
          <a:ln w="9525">
            <a:noFill/>
            <a:miter lim="800000"/>
            <a:headEnd/>
            <a:tailEnd/>
          </a:ln>
        </p:spPr>
        <p:txBody>
          <a:bodyPr wrap="none" anchor="ctr"/>
          <a:lstStyle/>
          <a:p>
            <a:endParaRPr lang="id-ID"/>
          </a:p>
        </p:txBody>
      </p:sp>
      <p:sp>
        <p:nvSpPr>
          <p:cNvPr id="61450" name="Rectangle 10"/>
          <p:cNvSpPr>
            <a:spLocks noChangeArrowheads="1"/>
          </p:cNvSpPr>
          <p:nvPr/>
        </p:nvSpPr>
        <p:spPr bwMode="auto">
          <a:xfrm>
            <a:off x="457200" y="4038600"/>
            <a:ext cx="8229600" cy="304800"/>
          </a:xfrm>
          <a:prstGeom prst="rect">
            <a:avLst/>
          </a:prstGeom>
          <a:solidFill>
            <a:srgbClr val="B3E0FF"/>
          </a:solidFill>
          <a:ln w="9525">
            <a:solidFill>
              <a:schemeClr val="tx1"/>
            </a:solidFill>
            <a:miter lim="800000"/>
            <a:headEnd/>
            <a:tailEnd/>
          </a:ln>
        </p:spPr>
        <p:txBody>
          <a:bodyPr wrap="none" anchor="ctr"/>
          <a:lstStyle/>
          <a:p>
            <a:endParaRPr lang="id-ID"/>
          </a:p>
        </p:txBody>
      </p:sp>
      <p:sp>
        <p:nvSpPr>
          <p:cNvPr id="36874" name="Rectangle 3"/>
          <p:cNvSpPr>
            <a:spLocks noGrp="1" noChangeArrowheads="1"/>
          </p:cNvSpPr>
          <p:nvPr>
            <p:ph type="body" idx="1"/>
          </p:nvPr>
        </p:nvSpPr>
        <p:spPr>
          <a:xfrm>
            <a:off x="742950" y="1276350"/>
            <a:ext cx="7791450" cy="4667250"/>
          </a:xfrm>
          <a:noFill/>
        </p:spPr>
        <p:txBody>
          <a:bodyPr lIns="90488" tIns="44450" rIns="90488" bIns="44450"/>
          <a:lstStyle/>
          <a:p>
            <a:pPr marL="0" indent="0" eaLnBrk="1" hangingPunct="1">
              <a:lnSpc>
                <a:spcPct val="90000"/>
              </a:lnSpc>
              <a:spcBef>
                <a:spcPct val="0"/>
              </a:spcBef>
              <a:buFontTx/>
              <a:buNone/>
              <a:tabLst>
                <a:tab pos="400050" algn="l"/>
                <a:tab pos="971550" algn="l"/>
                <a:tab pos="5778500" algn="dec"/>
                <a:tab pos="7091363" algn="dec"/>
              </a:tabLst>
            </a:pPr>
            <a:r>
              <a:rPr lang="en-US" sz="2000" b="1" smtClean="0"/>
              <a:t>Saldo kas menurut laporan bank               $3.359,78</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Ditambah setoran yg blm dicatat bank      </a:t>
            </a:r>
            <a:r>
              <a:rPr lang="en-US" sz="2000" b="1" u="sng" smtClean="0"/>
              <a:t>     816,20</a:t>
            </a:r>
            <a:r>
              <a:rPr lang="en-US" sz="2000" b="1" smtClean="0"/>
              <a:t>	</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                                                                                           $4.175,98</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Dikurangi cek yg blm dicairkan:</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	No. 812                                                     $1.061,00</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	No. 878                                                          435,39</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	No. 883                                                     </a:t>
            </a:r>
            <a:r>
              <a:rPr lang="en-US" sz="2000" b="1" u="sng" smtClean="0"/>
              <a:t>       48,60</a:t>
            </a:r>
            <a:r>
              <a:rPr lang="en-US" sz="2000" b="1" smtClean="0"/>
              <a:t>   </a:t>
            </a:r>
            <a:r>
              <a:rPr lang="en-US" sz="2000" b="1" u="sng" smtClean="0"/>
              <a:t>  1.544,99</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Saldo yg disesuaikan                                                      $2.630,99</a:t>
            </a:r>
          </a:p>
          <a:p>
            <a:pPr marL="0" indent="0" eaLnBrk="1" hangingPunct="1">
              <a:lnSpc>
                <a:spcPct val="90000"/>
              </a:lnSpc>
              <a:spcBef>
                <a:spcPct val="0"/>
              </a:spcBef>
              <a:buFontTx/>
              <a:buNone/>
              <a:tabLst>
                <a:tab pos="400050" algn="l"/>
                <a:tab pos="971550" algn="l"/>
                <a:tab pos="5778500" algn="dec"/>
                <a:tab pos="7091363" algn="dec"/>
              </a:tabLst>
            </a:pPr>
            <a:endParaRPr lang="en-US" sz="2000" b="1" smtClean="0"/>
          </a:p>
          <a:p>
            <a:pPr marL="0" indent="0" eaLnBrk="1" hangingPunct="1">
              <a:lnSpc>
                <a:spcPct val="90000"/>
              </a:lnSpc>
              <a:spcBef>
                <a:spcPct val="0"/>
              </a:spcBef>
              <a:buFontTx/>
              <a:buNone/>
              <a:tabLst>
                <a:tab pos="400050" algn="l"/>
                <a:tab pos="971550" algn="l"/>
                <a:tab pos="5778500" algn="dec"/>
                <a:tab pos="7091363" algn="dec"/>
              </a:tabLst>
            </a:pPr>
            <a:r>
              <a:rPr lang="en-US" sz="2000" b="1" smtClean="0"/>
              <a:t>Saldo kas menurut pembukuan deposan                     $2.549,99</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Ditambah wesel &amp; bunga yg ditagih bank	                   </a:t>
            </a:r>
            <a:r>
              <a:rPr lang="en-US" sz="2000" b="1" u="sng" smtClean="0"/>
              <a:t>      408,00</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                                                                                           $2.957,99</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Dikurangi: Cek kosong (Thomas Ivey)          $300,00</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		     Biaya administrasi bank                  18,00</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		     Kesalahan catat Cek No. 879      </a:t>
            </a:r>
            <a:r>
              <a:rPr lang="en-US" sz="2000" b="1" u="sng" smtClean="0"/>
              <a:t>      9,00</a:t>
            </a:r>
            <a:r>
              <a:rPr lang="en-US" sz="2000" b="1" smtClean="0"/>
              <a:t>	</a:t>
            </a:r>
            <a:r>
              <a:rPr lang="en-US" sz="2000" b="1" u="sng" smtClean="0"/>
              <a:t>     327,00</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Saldo yg disesuaikan                                                     $2.630,99</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61449"/>
                                        </p:tgtEl>
                                        <p:attrNameLst>
                                          <p:attrName>style.visibility</p:attrName>
                                        </p:attrNameLst>
                                      </p:cBhvr>
                                      <p:to>
                                        <p:strVal val="visible"/>
                                      </p:to>
                                    </p:set>
                                  </p:childTnLst>
                                </p:cTn>
                              </p:par>
                            </p:childTnLst>
                          </p:cTn>
                        </p:par>
                        <p:par>
                          <p:cTn id="7" fill="hold">
                            <p:stCondLst>
                              <p:cond delay="1500"/>
                            </p:stCondLst>
                            <p:childTnLst>
                              <p:par>
                                <p:cTn id="8" presetID="1" presetClass="entr" presetSubtype="0" fill="hold" grpId="0" nodeType="afterEffect">
                                  <p:stCondLst>
                                    <p:cond delay="0"/>
                                  </p:stCondLst>
                                  <p:childTnLst>
                                    <p:set>
                                      <p:cBhvr>
                                        <p:cTn id="9" dur="1" fill="hold">
                                          <p:stCondLst>
                                            <p:cond delay="499"/>
                                          </p:stCondLst>
                                        </p:cTn>
                                        <p:tgtEl>
                                          <p:spTgt spid="614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9" grpId="0" animBg="1"/>
      <p:bldP spid="61450"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5105400" cy="715962"/>
          </a:xfrm>
          <a:solidFill>
            <a:srgbClr val="0070C0"/>
          </a:solidFill>
        </p:spPr>
        <p:txBody>
          <a:bodyPr>
            <a:normAutofit fontScale="90000"/>
          </a:bodyPr>
          <a:lstStyle/>
          <a:p>
            <a:pPr eaLnBrk="1" hangingPunct="1">
              <a:defRPr/>
            </a:pPr>
            <a:r>
              <a:rPr lang="en-US" dirty="0" err="1" smtClean="0">
                <a:solidFill>
                  <a:schemeClr val="tx1"/>
                </a:solidFill>
              </a:rPr>
              <a:t>Penggunaan</a:t>
            </a:r>
            <a:r>
              <a:rPr lang="en-US" dirty="0" smtClean="0">
                <a:solidFill>
                  <a:schemeClr val="tx1"/>
                </a:solidFill>
              </a:rPr>
              <a:t> </a:t>
            </a:r>
            <a:r>
              <a:rPr lang="en-US" dirty="0" err="1" smtClean="0">
                <a:solidFill>
                  <a:schemeClr val="tx1"/>
                </a:solidFill>
              </a:rPr>
              <a:t>Kas</a:t>
            </a:r>
            <a:endParaRPr lang="en-US" dirty="0" smtClean="0">
              <a:solidFill>
                <a:schemeClr val="tx1"/>
              </a:solidFill>
            </a:endParaRPr>
          </a:p>
        </p:txBody>
      </p:sp>
      <p:sp>
        <p:nvSpPr>
          <p:cNvPr id="7171" name="Rectangle 3"/>
          <p:cNvSpPr>
            <a:spLocks noGrp="1" noChangeArrowheads="1"/>
          </p:cNvSpPr>
          <p:nvPr>
            <p:ph type="body" idx="1"/>
          </p:nvPr>
        </p:nvSpPr>
        <p:spPr>
          <a:xfrm>
            <a:off x="457200" y="1600200"/>
            <a:ext cx="6705600" cy="4800600"/>
          </a:xfrm>
        </p:spPr>
        <p:txBody>
          <a:bodyPr>
            <a:normAutofit lnSpcReduction="10000"/>
          </a:bodyPr>
          <a:lstStyle/>
          <a:p>
            <a:pPr eaLnBrk="1" hangingPunct="1">
              <a:defRPr/>
            </a:pPr>
            <a:r>
              <a:rPr lang="id-ID" sz="2800" dirty="0" smtClean="0"/>
              <a:t>Pengeluaran untuk biaya produksi (BBB, BTK, BOP)</a:t>
            </a:r>
          </a:p>
          <a:p>
            <a:pPr eaLnBrk="1" hangingPunct="1">
              <a:defRPr/>
            </a:pPr>
            <a:r>
              <a:rPr lang="en-US" sz="2800" dirty="0" err="1" smtClean="0"/>
              <a:t>Pembelian</a:t>
            </a:r>
            <a:r>
              <a:rPr lang="en-US" sz="2800" dirty="0" smtClean="0"/>
              <a:t> </a:t>
            </a:r>
            <a:r>
              <a:rPr lang="en-US" sz="2800" dirty="0" err="1" smtClean="0"/>
              <a:t>saham</a:t>
            </a:r>
            <a:r>
              <a:rPr lang="en-US" sz="2800" dirty="0" smtClean="0"/>
              <a:t> </a:t>
            </a:r>
            <a:r>
              <a:rPr lang="en-US" sz="2800" dirty="0" err="1" smtClean="0"/>
              <a:t>atau</a:t>
            </a:r>
            <a:r>
              <a:rPr lang="en-US" sz="2800" dirty="0" smtClean="0"/>
              <a:t> </a:t>
            </a:r>
            <a:r>
              <a:rPr lang="en-US" sz="2800" dirty="0" err="1" smtClean="0"/>
              <a:t>obligasi</a:t>
            </a:r>
            <a:r>
              <a:rPr lang="en-US" sz="2800" dirty="0" smtClean="0"/>
              <a:t> </a:t>
            </a:r>
            <a:r>
              <a:rPr lang="en-US" sz="2800" dirty="0" err="1" smtClean="0"/>
              <a:t>sebagai</a:t>
            </a:r>
            <a:r>
              <a:rPr lang="en-US" sz="2800" dirty="0" smtClean="0"/>
              <a:t> </a:t>
            </a:r>
            <a:r>
              <a:rPr lang="en-US" sz="2800" dirty="0" err="1" smtClean="0"/>
              <a:t>investasi</a:t>
            </a:r>
            <a:r>
              <a:rPr lang="en-US" sz="2800" dirty="0" smtClean="0"/>
              <a:t> </a:t>
            </a:r>
            <a:r>
              <a:rPr lang="en-US" sz="2800" dirty="0" err="1" smtClean="0"/>
              <a:t>jangka</a:t>
            </a:r>
            <a:r>
              <a:rPr lang="en-US" sz="2800" dirty="0" smtClean="0"/>
              <a:t> </a:t>
            </a:r>
            <a:r>
              <a:rPr lang="en-US" sz="2800" dirty="0" err="1" smtClean="0"/>
              <a:t>pendek</a:t>
            </a:r>
            <a:r>
              <a:rPr lang="en-US" sz="2800" dirty="0" smtClean="0"/>
              <a:t> </a:t>
            </a:r>
            <a:r>
              <a:rPr lang="en-US" sz="2800" dirty="0" err="1" smtClean="0"/>
              <a:t>atau</a:t>
            </a:r>
            <a:r>
              <a:rPr lang="en-US" sz="2800" dirty="0" smtClean="0"/>
              <a:t> </a:t>
            </a:r>
            <a:r>
              <a:rPr lang="en-US" sz="2800" dirty="0" err="1" smtClean="0"/>
              <a:t>jangka</a:t>
            </a:r>
            <a:r>
              <a:rPr lang="en-US" sz="2800" dirty="0" smtClean="0"/>
              <a:t> </a:t>
            </a:r>
            <a:r>
              <a:rPr lang="en-US" sz="2800" dirty="0" err="1" smtClean="0"/>
              <a:t>panjang</a:t>
            </a:r>
            <a:r>
              <a:rPr lang="en-US" sz="2800" dirty="0" smtClean="0"/>
              <a:t>.</a:t>
            </a:r>
          </a:p>
          <a:p>
            <a:pPr eaLnBrk="1" hangingPunct="1">
              <a:defRPr/>
            </a:pPr>
            <a:r>
              <a:rPr lang="en-US" sz="2800" dirty="0" err="1" smtClean="0"/>
              <a:t>Pembelian</a:t>
            </a:r>
            <a:r>
              <a:rPr lang="en-US" sz="2800" dirty="0" smtClean="0"/>
              <a:t> </a:t>
            </a:r>
            <a:r>
              <a:rPr lang="en-US" sz="2800" dirty="0" err="1" smtClean="0"/>
              <a:t>aktiva</a:t>
            </a:r>
            <a:r>
              <a:rPr lang="en-US" sz="2800" dirty="0" smtClean="0"/>
              <a:t> </a:t>
            </a:r>
            <a:r>
              <a:rPr lang="en-US" sz="2800" dirty="0" err="1" smtClean="0"/>
              <a:t>tetap</a:t>
            </a:r>
            <a:endParaRPr lang="en-US" sz="2800" dirty="0" smtClean="0"/>
          </a:p>
          <a:p>
            <a:pPr eaLnBrk="1" hangingPunct="1">
              <a:defRPr/>
            </a:pPr>
            <a:r>
              <a:rPr lang="en-US" sz="2800" dirty="0" err="1" smtClean="0"/>
              <a:t>Pembelian</a:t>
            </a:r>
            <a:r>
              <a:rPr lang="en-US" sz="2800" dirty="0" smtClean="0"/>
              <a:t> </a:t>
            </a:r>
            <a:r>
              <a:rPr lang="en-US" sz="2800" dirty="0" err="1" smtClean="0"/>
              <a:t>kembali</a:t>
            </a:r>
            <a:r>
              <a:rPr lang="en-US" sz="2800" dirty="0" smtClean="0"/>
              <a:t> </a:t>
            </a:r>
            <a:r>
              <a:rPr lang="en-US" sz="2800" dirty="0" err="1" smtClean="0"/>
              <a:t>saham</a:t>
            </a:r>
            <a:r>
              <a:rPr lang="en-US" sz="2800" dirty="0" smtClean="0"/>
              <a:t> yang </a:t>
            </a:r>
            <a:r>
              <a:rPr lang="en-US" sz="2800" dirty="0" err="1" smtClean="0"/>
              <a:t>beredar</a:t>
            </a:r>
            <a:endParaRPr lang="en-US" sz="2800" dirty="0" smtClean="0"/>
          </a:p>
          <a:p>
            <a:pPr eaLnBrk="1" hangingPunct="1">
              <a:defRPr/>
            </a:pPr>
            <a:r>
              <a:rPr lang="en-US" sz="2800" dirty="0" err="1" smtClean="0"/>
              <a:t>Pengambilan</a:t>
            </a:r>
            <a:r>
              <a:rPr lang="en-US" sz="2800" dirty="0" smtClean="0"/>
              <a:t> </a:t>
            </a:r>
            <a:r>
              <a:rPr lang="en-US" sz="2800" dirty="0" err="1" smtClean="0"/>
              <a:t>kas</a:t>
            </a:r>
            <a:r>
              <a:rPr lang="en-US" sz="2800" dirty="0" smtClean="0"/>
              <a:t> </a:t>
            </a:r>
            <a:r>
              <a:rPr lang="en-US" sz="2800" dirty="0" err="1" smtClean="0"/>
              <a:t>dari</a:t>
            </a:r>
            <a:r>
              <a:rPr lang="en-US" sz="2800" dirty="0" smtClean="0"/>
              <a:t> </a:t>
            </a:r>
            <a:r>
              <a:rPr lang="en-US" sz="2800" dirty="0" err="1" smtClean="0"/>
              <a:t>perusahaan</a:t>
            </a:r>
            <a:r>
              <a:rPr lang="en-US" sz="2800" dirty="0" smtClean="0"/>
              <a:t> </a:t>
            </a:r>
            <a:r>
              <a:rPr lang="en-US" sz="2800" dirty="0" err="1" smtClean="0"/>
              <a:t>oleh</a:t>
            </a:r>
            <a:r>
              <a:rPr lang="en-US" sz="2800" dirty="0" smtClean="0"/>
              <a:t> </a:t>
            </a:r>
            <a:r>
              <a:rPr lang="en-US" sz="2800" dirty="0" err="1" smtClean="0"/>
              <a:t>pemilik</a:t>
            </a:r>
            <a:endParaRPr lang="en-US" sz="2800" dirty="0" smtClean="0"/>
          </a:p>
          <a:p>
            <a:pPr eaLnBrk="1" hangingPunct="1">
              <a:defRPr/>
            </a:pPr>
            <a:r>
              <a:rPr lang="en-US" sz="2800" dirty="0" err="1" smtClean="0"/>
              <a:t>Pembayaran</a:t>
            </a:r>
            <a:r>
              <a:rPr lang="en-US" sz="2800" dirty="0" smtClean="0"/>
              <a:t> </a:t>
            </a:r>
            <a:r>
              <a:rPr lang="en-US" sz="2800" dirty="0" err="1" smtClean="0"/>
              <a:t>hutang</a:t>
            </a:r>
            <a:r>
              <a:rPr lang="en-US" sz="2800" dirty="0" smtClean="0"/>
              <a:t> </a:t>
            </a:r>
            <a:r>
              <a:rPr lang="en-US" sz="2800" dirty="0" err="1" smtClean="0"/>
              <a:t>jangka</a:t>
            </a:r>
            <a:r>
              <a:rPr lang="en-US" sz="2800" dirty="0" smtClean="0"/>
              <a:t> </a:t>
            </a:r>
            <a:r>
              <a:rPr lang="en-US" sz="2800" dirty="0" err="1" smtClean="0"/>
              <a:t>pendek</a:t>
            </a:r>
            <a:r>
              <a:rPr lang="en-US" sz="2800" dirty="0" smtClean="0"/>
              <a:t> </a:t>
            </a:r>
            <a:r>
              <a:rPr lang="en-US" sz="2800" dirty="0" err="1" smtClean="0"/>
              <a:t>atau</a:t>
            </a:r>
            <a:r>
              <a:rPr lang="en-US" sz="2800" dirty="0" smtClean="0"/>
              <a:t> </a:t>
            </a:r>
            <a:r>
              <a:rPr lang="en-US" sz="2800" dirty="0" err="1" smtClean="0"/>
              <a:t>panjang</a:t>
            </a:r>
            <a:endParaRPr lang="id-ID" sz="2800" dirty="0" smtClean="0"/>
          </a:p>
        </p:txBody>
      </p:sp>
      <p:pic>
        <p:nvPicPr>
          <p:cNvPr id="26628" name="Picture 4" descr="D:\my pictures\clip art\keuangan\080916-112039-537007.jpg"/>
          <p:cNvPicPr>
            <a:picLocks noChangeAspect="1" noChangeArrowheads="1"/>
          </p:cNvPicPr>
          <p:nvPr/>
        </p:nvPicPr>
        <p:blipFill>
          <a:blip r:embed="rId2" cstate="print"/>
          <a:srcRect/>
          <a:stretch>
            <a:fillRect/>
          </a:stretch>
        </p:blipFill>
        <p:spPr bwMode="auto">
          <a:xfrm>
            <a:off x="7239000" y="4114800"/>
            <a:ext cx="1616075" cy="2413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20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fade">
                                      <p:cBhvr>
                                        <p:cTn id="12" dur="2000"/>
                                        <p:tgtEl>
                                          <p:spTgt spid="71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fade">
                                      <p:cBhvr>
                                        <p:cTn id="17" dur="2000"/>
                                        <p:tgtEl>
                                          <p:spTgt spid="717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Effect transition="in" filter="fade">
                                      <p:cBhvr>
                                        <p:cTn id="22" dur="2000"/>
                                        <p:tgtEl>
                                          <p:spTgt spid="717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171">
                                            <p:txEl>
                                              <p:pRg st="3" end="3"/>
                                            </p:txEl>
                                          </p:spTgt>
                                        </p:tgtEl>
                                        <p:attrNameLst>
                                          <p:attrName>style.visibility</p:attrName>
                                        </p:attrNameLst>
                                      </p:cBhvr>
                                      <p:to>
                                        <p:strVal val="visible"/>
                                      </p:to>
                                    </p:set>
                                    <p:animEffect transition="in" filter="fade">
                                      <p:cBhvr>
                                        <p:cTn id="27" dur="2000"/>
                                        <p:tgtEl>
                                          <p:spTgt spid="717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171">
                                            <p:txEl>
                                              <p:pRg st="4" end="4"/>
                                            </p:txEl>
                                          </p:spTgt>
                                        </p:tgtEl>
                                        <p:attrNameLst>
                                          <p:attrName>style.visibility</p:attrName>
                                        </p:attrNameLst>
                                      </p:cBhvr>
                                      <p:to>
                                        <p:strVal val="visible"/>
                                      </p:to>
                                    </p:set>
                                    <p:animEffect transition="in" filter="fade">
                                      <p:cBhvr>
                                        <p:cTn id="32" dur="2000"/>
                                        <p:tgtEl>
                                          <p:spTgt spid="717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171">
                                            <p:txEl>
                                              <p:pRg st="5" end="5"/>
                                            </p:txEl>
                                          </p:spTgt>
                                        </p:tgtEl>
                                        <p:attrNameLst>
                                          <p:attrName>style.visibility</p:attrName>
                                        </p:attrNameLst>
                                      </p:cBhvr>
                                      <p:to>
                                        <p:strVal val="visible"/>
                                      </p:to>
                                    </p:set>
                                    <p:animEffect transition="in" filter="fade">
                                      <p:cBhvr>
                                        <p:cTn id="37" dur="2000"/>
                                        <p:tgtEl>
                                          <p:spTgt spid="7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p:bldP spid="7171"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66675" y="1524000"/>
            <a:ext cx="8991600" cy="3581400"/>
          </a:xfrm>
          <a:prstGeom prst="rect">
            <a:avLst/>
          </a:prstGeom>
          <a:solidFill>
            <a:srgbClr val="FFDFBF"/>
          </a:solidFill>
          <a:ln w="12700">
            <a:solidFill>
              <a:schemeClr val="tx1"/>
            </a:solidFill>
            <a:miter lim="800000"/>
            <a:headEnd/>
            <a:tailEnd/>
          </a:ln>
        </p:spPr>
        <p:txBody>
          <a:bodyPr wrap="none" anchor="ctr"/>
          <a:lstStyle/>
          <a:p>
            <a:endParaRPr lang="id-ID"/>
          </a:p>
        </p:txBody>
      </p:sp>
      <p:sp>
        <p:nvSpPr>
          <p:cNvPr id="37891" name="Line 3"/>
          <p:cNvSpPr>
            <a:spLocks noChangeShapeType="1"/>
          </p:cNvSpPr>
          <p:nvPr/>
        </p:nvSpPr>
        <p:spPr bwMode="auto">
          <a:xfrm>
            <a:off x="457200" y="1524000"/>
            <a:ext cx="0" cy="3581400"/>
          </a:xfrm>
          <a:prstGeom prst="line">
            <a:avLst/>
          </a:prstGeom>
          <a:noFill/>
          <a:ln w="38099" cmpd="dbl">
            <a:solidFill>
              <a:schemeClr val="tx1"/>
            </a:solidFill>
            <a:round/>
            <a:headEnd/>
            <a:tailEnd/>
          </a:ln>
        </p:spPr>
        <p:txBody>
          <a:bodyPr wrap="none" anchor="ctr"/>
          <a:lstStyle/>
          <a:p>
            <a:endParaRPr lang="id-ID"/>
          </a:p>
        </p:txBody>
      </p:sp>
      <p:sp>
        <p:nvSpPr>
          <p:cNvPr id="37892" name="Line 4"/>
          <p:cNvSpPr>
            <a:spLocks noChangeShapeType="1"/>
          </p:cNvSpPr>
          <p:nvPr/>
        </p:nvSpPr>
        <p:spPr bwMode="auto">
          <a:xfrm>
            <a:off x="1371600" y="1524000"/>
            <a:ext cx="0" cy="3581400"/>
          </a:xfrm>
          <a:prstGeom prst="line">
            <a:avLst/>
          </a:prstGeom>
          <a:noFill/>
          <a:ln w="12699">
            <a:solidFill>
              <a:schemeClr val="tx1"/>
            </a:solidFill>
            <a:round/>
            <a:headEnd/>
            <a:tailEnd/>
          </a:ln>
        </p:spPr>
        <p:txBody>
          <a:bodyPr wrap="none" anchor="ctr"/>
          <a:lstStyle/>
          <a:p>
            <a:endParaRPr lang="id-ID"/>
          </a:p>
        </p:txBody>
      </p:sp>
      <p:sp>
        <p:nvSpPr>
          <p:cNvPr id="37893" name="Line 5"/>
          <p:cNvSpPr>
            <a:spLocks noChangeShapeType="1"/>
          </p:cNvSpPr>
          <p:nvPr/>
        </p:nvSpPr>
        <p:spPr bwMode="auto">
          <a:xfrm flipH="1">
            <a:off x="5715000" y="1524000"/>
            <a:ext cx="0" cy="3581400"/>
          </a:xfrm>
          <a:prstGeom prst="line">
            <a:avLst/>
          </a:prstGeom>
          <a:noFill/>
          <a:ln w="12699">
            <a:solidFill>
              <a:schemeClr val="tx1"/>
            </a:solidFill>
            <a:round/>
            <a:headEnd/>
            <a:tailEnd/>
          </a:ln>
        </p:spPr>
        <p:txBody>
          <a:bodyPr wrap="none" anchor="ctr"/>
          <a:lstStyle/>
          <a:p>
            <a:endParaRPr lang="id-ID"/>
          </a:p>
        </p:txBody>
      </p:sp>
      <p:sp>
        <p:nvSpPr>
          <p:cNvPr id="37894" name="Rectangle 6"/>
          <p:cNvSpPr>
            <a:spLocks noChangeArrowheads="1"/>
          </p:cNvSpPr>
          <p:nvPr/>
        </p:nvSpPr>
        <p:spPr bwMode="auto">
          <a:xfrm>
            <a:off x="7837488" y="1601788"/>
            <a:ext cx="1306512" cy="409575"/>
          </a:xfrm>
          <a:prstGeom prst="rect">
            <a:avLst/>
          </a:prstGeom>
          <a:noFill/>
          <a:ln w="12699">
            <a:noFill/>
            <a:miter lim="800000"/>
            <a:headEnd/>
            <a:tailEnd/>
          </a:ln>
        </p:spPr>
        <p:txBody>
          <a:bodyPr wrap="none" anchor="ctr"/>
          <a:lstStyle/>
          <a:p>
            <a:endParaRPr lang="id-ID"/>
          </a:p>
        </p:txBody>
      </p:sp>
      <p:sp>
        <p:nvSpPr>
          <p:cNvPr id="37895" name="Line 7"/>
          <p:cNvSpPr>
            <a:spLocks noChangeShapeType="1"/>
          </p:cNvSpPr>
          <p:nvPr/>
        </p:nvSpPr>
        <p:spPr bwMode="auto">
          <a:xfrm flipH="1">
            <a:off x="7696200" y="1524000"/>
            <a:ext cx="0" cy="3581400"/>
          </a:xfrm>
          <a:prstGeom prst="line">
            <a:avLst/>
          </a:prstGeom>
          <a:noFill/>
          <a:ln w="38099" cmpd="dbl">
            <a:solidFill>
              <a:schemeClr val="tx1"/>
            </a:solidFill>
            <a:round/>
            <a:headEnd/>
            <a:tailEnd/>
          </a:ln>
        </p:spPr>
        <p:txBody>
          <a:bodyPr wrap="none" anchor="ctr"/>
          <a:lstStyle/>
          <a:p>
            <a:endParaRPr lang="id-ID"/>
          </a:p>
        </p:txBody>
      </p:sp>
      <p:sp>
        <p:nvSpPr>
          <p:cNvPr id="37896" name="Rectangle 8"/>
          <p:cNvSpPr>
            <a:spLocks noChangeArrowheads="1"/>
          </p:cNvSpPr>
          <p:nvPr/>
        </p:nvSpPr>
        <p:spPr bwMode="auto">
          <a:xfrm>
            <a:off x="8074025" y="1524000"/>
            <a:ext cx="525463" cy="3581400"/>
          </a:xfrm>
          <a:prstGeom prst="rect">
            <a:avLst/>
          </a:prstGeom>
          <a:solidFill>
            <a:srgbClr val="FFFFFF"/>
          </a:solidFill>
          <a:ln w="12699">
            <a:solidFill>
              <a:schemeClr val="tx1"/>
            </a:solidFill>
            <a:miter lim="800000"/>
            <a:headEnd/>
            <a:tailEnd/>
          </a:ln>
        </p:spPr>
        <p:txBody>
          <a:bodyPr wrap="none" anchor="ctr"/>
          <a:lstStyle/>
          <a:p>
            <a:endParaRPr lang="id-ID"/>
          </a:p>
        </p:txBody>
      </p:sp>
      <p:sp>
        <p:nvSpPr>
          <p:cNvPr id="37897" name="Rectangle 9"/>
          <p:cNvSpPr>
            <a:spLocks noChangeArrowheads="1"/>
          </p:cNvSpPr>
          <p:nvPr/>
        </p:nvSpPr>
        <p:spPr bwMode="auto">
          <a:xfrm>
            <a:off x="6692900" y="1524000"/>
            <a:ext cx="523875" cy="3581400"/>
          </a:xfrm>
          <a:prstGeom prst="rect">
            <a:avLst/>
          </a:prstGeom>
          <a:solidFill>
            <a:srgbClr val="FFFFFF"/>
          </a:solidFill>
          <a:ln w="12699">
            <a:solidFill>
              <a:schemeClr val="tx1"/>
            </a:solidFill>
            <a:miter lim="800000"/>
            <a:headEnd/>
            <a:tailEnd/>
          </a:ln>
        </p:spPr>
        <p:txBody>
          <a:bodyPr wrap="none" anchor="ctr"/>
          <a:lstStyle/>
          <a:p>
            <a:endParaRPr lang="id-ID"/>
          </a:p>
        </p:txBody>
      </p:sp>
      <p:sp>
        <p:nvSpPr>
          <p:cNvPr id="37898" name="Line 10"/>
          <p:cNvSpPr>
            <a:spLocks noChangeShapeType="1"/>
          </p:cNvSpPr>
          <p:nvPr/>
        </p:nvSpPr>
        <p:spPr bwMode="auto">
          <a:xfrm>
            <a:off x="87313" y="1958975"/>
            <a:ext cx="8972550" cy="0"/>
          </a:xfrm>
          <a:prstGeom prst="line">
            <a:avLst/>
          </a:prstGeom>
          <a:noFill/>
          <a:ln w="12699">
            <a:solidFill>
              <a:schemeClr val="tx1"/>
            </a:solidFill>
            <a:round/>
            <a:headEnd/>
            <a:tailEnd/>
          </a:ln>
        </p:spPr>
        <p:txBody>
          <a:bodyPr wrap="none" anchor="ctr"/>
          <a:lstStyle/>
          <a:p>
            <a:endParaRPr lang="id-ID"/>
          </a:p>
        </p:txBody>
      </p:sp>
      <p:sp>
        <p:nvSpPr>
          <p:cNvPr id="37899" name="Line 11"/>
          <p:cNvSpPr>
            <a:spLocks noChangeShapeType="1"/>
          </p:cNvSpPr>
          <p:nvPr/>
        </p:nvSpPr>
        <p:spPr bwMode="auto">
          <a:xfrm>
            <a:off x="87313" y="2416175"/>
            <a:ext cx="8972550" cy="0"/>
          </a:xfrm>
          <a:prstGeom prst="line">
            <a:avLst/>
          </a:prstGeom>
          <a:noFill/>
          <a:ln w="12699">
            <a:solidFill>
              <a:schemeClr val="tx1"/>
            </a:solidFill>
            <a:round/>
            <a:headEnd/>
            <a:tailEnd/>
          </a:ln>
        </p:spPr>
        <p:txBody>
          <a:bodyPr wrap="none" anchor="ctr"/>
          <a:lstStyle/>
          <a:p>
            <a:endParaRPr lang="id-ID"/>
          </a:p>
        </p:txBody>
      </p:sp>
      <p:sp>
        <p:nvSpPr>
          <p:cNvPr id="37900" name="Line 12"/>
          <p:cNvSpPr>
            <a:spLocks noChangeShapeType="1"/>
          </p:cNvSpPr>
          <p:nvPr/>
        </p:nvSpPr>
        <p:spPr bwMode="auto">
          <a:xfrm>
            <a:off x="87313" y="2819400"/>
            <a:ext cx="8972550" cy="0"/>
          </a:xfrm>
          <a:prstGeom prst="line">
            <a:avLst/>
          </a:prstGeom>
          <a:noFill/>
          <a:ln w="12699">
            <a:solidFill>
              <a:schemeClr val="tx1"/>
            </a:solidFill>
            <a:round/>
            <a:headEnd/>
            <a:tailEnd/>
          </a:ln>
        </p:spPr>
        <p:txBody>
          <a:bodyPr wrap="none" anchor="ctr"/>
          <a:lstStyle/>
          <a:p>
            <a:endParaRPr lang="id-ID"/>
          </a:p>
        </p:txBody>
      </p:sp>
      <p:sp>
        <p:nvSpPr>
          <p:cNvPr id="37901" name="Line 13"/>
          <p:cNvSpPr>
            <a:spLocks noChangeShapeType="1"/>
          </p:cNvSpPr>
          <p:nvPr/>
        </p:nvSpPr>
        <p:spPr bwMode="auto">
          <a:xfrm flipV="1">
            <a:off x="66675" y="3581400"/>
            <a:ext cx="8991600" cy="0"/>
          </a:xfrm>
          <a:prstGeom prst="line">
            <a:avLst/>
          </a:prstGeom>
          <a:noFill/>
          <a:ln w="12699">
            <a:solidFill>
              <a:schemeClr val="tx1"/>
            </a:solidFill>
            <a:round/>
            <a:headEnd/>
            <a:tailEnd/>
          </a:ln>
        </p:spPr>
        <p:txBody>
          <a:bodyPr wrap="none" anchor="ctr"/>
          <a:lstStyle/>
          <a:p>
            <a:endParaRPr lang="id-ID"/>
          </a:p>
        </p:txBody>
      </p:sp>
      <p:sp>
        <p:nvSpPr>
          <p:cNvPr id="37902" name="Line 14"/>
          <p:cNvSpPr>
            <a:spLocks noChangeShapeType="1"/>
          </p:cNvSpPr>
          <p:nvPr/>
        </p:nvSpPr>
        <p:spPr bwMode="auto">
          <a:xfrm flipH="1">
            <a:off x="6248400" y="1524000"/>
            <a:ext cx="0" cy="3581400"/>
          </a:xfrm>
          <a:prstGeom prst="line">
            <a:avLst/>
          </a:prstGeom>
          <a:noFill/>
          <a:ln w="38099" cmpd="dbl">
            <a:solidFill>
              <a:schemeClr val="tx1"/>
            </a:solidFill>
            <a:round/>
            <a:headEnd/>
            <a:tailEnd/>
          </a:ln>
        </p:spPr>
        <p:txBody>
          <a:bodyPr wrap="none" anchor="ctr"/>
          <a:lstStyle/>
          <a:p>
            <a:endParaRPr lang="id-ID"/>
          </a:p>
        </p:txBody>
      </p:sp>
      <p:sp>
        <p:nvSpPr>
          <p:cNvPr id="37903" name="Line 15"/>
          <p:cNvSpPr>
            <a:spLocks noChangeShapeType="1"/>
          </p:cNvSpPr>
          <p:nvPr/>
        </p:nvSpPr>
        <p:spPr bwMode="auto">
          <a:xfrm>
            <a:off x="66675" y="3200400"/>
            <a:ext cx="8991600" cy="0"/>
          </a:xfrm>
          <a:prstGeom prst="line">
            <a:avLst/>
          </a:prstGeom>
          <a:noFill/>
          <a:ln w="9525">
            <a:solidFill>
              <a:schemeClr val="tx1"/>
            </a:solidFill>
            <a:round/>
            <a:headEnd/>
            <a:tailEnd/>
          </a:ln>
        </p:spPr>
        <p:txBody>
          <a:bodyPr wrap="none" anchor="ctr"/>
          <a:lstStyle/>
          <a:p>
            <a:endParaRPr lang="id-ID"/>
          </a:p>
        </p:txBody>
      </p:sp>
      <p:sp>
        <p:nvSpPr>
          <p:cNvPr id="37904" name="Rectangle 16"/>
          <p:cNvSpPr>
            <a:spLocks noChangeArrowheads="1"/>
          </p:cNvSpPr>
          <p:nvPr/>
        </p:nvSpPr>
        <p:spPr bwMode="auto">
          <a:xfrm>
            <a:off x="7827963" y="1601788"/>
            <a:ext cx="1306512" cy="409575"/>
          </a:xfrm>
          <a:prstGeom prst="rect">
            <a:avLst/>
          </a:prstGeom>
          <a:noFill/>
          <a:ln w="12699">
            <a:noFill/>
            <a:miter lim="800000"/>
            <a:headEnd/>
            <a:tailEnd/>
          </a:ln>
        </p:spPr>
        <p:txBody>
          <a:bodyPr wrap="none" anchor="ctr"/>
          <a:lstStyle/>
          <a:p>
            <a:endParaRPr lang="id-ID"/>
          </a:p>
        </p:txBody>
      </p:sp>
      <p:sp>
        <p:nvSpPr>
          <p:cNvPr id="39953" name="Text Box 17"/>
          <p:cNvSpPr txBox="1">
            <a:spLocks noChangeArrowheads="1"/>
          </p:cNvSpPr>
          <p:nvPr/>
        </p:nvSpPr>
        <p:spPr bwMode="auto">
          <a:xfrm>
            <a:off x="371475" y="1608138"/>
            <a:ext cx="8458200" cy="427037"/>
          </a:xfrm>
          <a:prstGeom prst="rect">
            <a:avLst/>
          </a:prstGeom>
          <a:noFill/>
          <a:ln w="9525">
            <a:noFill/>
            <a:miter lim="800000"/>
            <a:headEnd/>
            <a:tailEnd/>
          </a:ln>
        </p:spPr>
        <p:txBody>
          <a:bodyPr>
            <a:spAutoFit/>
          </a:bodyPr>
          <a:lstStyle/>
          <a:p>
            <a:pPr defTabSz="857250">
              <a:spcBef>
                <a:spcPct val="50000"/>
              </a:spcBef>
              <a:tabLst>
                <a:tab pos="857250" algn="r"/>
                <a:tab pos="971550" algn="l"/>
                <a:tab pos="7143750" algn="r"/>
              </a:tabLst>
            </a:pPr>
            <a:r>
              <a:rPr lang="en-US" sz="2200">
                <a:latin typeface="Times New Roman" pitchFamily="18" charset="0"/>
              </a:rPr>
              <a:t>	Jul. 31	Kas	      408  00</a:t>
            </a:r>
            <a:endParaRPr lang="en-US" sz="2400">
              <a:latin typeface="Times New Roman" pitchFamily="18" charset="0"/>
            </a:endParaRPr>
          </a:p>
        </p:txBody>
      </p:sp>
      <p:sp>
        <p:nvSpPr>
          <p:cNvPr id="39954" name="Text Box 18"/>
          <p:cNvSpPr txBox="1">
            <a:spLocks noChangeArrowheads="1"/>
          </p:cNvSpPr>
          <p:nvPr/>
        </p:nvSpPr>
        <p:spPr bwMode="auto">
          <a:xfrm>
            <a:off x="2209800" y="2819400"/>
            <a:ext cx="3505200" cy="477838"/>
          </a:xfrm>
          <a:prstGeom prst="rect">
            <a:avLst/>
          </a:prstGeom>
          <a:noFill/>
          <a:ln w="9525">
            <a:noFill/>
            <a:miter lim="800000"/>
            <a:headEnd/>
            <a:tailEnd/>
          </a:ln>
        </p:spPr>
        <p:txBody>
          <a:bodyPr anchor="ctr">
            <a:spAutoFit/>
          </a:bodyPr>
          <a:lstStyle/>
          <a:p>
            <a:pPr>
              <a:lnSpc>
                <a:spcPct val="115000"/>
              </a:lnSpc>
              <a:spcBef>
                <a:spcPct val="75000"/>
              </a:spcBef>
            </a:pPr>
            <a:r>
              <a:rPr lang="en-US" sz="2200">
                <a:latin typeface="Times New Roman" pitchFamily="18" charset="0"/>
              </a:rPr>
              <a:t>Penerimaan wesel oleh bank.</a:t>
            </a:r>
          </a:p>
        </p:txBody>
      </p:sp>
      <p:sp>
        <p:nvSpPr>
          <p:cNvPr id="39955" name="Text Box 19"/>
          <p:cNvSpPr txBox="1">
            <a:spLocks noChangeArrowheads="1"/>
          </p:cNvSpPr>
          <p:nvPr/>
        </p:nvSpPr>
        <p:spPr bwMode="auto">
          <a:xfrm>
            <a:off x="1514475" y="2057400"/>
            <a:ext cx="7543800" cy="865188"/>
          </a:xfrm>
          <a:prstGeom prst="rect">
            <a:avLst/>
          </a:prstGeom>
          <a:noFill/>
          <a:ln w="9525">
            <a:noFill/>
            <a:miter lim="800000"/>
            <a:headEnd/>
            <a:tailEnd/>
          </a:ln>
        </p:spPr>
        <p:txBody>
          <a:bodyPr>
            <a:spAutoFit/>
          </a:bodyPr>
          <a:lstStyle/>
          <a:p>
            <a:pPr defTabSz="857250">
              <a:spcBef>
                <a:spcPct val="20000"/>
              </a:spcBef>
              <a:tabLst>
                <a:tab pos="742950" algn="r"/>
                <a:tab pos="857250" algn="l"/>
                <a:tab pos="1314450" algn="l"/>
                <a:tab pos="7315200" algn="r"/>
              </a:tabLst>
            </a:pPr>
            <a:r>
              <a:rPr lang="en-US" sz="2200">
                <a:latin typeface="Times New Roman" pitchFamily="18" charset="0"/>
              </a:rPr>
              <a:t>   Wesel Tagih	      400 00</a:t>
            </a:r>
          </a:p>
          <a:p>
            <a:pPr defTabSz="857250">
              <a:spcBef>
                <a:spcPct val="20000"/>
              </a:spcBef>
              <a:tabLst>
                <a:tab pos="742950" algn="r"/>
                <a:tab pos="857250" algn="l"/>
                <a:tab pos="1314450" algn="l"/>
                <a:tab pos="7315200" algn="r"/>
              </a:tabLst>
            </a:pPr>
            <a:r>
              <a:rPr lang="en-US" sz="2400">
                <a:latin typeface="Times New Roman" pitchFamily="18" charset="0"/>
              </a:rPr>
              <a:t>   </a:t>
            </a:r>
            <a:r>
              <a:rPr lang="en-US" sz="2200">
                <a:latin typeface="Times New Roman" pitchFamily="18" charset="0"/>
              </a:rPr>
              <a:t>Piutang Bunga</a:t>
            </a:r>
            <a:r>
              <a:rPr lang="en-US" sz="2400">
                <a:latin typeface="Times New Roman" pitchFamily="18" charset="0"/>
              </a:rPr>
              <a:t>	</a:t>
            </a:r>
            <a:r>
              <a:rPr lang="en-US" sz="2200">
                <a:latin typeface="Times New Roman" pitchFamily="18" charset="0"/>
              </a:rPr>
              <a:t>8 00</a:t>
            </a:r>
          </a:p>
        </p:txBody>
      </p:sp>
      <p:sp>
        <p:nvSpPr>
          <p:cNvPr id="37908" name="Line 20"/>
          <p:cNvSpPr>
            <a:spLocks noChangeShapeType="1"/>
          </p:cNvSpPr>
          <p:nvPr/>
        </p:nvSpPr>
        <p:spPr bwMode="auto">
          <a:xfrm>
            <a:off x="76200" y="4724400"/>
            <a:ext cx="8991600" cy="0"/>
          </a:xfrm>
          <a:prstGeom prst="line">
            <a:avLst/>
          </a:prstGeom>
          <a:noFill/>
          <a:ln w="9525">
            <a:solidFill>
              <a:schemeClr val="tx1"/>
            </a:solidFill>
            <a:round/>
            <a:headEnd/>
            <a:tailEnd/>
          </a:ln>
        </p:spPr>
        <p:txBody>
          <a:bodyPr wrap="none" anchor="ctr"/>
          <a:lstStyle/>
          <a:p>
            <a:endParaRPr lang="id-ID"/>
          </a:p>
        </p:txBody>
      </p:sp>
      <p:sp>
        <p:nvSpPr>
          <p:cNvPr id="37909" name="Line 21"/>
          <p:cNvSpPr>
            <a:spLocks noChangeShapeType="1"/>
          </p:cNvSpPr>
          <p:nvPr/>
        </p:nvSpPr>
        <p:spPr bwMode="auto">
          <a:xfrm flipH="1">
            <a:off x="990600" y="1524000"/>
            <a:ext cx="0" cy="3581400"/>
          </a:xfrm>
          <a:prstGeom prst="line">
            <a:avLst/>
          </a:prstGeom>
          <a:noFill/>
          <a:ln w="9525">
            <a:solidFill>
              <a:schemeClr val="tx1"/>
            </a:solidFill>
            <a:round/>
            <a:headEnd/>
            <a:tailEnd/>
          </a:ln>
        </p:spPr>
        <p:txBody>
          <a:bodyPr wrap="none" anchor="ctr"/>
          <a:lstStyle/>
          <a:p>
            <a:endParaRPr lang="id-ID"/>
          </a:p>
        </p:txBody>
      </p:sp>
      <p:sp>
        <p:nvSpPr>
          <p:cNvPr id="37910" name="Line 22"/>
          <p:cNvSpPr>
            <a:spLocks noChangeShapeType="1"/>
          </p:cNvSpPr>
          <p:nvPr/>
        </p:nvSpPr>
        <p:spPr bwMode="auto">
          <a:xfrm>
            <a:off x="76200" y="3962400"/>
            <a:ext cx="8991600" cy="0"/>
          </a:xfrm>
          <a:prstGeom prst="line">
            <a:avLst/>
          </a:prstGeom>
          <a:noFill/>
          <a:ln w="12699">
            <a:solidFill>
              <a:schemeClr val="tx1"/>
            </a:solidFill>
            <a:round/>
            <a:headEnd/>
            <a:tailEnd/>
          </a:ln>
        </p:spPr>
        <p:txBody>
          <a:bodyPr wrap="none" anchor="ctr"/>
          <a:lstStyle/>
          <a:p>
            <a:endParaRPr lang="id-ID"/>
          </a:p>
        </p:txBody>
      </p:sp>
      <p:sp>
        <p:nvSpPr>
          <p:cNvPr id="37911" name="Line 23"/>
          <p:cNvSpPr>
            <a:spLocks noChangeShapeType="1"/>
          </p:cNvSpPr>
          <p:nvPr/>
        </p:nvSpPr>
        <p:spPr bwMode="auto">
          <a:xfrm>
            <a:off x="66675" y="4343400"/>
            <a:ext cx="8991600" cy="0"/>
          </a:xfrm>
          <a:prstGeom prst="line">
            <a:avLst/>
          </a:prstGeom>
          <a:noFill/>
          <a:ln w="12699">
            <a:solidFill>
              <a:schemeClr val="tx1"/>
            </a:solidFill>
            <a:round/>
            <a:headEnd/>
            <a:tailEnd/>
          </a:ln>
        </p:spPr>
        <p:txBody>
          <a:bodyPr wrap="none" anchor="ctr"/>
          <a:lstStyle/>
          <a:p>
            <a:endParaRPr lang="id-ID"/>
          </a:p>
        </p:txBody>
      </p:sp>
      <p:sp>
        <p:nvSpPr>
          <p:cNvPr id="37912" name="Text Box 24"/>
          <p:cNvSpPr txBox="1">
            <a:spLocks noChangeArrowheads="1"/>
          </p:cNvSpPr>
          <p:nvPr/>
        </p:nvSpPr>
        <p:spPr bwMode="auto">
          <a:xfrm>
            <a:off x="2895600" y="457200"/>
            <a:ext cx="4284663" cy="519113"/>
          </a:xfrm>
          <a:prstGeom prst="rect">
            <a:avLst/>
          </a:prstGeom>
          <a:noFill/>
          <a:ln w="12700">
            <a:noFill/>
            <a:miter lim="800000"/>
            <a:headEnd/>
            <a:tailEnd/>
          </a:ln>
        </p:spPr>
        <p:txBody>
          <a:bodyPr wrap="none" anchor="ctr"/>
          <a:lstStyle/>
          <a:p>
            <a:pPr algn="ctr">
              <a:spcBef>
                <a:spcPct val="50000"/>
              </a:spcBef>
            </a:pPr>
            <a:endParaRPr lang="id-ID" sz="3200">
              <a:latin typeface="Times New Roman" pitchFamily="18" charset="0"/>
            </a:endParaRPr>
          </a:p>
        </p:txBody>
      </p:sp>
      <p:sp>
        <p:nvSpPr>
          <p:cNvPr id="39961" name="Text Box 25"/>
          <p:cNvSpPr txBox="1">
            <a:spLocks noChangeArrowheads="1"/>
          </p:cNvSpPr>
          <p:nvPr/>
        </p:nvSpPr>
        <p:spPr bwMode="auto">
          <a:xfrm>
            <a:off x="76200" y="381000"/>
            <a:ext cx="8915400" cy="838200"/>
          </a:xfrm>
          <a:prstGeom prst="rect">
            <a:avLst/>
          </a:prstGeom>
          <a:solidFill>
            <a:srgbClr val="000099"/>
          </a:solidFill>
          <a:ln w="12700">
            <a:solidFill>
              <a:schemeClr val="tx1"/>
            </a:solidFill>
            <a:miter lim="800000"/>
            <a:headEnd/>
            <a:tailEnd/>
          </a:ln>
          <a:effectLst>
            <a:outerShdw dist="107763" dir="2700000" algn="ctr" rotWithShape="0">
              <a:schemeClr val="tx1"/>
            </a:outerShdw>
          </a:effectLst>
        </p:spPr>
        <p:txBody>
          <a:bodyPr wrap="none" anchor="ctr"/>
          <a:lstStyle/>
          <a:p>
            <a:pPr algn="ctr">
              <a:spcBef>
                <a:spcPct val="50000"/>
              </a:spcBef>
              <a:defRPr/>
            </a:pPr>
            <a:r>
              <a:rPr lang="en-US" sz="4000">
                <a:solidFill>
                  <a:schemeClr val="bg1"/>
                </a:solidFill>
                <a:effectLst>
                  <a:outerShdw blurRad="38100" dist="38100" dir="2700000" algn="tl">
                    <a:srgbClr val="000000"/>
                  </a:outerShdw>
                </a:effectLst>
                <a:latin typeface="Times New Roman" pitchFamily="18" charset="0"/>
              </a:rPr>
              <a:t>Jurnal Berkaitan dengan Rekonsiliasi Bank</a:t>
            </a:r>
          </a:p>
        </p:txBody>
      </p:sp>
      <p:sp>
        <p:nvSpPr>
          <p:cNvPr id="37914" name="Line 26"/>
          <p:cNvSpPr>
            <a:spLocks noChangeShapeType="1"/>
          </p:cNvSpPr>
          <p:nvPr/>
        </p:nvSpPr>
        <p:spPr bwMode="auto">
          <a:xfrm flipV="1">
            <a:off x="66675" y="3581400"/>
            <a:ext cx="8991600" cy="0"/>
          </a:xfrm>
          <a:prstGeom prst="line">
            <a:avLst/>
          </a:prstGeom>
          <a:noFill/>
          <a:ln w="12699">
            <a:solidFill>
              <a:schemeClr val="tx1"/>
            </a:solidFill>
            <a:round/>
            <a:headEnd/>
            <a:tailEnd/>
          </a:ln>
        </p:spPr>
        <p:txBody>
          <a:bodyPr wrap="none" anchor="ctr"/>
          <a:lstStyle/>
          <a:p>
            <a:endParaRPr lang="id-ID"/>
          </a:p>
        </p:txBody>
      </p:sp>
      <p:sp>
        <p:nvSpPr>
          <p:cNvPr id="37915" name="Line 27"/>
          <p:cNvSpPr>
            <a:spLocks noChangeShapeType="1"/>
          </p:cNvSpPr>
          <p:nvPr/>
        </p:nvSpPr>
        <p:spPr bwMode="auto">
          <a:xfrm>
            <a:off x="76200" y="4724400"/>
            <a:ext cx="8991600" cy="0"/>
          </a:xfrm>
          <a:prstGeom prst="line">
            <a:avLst/>
          </a:prstGeom>
          <a:noFill/>
          <a:ln w="9525">
            <a:solidFill>
              <a:schemeClr val="tx1"/>
            </a:solidFill>
            <a:round/>
            <a:headEnd/>
            <a:tailEnd/>
          </a:ln>
        </p:spPr>
        <p:txBody>
          <a:bodyPr wrap="none" anchor="ctr"/>
          <a:lstStyle/>
          <a:p>
            <a:endParaRPr lang="id-ID"/>
          </a:p>
        </p:txBody>
      </p:sp>
      <p:sp>
        <p:nvSpPr>
          <p:cNvPr id="37916" name="Line 28"/>
          <p:cNvSpPr>
            <a:spLocks noChangeShapeType="1"/>
          </p:cNvSpPr>
          <p:nvPr/>
        </p:nvSpPr>
        <p:spPr bwMode="auto">
          <a:xfrm>
            <a:off x="76200" y="3962400"/>
            <a:ext cx="8991600" cy="0"/>
          </a:xfrm>
          <a:prstGeom prst="line">
            <a:avLst/>
          </a:prstGeom>
          <a:noFill/>
          <a:ln w="12699">
            <a:solidFill>
              <a:schemeClr val="tx1"/>
            </a:solidFill>
            <a:round/>
            <a:headEnd/>
            <a:tailEnd/>
          </a:ln>
        </p:spPr>
        <p:txBody>
          <a:bodyPr wrap="none" anchor="ctr"/>
          <a:lstStyle/>
          <a:p>
            <a:endParaRPr lang="id-ID"/>
          </a:p>
        </p:txBody>
      </p:sp>
      <p:sp>
        <p:nvSpPr>
          <p:cNvPr id="37917" name="Line 29"/>
          <p:cNvSpPr>
            <a:spLocks noChangeShapeType="1"/>
          </p:cNvSpPr>
          <p:nvPr/>
        </p:nvSpPr>
        <p:spPr bwMode="auto">
          <a:xfrm>
            <a:off x="66675" y="4343400"/>
            <a:ext cx="8991600" cy="0"/>
          </a:xfrm>
          <a:prstGeom prst="line">
            <a:avLst/>
          </a:prstGeom>
          <a:noFill/>
          <a:ln w="12699">
            <a:solidFill>
              <a:schemeClr val="tx1"/>
            </a:solidFill>
            <a:round/>
            <a:headEnd/>
            <a:tailEnd/>
          </a:ln>
        </p:spPr>
        <p:txBody>
          <a:bodyPr wrap="none" anchor="ctr"/>
          <a:lstStyle/>
          <a:p>
            <a:endParaRPr lang="id-ID"/>
          </a:p>
        </p:txBody>
      </p:sp>
      <p:sp>
        <p:nvSpPr>
          <p:cNvPr id="39966" name="AutoShape 30"/>
          <p:cNvSpPr>
            <a:spLocks noChangeArrowheads="1"/>
          </p:cNvSpPr>
          <p:nvPr/>
        </p:nvSpPr>
        <p:spPr bwMode="auto">
          <a:xfrm>
            <a:off x="8763000" y="6477000"/>
            <a:ext cx="228600" cy="228600"/>
          </a:xfrm>
          <a:prstGeom prst="lightningBolt">
            <a:avLst/>
          </a:prstGeom>
          <a:gradFill rotWithShape="0">
            <a:gsLst>
              <a:gs pos="0">
                <a:srgbClr val="FDE111"/>
              </a:gs>
              <a:gs pos="100000">
                <a:srgbClr val="756808"/>
              </a:gs>
            </a:gsLst>
            <a:lin ang="5400000" scaled="1"/>
          </a:gradFill>
          <a:ln w="9525">
            <a:noFill/>
            <a:miter lim="800000"/>
            <a:headEnd/>
            <a:tailEnd/>
          </a:ln>
        </p:spPr>
        <p:txBody>
          <a:bodyPr wrap="none" anchor="ct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399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995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995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9955">
                                            <p:txEl>
                                              <p:pRg st="1" end="1"/>
                                            </p:txEl>
                                          </p:spTgt>
                                        </p:tgtEl>
                                        <p:attrNameLst>
                                          <p:attrName>style.visibility</p:attrName>
                                        </p:attrNameLst>
                                      </p:cBhvr>
                                      <p:to>
                                        <p:strVal val="visible"/>
                                      </p:to>
                                    </p:set>
                                  </p:childTnLst>
                                </p:cTn>
                              </p:par>
                            </p:childTnLst>
                          </p:cTn>
                        </p:par>
                        <p:par>
                          <p:cTn id="19" fill="hold">
                            <p:stCondLst>
                              <p:cond delay="500"/>
                            </p:stCondLst>
                            <p:childTnLst>
                              <p:par>
                                <p:cTn id="20" presetID="1" presetClass="entr" presetSubtype="0" fill="hold" grpId="0" nodeType="afterEffect">
                                  <p:stCondLst>
                                    <p:cond delay="0"/>
                                  </p:stCondLst>
                                  <p:childTnLst>
                                    <p:set>
                                      <p:cBhvr>
                                        <p:cTn id="21" dur="1" fill="hold">
                                          <p:stCondLst>
                                            <p:cond delay="499"/>
                                          </p:stCondLst>
                                        </p:cTn>
                                        <p:tgtEl>
                                          <p:spTgt spid="399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53" grpId="0" autoUpdateAnimBg="0"/>
      <p:bldP spid="39954" grpId="0" autoUpdateAnimBg="0"/>
      <p:bldP spid="39955" grpId="0" build="p" autoUpdateAnimBg="0"/>
      <p:bldP spid="39966"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463550" y="234950"/>
            <a:ext cx="8166100" cy="6164263"/>
          </a:xfrm>
          <a:prstGeom prst="rect">
            <a:avLst/>
          </a:prstGeom>
          <a:solidFill>
            <a:srgbClr val="FFE59D"/>
          </a:solidFill>
          <a:ln w="12700">
            <a:solidFill>
              <a:schemeClr val="tx1"/>
            </a:solidFill>
            <a:miter lim="800000"/>
            <a:headEnd/>
            <a:tailEnd/>
          </a:ln>
          <a:effectLst>
            <a:outerShdw dist="107763" dir="2700000" algn="ctr" rotWithShape="0">
              <a:schemeClr val="tx1"/>
            </a:outerShdw>
          </a:effectLst>
        </p:spPr>
        <p:txBody>
          <a:bodyPr wrap="none" anchor="ctr"/>
          <a:lstStyle/>
          <a:p>
            <a:pPr>
              <a:defRPr/>
            </a:pPr>
            <a:endParaRPr lang="en-US"/>
          </a:p>
        </p:txBody>
      </p:sp>
      <p:sp>
        <p:nvSpPr>
          <p:cNvPr id="38915" name="Rectangle 4"/>
          <p:cNvSpPr>
            <a:spLocks noGrp="1" noChangeArrowheads="1"/>
          </p:cNvSpPr>
          <p:nvPr>
            <p:ph type="title"/>
          </p:nvPr>
        </p:nvSpPr>
        <p:spPr>
          <a:xfrm>
            <a:off x="1828800" y="268288"/>
            <a:ext cx="5486400" cy="971550"/>
          </a:xfrm>
          <a:noFill/>
        </p:spPr>
        <p:txBody>
          <a:bodyPr lIns="90488" tIns="44450" rIns="90488" bIns="44450">
            <a:normAutofit fontScale="90000"/>
          </a:bodyPr>
          <a:lstStyle/>
          <a:p>
            <a:pPr eaLnBrk="1" hangingPunct="1"/>
            <a:r>
              <a:rPr lang="en-US" sz="2000" b="1" smtClean="0"/>
              <a:t>Power Networking</a:t>
            </a:r>
            <a:br>
              <a:rPr lang="en-US" sz="2000" b="1" smtClean="0"/>
            </a:br>
            <a:r>
              <a:rPr lang="en-US" sz="2000" b="1" smtClean="0"/>
              <a:t>Rekonsiliasi Bank</a:t>
            </a:r>
            <a:br>
              <a:rPr lang="en-US" sz="2000" b="1" smtClean="0"/>
            </a:br>
            <a:r>
              <a:rPr lang="en-US" sz="2000" b="1" smtClean="0"/>
              <a:t>31 Juli 2006</a:t>
            </a:r>
          </a:p>
        </p:txBody>
      </p:sp>
      <p:sp>
        <p:nvSpPr>
          <p:cNvPr id="38916" name="Line 5"/>
          <p:cNvSpPr>
            <a:spLocks noChangeShapeType="1"/>
          </p:cNvSpPr>
          <p:nvPr/>
        </p:nvSpPr>
        <p:spPr bwMode="auto">
          <a:xfrm>
            <a:off x="463550" y="1260475"/>
            <a:ext cx="8140700" cy="0"/>
          </a:xfrm>
          <a:prstGeom prst="line">
            <a:avLst/>
          </a:prstGeom>
          <a:noFill/>
          <a:ln w="12700">
            <a:solidFill>
              <a:schemeClr val="tx1"/>
            </a:solidFill>
            <a:round/>
            <a:headEnd/>
            <a:tailEnd/>
          </a:ln>
        </p:spPr>
        <p:txBody>
          <a:bodyPr wrap="none" anchor="ctr"/>
          <a:lstStyle/>
          <a:p>
            <a:endParaRPr lang="id-ID"/>
          </a:p>
        </p:txBody>
      </p:sp>
      <p:sp>
        <p:nvSpPr>
          <p:cNvPr id="38917" name="Rectangle 6"/>
          <p:cNvSpPr>
            <a:spLocks noChangeArrowheads="1"/>
          </p:cNvSpPr>
          <p:nvPr/>
        </p:nvSpPr>
        <p:spPr bwMode="auto">
          <a:xfrm>
            <a:off x="685800" y="3429000"/>
            <a:ext cx="7848600" cy="366713"/>
          </a:xfrm>
          <a:prstGeom prst="rect">
            <a:avLst/>
          </a:prstGeom>
          <a:noFill/>
          <a:ln w="12700">
            <a:noFill/>
            <a:miter lim="800000"/>
            <a:headEnd/>
            <a:tailEnd/>
          </a:ln>
        </p:spPr>
        <p:txBody>
          <a:bodyPr wrap="none" anchor="ctr"/>
          <a:lstStyle/>
          <a:p>
            <a:endParaRPr lang="id-ID"/>
          </a:p>
        </p:txBody>
      </p:sp>
      <p:sp>
        <p:nvSpPr>
          <p:cNvPr id="38918" name="Line 7"/>
          <p:cNvSpPr>
            <a:spLocks noChangeShapeType="1"/>
          </p:cNvSpPr>
          <p:nvPr/>
        </p:nvSpPr>
        <p:spPr bwMode="auto">
          <a:xfrm>
            <a:off x="7239000" y="5734050"/>
            <a:ext cx="1066800" cy="0"/>
          </a:xfrm>
          <a:prstGeom prst="line">
            <a:avLst/>
          </a:prstGeom>
          <a:noFill/>
          <a:ln w="38100" cmpd="dbl">
            <a:solidFill>
              <a:schemeClr val="tx1"/>
            </a:solidFill>
            <a:round/>
            <a:headEnd/>
            <a:tailEnd/>
          </a:ln>
        </p:spPr>
        <p:txBody>
          <a:bodyPr wrap="none" anchor="ctr"/>
          <a:lstStyle/>
          <a:p>
            <a:endParaRPr lang="id-ID"/>
          </a:p>
        </p:txBody>
      </p:sp>
      <p:sp>
        <p:nvSpPr>
          <p:cNvPr id="38919" name="Line 8"/>
          <p:cNvSpPr>
            <a:spLocks noChangeShapeType="1"/>
          </p:cNvSpPr>
          <p:nvPr/>
        </p:nvSpPr>
        <p:spPr bwMode="auto">
          <a:xfrm>
            <a:off x="7239000" y="3505200"/>
            <a:ext cx="990600" cy="0"/>
          </a:xfrm>
          <a:prstGeom prst="line">
            <a:avLst/>
          </a:prstGeom>
          <a:noFill/>
          <a:ln w="38100" cmpd="dbl">
            <a:solidFill>
              <a:schemeClr val="tx1"/>
            </a:solidFill>
            <a:round/>
            <a:headEnd/>
            <a:tailEnd/>
          </a:ln>
        </p:spPr>
        <p:txBody>
          <a:bodyPr wrap="none" anchor="ctr"/>
          <a:lstStyle/>
          <a:p>
            <a:endParaRPr lang="id-ID"/>
          </a:p>
        </p:txBody>
      </p:sp>
      <p:sp>
        <p:nvSpPr>
          <p:cNvPr id="62473" name="AutoShape 9"/>
          <p:cNvSpPr>
            <a:spLocks noChangeArrowheads="1"/>
          </p:cNvSpPr>
          <p:nvPr/>
        </p:nvSpPr>
        <p:spPr bwMode="auto">
          <a:xfrm>
            <a:off x="8763000" y="6477000"/>
            <a:ext cx="228600" cy="228600"/>
          </a:xfrm>
          <a:prstGeom prst="lightningBolt">
            <a:avLst/>
          </a:prstGeom>
          <a:gradFill rotWithShape="0">
            <a:gsLst>
              <a:gs pos="0">
                <a:srgbClr val="FDE111"/>
              </a:gs>
              <a:gs pos="100000">
                <a:srgbClr val="756808"/>
              </a:gs>
            </a:gsLst>
            <a:lin ang="5400000" scaled="1"/>
          </a:gradFill>
          <a:ln w="9525">
            <a:noFill/>
            <a:miter lim="800000"/>
            <a:headEnd/>
            <a:tailEnd/>
          </a:ln>
        </p:spPr>
        <p:txBody>
          <a:bodyPr wrap="none" anchor="ctr"/>
          <a:lstStyle/>
          <a:p>
            <a:endParaRPr lang="id-ID"/>
          </a:p>
        </p:txBody>
      </p:sp>
      <p:sp>
        <p:nvSpPr>
          <p:cNvPr id="62474" name="Rectangle 10"/>
          <p:cNvSpPr>
            <a:spLocks noChangeArrowheads="1"/>
          </p:cNvSpPr>
          <p:nvPr/>
        </p:nvSpPr>
        <p:spPr bwMode="auto">
          <a:xfrm>
            <a:off x="457200" y="4572000"/>
            <a:ext cx="8229600" cy="914400"/>
          </a:xfrm>
          <a:prstGeom prst="rect">
            <a:avLst/>
          </a:prstGeom>
          <a:solidFill>
            <a:srgbClr val="B3E0FF"/>
          </a:solidFill>
          <a:ln w="9525">
            <a:solidFill>
              <a:schemeClr val="tx1"/>
            </a:solidFill>
            <a:miter lim="800000"/>
            <a:headEnd/>
            <a:tailEnd/>
          </a:ln>
        </p:spPr>
        <p:txBody>
          <a:bodyPr wrap="none" anchor="ctr"/>
          <a:lstStyle/>
          <a:p>
            <a:endParaRPr lang="id-ID"/>
          </a:p>
        </p:txBody>
      </p:sp>
      <p:sp>
        <p:nvSpPr>
          <p:cNvPr id="38922" name="Rectangle 3"/>
          <p:cNvSpPr>
            <a:spLocks noGrp="1" noChangeArrowheads="1"/>
          </p:cNvSpPr>
          <p:nvPr>
            <p:ph type="body" idx="1"/>
          </p:nvPr>
        </p:nvSpPr>
        <p:spPr>
          <a:xfrm>
            <a:off x="742950" y="1276350"/>
            <a:ext cx="7791450" cy="4667250"/>
          </a:xfrm>
          <a:noFill/>
        </p:spPr>
        <p:txBody>
          <a:bodyPr lIns="90488" tIns="44450" rIns="90488" bIns="44450"/>
          <a:lstStyle/>
          <a:p>
            <a:pPr marL="0" indent="0" eaLnBrk="1" hangingPunct="1">
              <a:lnSpc>
                <a:spcPct val="90000"/>
              </a:lnSpc>
              <a:spcBef>
                <a:spcPct val="0"/>
              </a:spcBef>
              <a:buFontTx/>
              <a:buNone/>
              <a:tabLst>
                <a:tab pos="400050" algn="l"/>
                <a:tab pos="971550" algn="l"/>
                <a:tab pos="5778500" algn="dec"/>
                <a:tab pos="7091363" algn="dec"/>
              </a:tabLst>
            </a:pPr>
            <a:r>
              <a:rPr lang="en-US" sz="2000" b="1" smtClean="0"/>
              <a:t>Saldo kas menurut laporan bank               $3.359,78</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Ditambah setoran yg blm dicatat bank      </a:t>
            </a:r>
            <a:r>
              <a:rPr lang="en-US" sz="2000" b="1" u="sng" smtClean="0"/>
              <a:t>     816,20</a:t>
            </a:r>
            <a:r>
              <a:rPr lang="en-US" sz="2000" b="1" smtClean="0"/>
              <a:t>	</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                                                                                           $4.175,98</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Dikurangi cek yg blm dicairkan:</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	No. 812                                                     $1.061,00</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	No. 878                                                          435,39</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	No. 883                                                     </a:t>
            </a:r>
            <a:r>
              <a:rPr lang="en-US" sz="2000" b="1" u="sng" smtClean="0"/>
              <a:t>       48,60</a:t>
            </a:r>
            <a:r>
              <a:rPr lang="en-US" sz="2000" b="1" smtClean="0"/>
              <a:t>   </a:t>
            </a:r>
            <a:r>
              <a:rPr lang="en-US" sz="2000" b="1" u="sng" smtClean="0"/>
              <a:t>  1.544,99</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Saldo yg disesuaikan                                                      $2.630,99</a:t>
            </a:r>
          </a:p>
          <a:p>
            <a:pPr marL="0" indent="0" eaLnBrk="1" hangingPunct="1">
              <a:lnSpc>
                <a:spcPct val="90000"/>
              </a:lnSpc>
              <a:spcBef>
                <a:spcPct val="0"/>
              </a:spcBef>
              <a:buFontTx/>
              <a:buNone/>
              <a:tabLst>
                <a:tab pos="400050" algn="l"/>
                <a:tab pos="971550" algn="l"/>
                <a:tab pos="5778500" algn="dec"/>
                <a:tab pos="7091363" algn="dec"/>
              </a:tabLst>
            </a:pPr>
            <a:endParaRPr lang="en-US" sz="2000" b="1" smtClean="0"/>
          </a:p>
          <a:p>
            <a:pPr marL="0" indent="0" eaLnBrk="1" hangingPunct="1">
              <a:lnSpc>
                <a:spcPct val="90000"/>
              </a:lnSpc>
              <a:spcBef>
                <a:spcPct val="0"/>
              </a:spcBef>
              <a:buFontTx/>
              <a:buNone/>
              <a:tabLst>
                <a:tab pos="400050" algn="l"/>
                <a:tab pos="971550" algn="l"/>
                <a:tab pos="5778500" algn="dec"/>
                <a:tab pos="7091363" algn="dec"/>
              </a:tabLst>
            </a:pPr>
            <a:r>
              <a:rPr lang="en-US" sz="2000" b="1" smtClean="0"/>
              <a:t>Saldo kas menurut pembukuan deposan                     $2.549,99</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Ditambah wesel &amp; bunga yg ditagih bank	                   </a:t>
            </a:r>
            <a:r>
              <a:rPr lang="en-US" sz="2000" b="1" u="sng" smtClean="0"/>
              <a:t>      408,00</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                                                                                           $2.957,99</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Dikurangi: Cek kosong (Thomas Ivey)          $300,00</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		     Biaya administrasi bank                  18,00</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		     Kesalahan catat Cek No. 879      </a:t>
            </a:r>
            <a:r>
              <a:rPr lang="en-US" sz="2000" b="1" u="sng" smtClean="0"/>
              <a:t>      9,00</a:t>
            </a:r>
            <a:r>
              <a:rPr lang="en-US" sz="2000" b="1" smtClean="0"/>
              <a:t>	</a:t>
            </a:r>
            <a:r>
              <a:rPr lang="en-US" sz="2000" b="1" u="sng" smtClean="0"/>
              <a:t>     327,00</a:t>
            </a:r>
          </a:p>
          <a:p>
            <a:pPr marL="0" indent="0" eaLnBrk="1" hangingPunct="1">
              <a:lnSpc>
                <a:spcPct val="90000"/>
              </a:lnSpc>
              <a:spcBef>
                <a:spcPct val="0"/>
              </a:spcBef>
              <a:buFontTx/>
              <a:buNone/>
              <a:tabLst>
                <a:tab pos="400050" algn="l"/>
                <a:tab pos="971550" algn="l"/>
                <a:tab pos="5778500" algn="dec"/>
                <a:tab pos="7091363" algn="dec"/>
              </a:tabLst>
            </a:pPr>
            <a:r>
              <a:rPr lang="en-US" sz="2000" b="1" smtClean="0"/>
              <a:t>Saldo yg disesuaikan                                                     $2.630,99</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499"/>
                                          </p:stCondLst>
                                        </p:cTn>
                                        <p:tgtEl>
                                          <p:spTgt spid="62473"/>
                                        </p:tgtEl>
                                        <p:attrNameLst>
                                          <p:attrName>style.visibility</p:attrName>
                                        </p:attrNameLst>
                                      </p:cBhvr>
                                      <p:to>
                                        <p:strVal val="visible"/>
                                      </p:to>
                                    </p:set>
                                  </p:childTnLst>
                                </p:cTn>
                              </p:par>
                            </p:childTnLst>
                          </p:cTn>
                        </p:par>
                        <p:par>
                          <p:cTn id="7" fill="hold">
                            <p:stCondLst>
                              <p:cond delay="1500"/>
                            </p:stCondLst>
                            <p:childTnLst>
                              <p:par>
                                <p:cTn id="8" presetID="1" presetClass="entr" presetSubtype="0" fill="hold" grpId="0" nodeType="afterEffect">
                                  <p:stCondLst>
                                    <p:cond delay="0"/>
                                  </p:stCondLst>
                                  <p:childTnLst>
                                    <p:set>
                                      <p:cBhvr>
                                        <p:cTn id="9" dur="1" fill="hold">
                                          <p:stCondLst>
                                            <p:cond delay="499"/>
                                          </p:stCondLst>
                                        </p:cTn>
                                        <p:tgtEl>
                                          <p:spTgt spid="624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73" grpId="0" animBg="1"/>
      <p:bldP spid="62474"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66675" y="1524000"/>
            <a:ext cx="8991600" cy="4800600"/>
          </a:xfrm>
          <a:prstGeom prst="rect">
            <a:avLst/>
          </a:prstGeom>
          <a:solidFill>
            <a:srgbClr val="FFDFBF"/>
          </a:solidFill>
          <a:ln w="12700">
            <a:solidFill>
              <a:schemeClr val="tx1"/>
            </a:solidFill>
            <a:miter lim="800000"/>
            <a:headEnd/>
            <a:tailEnd/>
          </a:ln>
        </p:spPr>
        <p:txBody>
          <a:bodyPr wrap="none" anchor="ctr"/>
          <a:lstStyle/>
          <a:p>
            <a:endParaRPr lang="id-ID"/>
          </a:p>
        </p:txBody>
      </p:sp>
      <p:sp>
        <p:nvSpPr>
          <p:cNvPr id="39939" name="Line 3"/>
          <p:cNvSpPr>
            <a:spLocks noChangeShapeType="1"/>
          </p:cNvSpPr>
          <p:nvPr/>
        </p:nvSpPr>
        <p:spPr bwMode="auto">
          <a:xfrm>
            <a:off x="457200" y="1524000"/>
            <a:ext cx="0" cy="4800600"/>
          </a:xfrm>
          <a:prstGeom prst="line">
            <a:avLst/>
          </a:prstGeom>
          <a:noFill/>
          <a:ln w="38099" cmpd="dbl">
            <a:solidFill>
              <a:schemeClr val="tx1"/>
            </a:solidFill>
            <a:round/>
            <a:headEnd/>
            <a:tailEnd/>
          </a:ln>
        </p:spPr>
        <p:txBody>
          <a:bodyPr wrap="none" anchor="ctr"/>
          <a:lstStyle/>
          <a:p>
            <a:endParaRPr lang="id-ID"/>
          </a:p>
        </p:txBody>
      </p:sp>
      <p:sp>
        <p:nvSpPr>
          <p:cNvPr id="39940" name="Line 4"/>
          <p:cNvSpPr>
            <a:spLocks noChangeShapeType="1"/>
          </p:cNvSpPr>
          <p:nvPr/>
        </p:nvSpPr>
        <p:spPr bwMode="auto">
          <a:xfrm>
            <a:off x="1371600" y="1524000"/>
            <a:ext cx="0" cy="4800600"/>
          </a:xfrm>
          <a:prstGeom prst="line">
            <a:avLst/>
          </a:prstGeom>
          <a:noFill/>
          <a:ln w="12699">
            <a:solidFill>
              <a:schemeClr val="tx1"/>
            </a:solidFill>
            <a:round/>
            <a:headEnd/>
            <a:tailEnd/>
          </a:ln>
        </p:spPr>
        <p:txBody>
          <a:bodyPr wrap="none" anchor="ctr"/>
          <a:lstStyle/>
          <a:p>
            <a:endParaRPr lang="id-ID"/>
          </a:p>
        </p:txBody>
      </p:sp>
      <p:sp>
        <p:nvSpPr>
          <p:cNvPr id="39941" name="Line 5"/>
          <p:cNvSpPr>
            <a:spLocks noChangeShapeType="1"/>
          </p:cNvSpPr>
          <p:nvPr/>
        </p:nvSpPr>
        <p:spPr bwMode="auto">
          <a:xfrm flipH="1">
            <a:off x="5715000" y="1524000"/>
            <a:ext cx="0" cy="4800600"/>
          </a:xfrm>
          <a:prstGeom prst="line">
            <a:avLst/>
          </a:prstGeom>
          <a:noFill/>
          <a:ln w="12699">
            <a:solidFill>
              <a:schemeClr val="tx1"/>
            </a:solidFill>
            <a:round/>
            <a:headEnd/>
            <a:tailEnd/>
          </a:ln>
        </p:spPr>
        <p:txBody>
          <a:bodyPr wrap="none" anchor="ctr"/>
          <a:lstStyle/>
          <a:p>
            <a:endParaRPr lang="id-ID"/>
          </a:p>
        </p:txBody>
      </p:sp>
      <p:sp>
        <p:nvSpPr>
          <p:cNvPr id="39942" name="Line 6"/>
          <p:cNvSpPr>
            <a:spLocks noChangeShapeType="1"/>
          </p:cNvSpPr>
          <p:nvPr/>
        </p:nvSpPr>
        <p:spPr bwMode="auto">
          <a:xfrm flipH="1">
            <a:off x="7696200" y="1524000"/>
            <a:ext cx="0" cy="4800600"/>
          </a:xfrm>
          <a:prstGeom prst="line">
            <a:avLst/>
          </a:prstGeom>
          <a:noFill/>
          <a:ln w="38099" cmpd="dbl">
            <a:solidFill>
              <a:schemeClr val="tx1"/>
            </a:solidFill>
            <a:round/>
            <a:headEnd/>
            <a:tailEnd/>
          </a:ln>
        </p:spPr>
        <p:txBody>
          <a:bodyPr wrap="none" anchor="ctr"/>
          <a:lstStyle/>
          <a:p>
            <a:endParaRPr lang="id-ID"/>
          </a:p>
        </p:txBody>
      </p:sp>
      <p:sp>
        <p:nvSpPr>
          <p:cNvPr id="39943" name="Rectangle 7"/>
          <p:cNvSpPr>
            <a:spLocks noChangeArrowheads="1"/>
          </p:cNvSpPr>
          <p:nvPr/>
        </p:nvSpPr>
        <p:spPr bwMode="auto">
          <a:xfrm>
            <a:off x="8074025" y="1524000"/>
            <a:ext cx="525463" cy="4800600"/>
          </a:xfrm>
          <a:prstGeom prst="rect">
            <a:avLst/>
          </a:prstGeom>
          <a:solidFill>
            <a:srgbClr val="FFFFFF"/>
          </a:solidFill>
          <a:ln w="12699">
            <a:solidFill>
              <a:schemeClr val="tx1"/>
            </a:solidFill>
            <a:miter lim="800000"/>
            <a:headEnd/>
            <a:tailEnd/>
          </a:ln>
        </p:spPr>
        <p:txBody>
          <a:bodyPr wrap="none" anchor="ctr"/>
          <a:lstStyle/>
          <a:p>
            <a:endParaRPr lang="id-ID"/>
          </a:p>
        </p:txBody>
      </p:sp>
      <p:sp>
        <p:nvSpPr>
          <p:cNvPr id="39944" name="Rectangle 8"/>
          <p:cNvSpPr>
            <a:spLocks noChangeArrowheads="1"/>
          </p:cNvSpPr>
          <p:nvPr/>
        </p:nvSpPr>
        <p:spPr bwMode="auto">
          <a:xfrm>
            <a:off x="6692900" y="1524000"/>
            <a:ext cx="523875" cy="4800600"/>
          </a:xfrm>
          <a:prstGeom prst="rect">
            <a:avLst/>
          </a:prstGeom>
          <a:solidFill>
            <a:srgbClr val="FFFFFF"/>
          </a:solidFill>
          <a:ln w="12699">
            <a:solidFill>
              <a:schemeClr val="tx1"/>
            </a:solidFill>
            <a:miter lim="800000"/>
            <a:headEnd/>
            <a:tailEnd/>
          </a:ln>
        </p:spPr>
        <p:txBody>
          <a:bodyPr wrap="none" anchor="ctr"/>
          <a:lstStyle/>
          <a:p>
            <a:endParaRPr lang="id-ID"/>
          </a:p>
        </p:txBody>
      </p:sp>
      <p:sp>
        <p:nvSpPr>
          <p:cNvPr id="39945" name="Line 9"/>
          <p:cNvSpPr>
            <a:spLocks noChangeShapeType="1"/>
          </p:cNvSpPr>
          <p:nvPr/>
        </p:nvSpPr>
        <p:spPr bwMode="auto">
          <a:xfrm flipH="1">
            <a:off x="6248400" y="1524000"/>
            <a:ext cx="0" cy="4800600"/>
          </a:xfrm>
          <a:prstGeom prst="line">
            <a:avLst/>
          </a:prstGeom>
          <a:noFill/>
          <a:ln w="38099" cmpd="dbl">
            <a:solidFill>
              <a:schemeClr val="tx1"/>
            </a:solidFill>
            <a:round/>
            <a:headEnd/>
            <a:tailEnd/>
          </a:ln>
        </p:spPr>
        <p:txBody>
          <a:bodyPr wrap="none" anchor="ctr"/>
          <a:lstStyle/>
          <a:p>
            <a:endParaRPr lang="id-ID"/>
          </a:p>
        </p:txBody>
      </p:sp>
      <p:sp>
        <p:nvSpPr>
          <p:cNvPr id="39946" name="Line 10"/>
          <p:cNvSpPr>
            <a:spLocks noChangeShapeType="1"/>
          </p:cNvSpPr>
          <p:nvPr/>
        </p:nvSpPr>
        <p:spPr bwMode="auto">
          <a:xfrm>
            <a:off x="76200" y="4724400"/>
            <a:ext cx="8991600" cy="0"/>
          </a:xfrm>
          <a:prstGeom prst="line">
            <a:avLst/>
          </a:prstGeom>
          <a:noFill/>
          <a:ln w="9525">
            <a:solidFill>
              <a:schemeClr val="tx1"/>
            </a:solidFill>
            <a:round/>
            <a:headEnd/>
            <a:tailEnd/>
          </a:ln>
        </p:spPr>
        <p:txBody>
          <a:bodyPr wrap="none" anchor="ctr"/>
          <a:lstStyle/>
          <a:p>
            <a:endParaRPr lang="id-ID"/>
          </a:p>
        </p:txBody>
      </p:sp>
      <p:sp>
        <p:nvSpPr>
          <p:cNvPr id="39947" name="Line 11"/>
          <p:cNvSpPr>
            <a:spLocks noChangeShapeType="1"/>
          </p:cNvSpPr>
          <p:nvPr/>
        </p:nvSpPr>
        <p:spPr bwMode="auto">
          <a:xfrm flipH="1">
            <a:off x="990600" y="1524000"/>
            <a:ext cx="0" cy="4800600"/>
          </a:xfrm>
          <a:prstGeom prst="line">
            <a:avLst/>
          </a:prstGeom>
          <a:noFill/>
          <a:ln w="9525">
            <a:solidFill>
              <a:schemeClr val="tx1"/>
            </a:solidFill>
            <a:round/>
            <a:headEnd/>
            <a:tailEnd/>
          </a:ln>
        </p:spPr>
        <p:txBody>
          <a:bodyPr wrap="none" anchor="ctr"/>
          <a:lstStyle/>
          <a:p>
            <a:endParaRPr lang="id-ID"/>
          </a:p>
        </p:txBody>
      </p:sp>
      <p:sp>
        <p:nvSpPr>
          <p:cNvPr id="39948" name="Line 12"/>
          <p:cNvSpPr>
            <a:spLocks noChangeShapeType="1"/>
          </p:cNvSpPr>
          <p:nvPr/>
        </p:nvSpPr>
        <p:spPr bwMode="auto">
          <a:xfrm>
            <a:off x="76200" y="3962400"/>
            <a:ext cx="8991600" cy="0"/>
          </a:xfrm>
          <a:prstGeom prst="line">
            <a:avLst/>
          </a:prstGeom>
          <a:noFill/>
          <a:ln w="12699">
            <a:solidFill>
              <a:schemeClr val="tx1"/>
            </a:solidFill>
            <a:round/>
            <a:headEnd/>
            <a:tailEnd/>
          </a:ln>
        </p:spPr>
        <p:txBody>
          <a:bodyPr wrap="none" anchor="ctr"/>
          <a:lstStyle/>
          <a:p>
            <a:endParaRPr lang="id-ID"/>
          </a:p>
        </p:txBody>
      </p:sp>
      <p:sp>
        <p:nvSpPr>
          <p:cNvPr id="39949" name="Line 13"/>
          <p:cNvSpPr>
            <a:spLocks noChangeShapeType="1"/>
          </p:cNvSpPr>
          <p:nvPr/>
        </p:nvSpPr>
        <p:spPr bwMode="auto">
          <a:xfrm>
            <a:off x="66675" y="4343400"/>
            <a:ext cx="8991600" cy="0"/>
          </a:xfrm>
          <a:prstGeom prst="line">
            <a:avLst/>
          </a:prstGeom>
          <a:noFill/>
          <a:ln w="12699">
            <a:solidFill>
              <a:schemeClr val="tx1"/>
            </a:solidFill>
            <a:round/>
            <a:headEnd/>
            <a:tailEnd/>
          </a:ln>
        </p:spPr>
        <p:txBody>
          <a:bodyPr wrap="none" anchor="ctr"/>
          <a:lstStyle/>
          <a:p>
            <a:endParaRPr lang="id-ID"/>
          </a:p>
        </p:txBody>
      </p:sp>
      <p:sp>
        <p:nvSpPr>
          <p:cNvPr id="39950" name="Text Box 14"/>
          <p:cNvSpPr txBox="1">
            <a:spLocks noChangeArrowheads="1"/>
          </p:cNvSpPr>
          <p:nvPr/>
        </p:nvSpPr>
        <p:spPr bwMode="auto">
          <a:xfrm>
            <a:off x="2895600" y="457200"/>
            <a:ext cx="4284663" cy="519113"/>
          </a:xfrm>
          <a:prstGeom prst="rect">
            <a:avLst/>
          </a:prstGeom>
          <a:noFill/>
          <a:ln w="12700">
            <a:noFill/>
            <a:miter lim="800000"/>
            <a:headEnd/>
            <a:tailEnd/>
          </a:ln>
        </p:spPr>
        <p:txBody>
          <a:bodyPr wrap="none" anchor="ctr"/>
          <a:lstStyle/>
          <a:p>
            <a:pPr algn="ctr">
              <a:spcBef>
                <a:spcPct val="50000"/>
              </a:spcBef>
            </a:pPr>
            <a:endParaRPr lang="id-ID" sz="3200">
              <a:latin typeface="Times New Roman" pitchFamily="18" charset="0"/>
            </a:endParaRPr>
          </a:p>
        </p:txBody>
      </p:sp>
      <p:sp>
        <p:nvSpPr>
          <p:cNvPr id="41999" name="Text Box 15"/>
          <p:cNvSpPr txBox="1">
            <a:spLocks noChangeArrowheads="1"/>
          </p:cNvSpPr>
          <p:nvPr/>
        </p:nvSpPr>
        <p:spPr bwMode="auto">
          <a:xfrm>
            <a:off x="152400" y="381000"/>
            <a:ext cx="8896350" cy="838200"/>
          </a:xfrm>
          <a:prstGeom prst="rect">
            <a:avLst/>
          </a:prstGeom>
          <a:solidFill>
            <a:srgbClr val="000099"/>
          </a:solidFill>
          <a:ln w="12700">
            <a:solidFill>
              <a:schemeClr val="tx1"/>
            </a:solidFill>
            <a:miter lim="800000"/>
            <a:headEnd/>
            <a:tailEnd/>
          </a:ln>
          <a:effectLst>
            <a:outerShdw dist="107763" dir="2700000" algn="ctr" rotWithShape="0">
              <a:schemeClr val="tx1"/>
            </a:outerShdw>
          </a:effectLst>
        </p:spPr>
        <p:txBody>
          <a:bodyPr wrap="none" anchor="ctr"/>
          <a:lstStyle/>
          <a:p>
            <a:pPr algn="ctr">
              <a:spcBef>
                <a:spcPct val="50000"/>
              </a:spcBef>
              <a:defRPr/>
            </a:pPr>
            <a:r>
              <a:rPr lang="en-US" sz="4000">
                <a:solidFill>
                  <a:schemeClr val="bg1"/>
                </a:solidFill>
                <a:effectLst>
                  <a:outerShdw blurRad="38100" dist="38100" dir="2700000" algn="tl">
                    <a:srgbClr val="000000"/>
                  </a:outerShdw>
                </a:effectLst>
                <a:latin typeface="Times New Roman" pitchFamily="18" charset="0"/>
              </a:rPr>
              <a:t>Jurnal Berkaitan dengan Rekonsiliasi Bank</a:t>
            </a:r>
          </a:p>
        </p:txBody>
      </p:sp>
      <p:sp>
        <p:nvSpPr>
          <p:cNvPr id="39952" name="Rectangle 17"/>
          <p:cNvSpPr>
            <a:spLocks noChangeArrowheads="1"/>
          </p:cNvSpPr>
          <p:nvPr/>
        </p:nvSpPr>
        <p:spPr bwMode="auto">
          <a:xfrm>
            <a:off x="7837488" y="1601788"/>
            <a:ext cx="1306512" cy="409575"/>
          </a:xfrm>
          <a:prstGeom prst="rect">
            <a:avLst/>
          </a:prstGeom>
          <a:noFill/>
          <a:ln w="12699">
            <a:noFill/>
            <a:miter lim="800000"/>
            <a:headEnd/>
            <a:tailEnd/>
          </a:ln>
        </p:spPr>
        <p:txBody>
          <a:bodyPr wrap="none" anchor="ctr"/>
          <a:lstStyle/>
          <a:p>
            <a:endParaRPr lang="id-ID"/>
          </a:p>
        </p:txBody>
      </p:sp>
      <p:sp>
        <p:nvSpPr>
          <p:cNvPr id="39953" name="Line 18"/>
          <p:cNvSpPr>
            <a:spLocks noChangeShapeType="1"/>
          </p:cNvSpPr>
          <p:nvPr/>
        </p:nvSpPr>
        <p:spPr bwMode="auto">
          <a:xfrm>
            <a:off x="87313" y="1958975"/>
            <a:ext cx="8972550" cy="0"/>
          </a:xfrm>
          <a:prstGeom prst="line">
            <a:avLst/>
          </a:prstGeom>
          <a:noFill/>
          <a:ln w="12699">
            <a:solidFill>
              <a:schemeClr val="tx1"/>
            </a:solidFill>
            <a:round/>
            <a:headEnd/>
            <a:tailEnd/>
          </a:ln>
        </p:spPr>
        <p:txBody>
          <a:bodyPr wrap="none" anchor="ctr"/>
          <a:lstStyle/>
          <a:p>
            <a:endParaRPr lang="id-ID"/>
          </a:p>
        </p:txBody>
      </p:sp>
      <p:sp>
        <p:nvSpPr>
          <p:cNvPr id="39954" name="Line 19"/>
          <p:cNvSpPr>
            <a:spLocks noChangeShapeType="1"/>
          </p:cNvSpPr>
          <p:nvPr/>
        </p:nvSpPr>
        <p:spPr bwMode="auto">
          <a:xfrm>
            <a:off x="87313" y="2416175"/>
            <a:ext cx="8972550" cy="0"/>
          </a:xfrm>
          <a:prstGeom prst="line">
            <a:avLst/>
          </a:prstGeom>
          <a:noFill/>
          <a:ln w="12699">
            <a:solidFill>
              <a:schemeClr val="tx1"/>
            </a:solidFill>
            <a:round/>
            <a:headEnd/>
            <a:tailEnd/>
          </a:ln>
        </p:spPr>
        <p:txBody>
          <a:bodyPr wrap="none" anchor="ctr"/>
          <a:lstStyle/>
          <a:p>
            <a:endParaRPr lang="id-ID"/>
          </a:p>
        </p:txBody>
      </p:sp>
      <p:sp>
        <p:nvSpPr>
          <p:cNvPr id="39955" name="Line 20"/>
          <p:cNvSpPr>
            <a:spLocks noChangeShapeType="1"/>
          </p:cNvSpPr>
          <p:nvPr/>
        </p:nvSpPr>
        <p:spPr bwMode="auto">
          <a:xfrm>
            <a:off x="87313" y="2819400"/>
            <a:ext cx="8972550" cy="0"/>
          </a:xfrm>
          <a:prstGeom prst="line">
            <a:avLst/>
          </a:prstGeom>
          <a:noFill/>
          <a:ln w="12699">
            <a:solidFill>
              <a:schemeClr val="tx1"/>
            </a:solidFill>
            <a:round/>
            <a:headEnd/>
            <a:tailEnd/>
          </a:ln>
        </p:spPr>
        <p:txBody>
          <a:bodyPr wrap="none" anchor="ctr"/>
          <a:lstStyle/>
          <a:p>
            <a:endParaRPr lang="id-ID"/>
          </a:p>
        </p:txBody>
      </p:sp>
      <p:sp>
        <p:nvSpPr>
          <p:cNvPr id="39956" name="Line 21"/>
          <p:cNvSpPr>
            <a:spLocks noChangeShapeType="1"/>
          </p:cNvSpPr>
          <p:nvPr/>
        </p:nvSpPr>
        <p:spPr bwMode="auto">
          <a:xfrm flipV="1">
            <a:off x="66675" y="3581400"/>
            <a:ext cx="8991600" cy="0"/>
          </a:xfrm>
          <a:prstGeom prst="line">
            <a:avLst/>
          </a:prstGeom>
          <a:noFill/>
          <a:ln w="12699">
            <a:solidFill>
              <a:schemeClr val="tx1"/>
            </a:solidFill>
            <a:round/>
            <a:headEnd/>
            <a:tailEnd/>
          </a:ln>
        </p:spPr>
        <p:txBody>
          <a:bodyPr wrap="none" anchor="ctr"/>
          <a:lstStyle/>
          <a:p>
            <a:endParaRPr lang="id-ID"/>
          </a:p>
        </p:txBody>
      </p:sp>
      <p:sp>
        <p:nvSpPr>
          <p:cNvPr id="39957" name="Line 22"/>
          <p:cNvSpPr>
            <a:spLocks noChangeShapeType="1"/>
          </p:cNvSpPr>
          <p:nvPr/>
        </p:nvSpPr>
        <p:spPr bwMode="auto">
          <a:xfrm>
            <a:off x="66675" y="3200400"/>
            <a:ext cx="8991600" cy="0"/>
          </a:xfrm>
          <a:prstGeom prst="line">
            <a:avLst/>
          </a:prstGeom>
          <a:noFill/>
          <a:ln w="9525">
            <a:solidFill>
              <a:schemeClr val="tx1"/>
            </a:solidFill>
            <a:round/>
            <a:headEnd/>
            <a:tailEnd/>
          </a:ln>
        </p:spPr>
        <p:txBody>
          <a:bodyPr wrap="none" anchor="ctr"/>
          <a:lstStyle/>
          <a:p>
            <a:endParaRPr lang="id-ID"/>
          </a:p>
        </p:txBody>
      </p:sp>
      <p:sp>
        <p:nvSpPr>
          <p:cNvPr id="39958" name="Rectangle 23"/>
          <p:cNvSpPr>
            <a:spLocks noChangeArrowheads="1"/>
          </p:cNvSpPr>
          <p:nvPr/>
        </p:nvSpPr>
        <p:spPr bwMode="auto">
          <a:xfrm>
            <a:off x="7827963" y="1601788"/>
            <a:ext cx="1306512" cy="409575"/>
          </a:xfrm>
          <a:prstGeom prst="rect">
            <a:avLst/>
          </a:prstGeom>
          <a:noFill/>
          <a:ln w="12699">
            <a:noFill/>
            <a:miter lim="800000"/>
            <a:headEnd/>
            <a:tailEnd/>
          </a:ln>
        </p:spPr>
        <p:txBody>
          <a:bodyPr wrap="none" anchor="ctr"/>
          <a:lstStyle/>
          <a:p>
            <a:endParaRPr lang="id-ID"/>
          </a:p>
        </p:txBody>
      </p:sp>
      <p:sp>
        <p:nvSpPr>
          <p:cNvPr id="42008" name="Text Box 24"/>
          <p:cNvSpPr txBox="1">
            <a:spLocks noChangeArrowheads="1"/>
          </p:cNvSpPr>
          <p:nvPr/>
        </p:nvSpPr>
        <p:spPr bwMode="auto">
          <a:xfrm>
            <a:off x="371475" y="1608138"/>
            <a:ext cx="8458200" cy="427037"/>
          </a:xfrm>
          <a:prstGeom prst="rect">
            <a:avLst/>
          </a:prstGeom>
          <a:noFill/>
          <a:ln w="9525">
            <a:noFill/>
            <a:miter lim="800000"/>
            <a:headEnd/>
            <a:tailEnd/>
          </a:ln>
        </p:spPr>
        <p:txBody>
          <a:bodyPr>
            <a:spAutoFit/>
          </a:bodyPr>
          <a:lstStyle/>
          <a:p>
            <a:pPr defTabSz="857250">
              <a:spcBef>
                <a:spcPct val="50000"/>
              </a:spcBef>
              <a:tabLst>
                <a:tab pos="857250" algn="r"/>
                <a:tab pos="971550" algn="l"/>
                <a:tab pos="7143750" algn="r"/>
              </a:tabLst>
            </a:pPr>
            <a:r>
              <a:rPr lang="en-US" sz="2200">
                <a:latin typeface="Times New Roman" pitchFamily="18" charset="0"/>
              </a:rPr>
              <a:t>	Jul. 31	Kas	      408  00</a:t>
            </a:r>
            <a:endParaRPr lang="en-US" sz="2400">
              <a:latin typeface="Times New Roman" pitchFamily="18" charset="0"/>
            </a:endParaRPr>
          </a:p>
        </p:txBody>
      </p:sp>
      <p:sp>
        <p:nvSpPr>
          <p:cNvPr id="42009" name="Text Box 25"/>
          <p:cNvSpPr txBox="1">
            <a:spLocks noChangeArrowheads="1"/>
          </p:cNvSpPr>
          <p:nvPr/>
        </p:nvSpPr>
        <p:spPr bwMode="auto">
          <a:xfrm>
            <a:off x="2209800" y="2819400"/>
            <a:ext cx="3581400" cy="477838"/>
          </a:xfrm>
          <a:prstGeom prst="rect">
            <a:avLst/>
          </a:prstGeom>
          <a:noFill/>
          <a:ln w="9525">
            <a:noFill/>
            <a:miter lim="800000"/>
            <a:headEnd/>
            <a:tailEnd/>
          </a:ln>
        </p:spPr>
        <p:txBody>
          <a:bodyPr anchor="ctr">
            <a:spAutoFit/>
          </a:bodyPr>
          <a:lstStyle/>
          <a:p>
            <a:pPr>
              <a:lnSpc>
                <a:spcPct val="115000"/>
              </a:lnSpc>
              <a:spcBef>
                <a:spcPct val="75000"/>
              </a:spcBef>
            </a:pPr>
            <a:r>
              <a:rPr lang="en-US" sz="2200">
                <a:latin typeface="Times New Roman" pitchFamily="18" charset="0"/>
              </a:rPr>
              <a:t>Penerimaan wesel oleh bank.</a:t>
            </a:r>
          </a:p>
        </p:txBody>
      </p:sp>
      <p:sp>
        <p:nvSpPr>
          <p:cNvPr id="42010" name="Text Box 26"/>
          <p:cNvSpPr txBox="1">
            <a:spLocks noChangeArrowheads="1"/>
          </p:cNvSpPr>
          <p:nvPr/>
        </p:nvSpPr>
        <p:spPr bwMode="auto">
          <a:xfrm>
            <a:off x="1514475" y="2057400"/>
            <a:ext cx="7543800" cy="865188"/>
          </a:xfrm>
          <a:prstGeom prst="rect">
            <a:avLst/>
          </a:prstGeom>
          <a:noFill/>
          <a:ln w="9525">
            <a:noFill/>
            <a:miter lim="800000"/>
            <a:headEnd/>
            <a:tailEnd/>
          </a:ln>
        </p:spPr>
        <p:txBody>
          <a:bodyPr>
            <a:spAutoFit/>
          </a:bodyPr>
          <a:lstStyle/>
          <a:p>
            <a:pPr defTabSz="857250">
              <a:spcBef>
                <a:spcPct val="20000"/>
              </a:spcBef>
              <a:tabLst>
                <a:tab pos="742950" algn="r"/>
                <a:tab pos="857250" algn="l"/>
                <a:tab pos="1314450" algn="l"/>
                <a:tab pos="7315200" algn="r"/>
              </a:tabLst>
            </a:pPr>
            <a:r>
              <a:rPr lang="en-US" sz="2200">
                <a:latin typeface="Times New Roman" pitchFamily="18" charset="0"/>
              </a:rPr>
              <a:t>   Wesel Tagih	      400 00</a:t>
            </a:r>
          </a:p>
          <a:p>
            <a:pPr defTabSz="857250">
              <a:spcBef>
                <a:spcPct val="20000"/>
              </a:spcBef>
              <a:tabLst>
                <a:tab pos="742950" algn="r"/>
                <a:tab pos="857250" algn="l"/>
                <a:tab pos="1314450" algn="l"/>
                <a:tab pos="7315200" algn="r"/>
              </a:tabLst>
            </a:pPr>
            <a:r>
              <a:rPr lang="en-US" sz="2400">
                <a:latin typeface="Times New Roman" pitchFamily="18" charset="0"/>
              </a:rPr>
              <a:t>   </a:t>
            </a:r>
            <a:r>
              <a:rPr lang="en-US" sz="2200">
                <a:latin typeface="Times New Roman" pitchFamily="18" charset="0"/>
              </a:rPr>
              <a:t>Piutang Bunga</a:t>
            </a:r>
            <a:r>
              <a:rPr lang="en-US" sz="2400">
                <a:latin typeface="Times New Roman" pitchFamily="18" charset="0"/>
              </a:rPr>
              <a:t>	</a:t>
            </a:r>
            <a:r>
              <a:rPr lang="en-US" sz="2200">
                <a:latin typeface="Times New Roman" pitchFamily="18" charset="0"/>
              </a:rPr>
              <a:t>8 00</a:t>
            </a:r>
          </a:p>
        </p:txBody>
      </p:sp>
      <p:sp>
        <p:nvSpPr>
          <p:cNvPr id="39962" name="Line 27"/>
          <p:cNvSpPr>
            <a:spLocks noChangeShapeType="1"/>
          </p:cNvSpPr>
          <p:nvPr/>
        </p:nvSpPr>
        <p:spPr bwMode="auto">
          <a:xfrm flipV="1">
            <a:off x="66675" y="3581400"/>
            <a:ext cx="8991600" cy="0"/>
          </a:xfrm>
          <a:prstGeom prst="line">
            <a:avLst/>
          </a:prstGeom>
          <a:noFill/>
          <a:ln w="12699">
            <a:solidFill>
              <a:schemeClr val="tx1"/>
            </a:solidFill>
            <a:round/>
            <a:headEnd/>
            <a:tailEnd/>
          </a:ln>
        </p:spPr>
        <p:txBody>
          <a:bodyPr wrap="none" anchor="ctr"/>
          <a:lstStyle/>
          <a:p>
            <a:endParaRPr lang="id-ID"/>
          </a:p>
        </p:txBody>
      </p:sp>
      <p:sp>
        <p:nvSpPr>
          <p:cNvPr id="39963" name="Line 28"/>
          <p:cNvSpPr>
            <a:spLocks noChangeShapeType="1"/>
          </p:cNvSpPr>
          <p:nvPr/>
        </p:nvSpPr>
        <p:spPr bwMode="auto">
          <a:xfrm>
            <a:off x="76200" y="4724400"/>
            <a:ext cx="8991600" cy="0"/>
          </a:xfrm>
          <a:prstGeom prst="line">
            <a:avLst/>
          </a:prstGeom>
          <a:noFill/>
          <a:ln w="9525">
            <a:solidFill>
              <a:schemeClr val="tx1"/>
            </a:solidFill>
            <a:round/>
            <a:headEnd/>
            <a:tailEnd/>
          </a:ln>
        </p:spPr>
        <p:txBody>
          <a:bodyPr wrap="none" anchor="ctr"/>
          <a:lstStyle/>
          <a:p>
            <a:endParaRPr lang="id-ID"/>
          </a:p>
        </p:txBody>
      </p:sp>
      <p:sp>
        <p:nvSpPr>
          <p:cNvPr id="39964" name="Line 29"/>
          <p:cNvSpPr>
            <a:spLocks noChangeShapeType="1"/>
          </p:cNvSpPr>
          <p:nvPr/>
        </p:nvSpPr>
        <p:spPr bwMode="auto">
          <a:xfrm>
            <a:off x="76200" y="3962400"/>
            <a:ext cx="8991600" cy="0"/>
          </a:xfrm>
          <a:prstGeom prst="line">
            <a:avLst/>
          </a:prstGeom>
          <a:noFill/>
          <a:ln w="12699">
            <a:solidFill>
              <a:schemeClr val="tx1"/>
            </a:solidFill>
            <a:round/>
            <a:headEnd/>
            <a:tailEnd/>
          </a:ln>
        </p:spPr>
        <p:txBody>
          <a:bodyPr wrap="none" anchor="ctr"/>
          <a:lstStyle/>
          <a:p>
            <a:endParaRPr lang="id-ID"/>
          </a:p>
        </p:txBody>
      </p:sp>
      <p:sp>
        <p:nvSpPr>
          <p:cNvPr id="39965" name="Line 30"/>
          <p:cNvSpPr>
            <a:spLocks noChangeShapeType="1"/>
          </p:cNvSpPr>
          <p:nvPr/>
        </p:nvSpPr>
        <p:spPr bwMode="auto">
          <a:xfrm>
            <a:off x="66675" y="4343400"/>
            <a:ext cx="8991600" cy="0"/>
          </a:xfrm>
          <a:prstGeom prst="line">
            <a:avLst/>
          </a:prstGeom>
          <a:noFill/>
          <a:ln w="12699">
            <a:solidFill>
              <a:schemeClr val="tx1"/>
            </a:solidFill>
            <a:round/>
            <a:headEnd/>
            <a:tailEnd/>
          </a:ln>
        </p:spPr>
        <p:txBody>
          <a:bodyPr wrap="none" anchor="ctr"/>
          <a:lstStyle/>
          <a:p>
            <a:endParaRPr lang="id-ID"/>
          </a:p>
        </p:txBody>
      </p:sp>
      <p:sp>
        <p:nvSpPr>
          <p:cNvPr id="42015" name="Text Box 31"/>
          <p:cNvSpPr txBox="1">
            <a:spLocks noChangeArrowheads="1"/>
          </p:cNvSpPr>
          <p:nvPr/>
        </p:nvSpPr>
        <p:spPr bwMode="auto">
          <a:xfrm>
            <a:off x="381000" y="3611563"/>
            <a:ext cx="8686800" cy="1584325"/>
          </a:xfrm>
          <a:prstGeom prst="rect">
            <a:avLst/>
          </a:prstGeom>
          <a:noFill/>
          <a:ln w="9525">
            <a:noFill/>
            <a:miter lim="800000"/>
            <a:headEnd/>
            <a:tailEnd/>
          </a:ln>
        </p:spPr>
        <p:txBody>
          <a:bodyPr>
            <a:spAutoFit/>
          </a:bodyPr>
          <a:lstStyle/>
          <a:p>
            <a:pPr defTabSz="857250">
              <a:spcBef>
                <a:spcPct val="15000"/>
              </a:spcBef>
              <a:tabLst>
                <a:tab pos="857250" algn="r"/>
                <a:tab pos="971550" algn="l"/>
                <a:tab pos="7143750" algn="r"/>
                <a:tab pos="8458200" algn="r"/>
              </a:tabLst>
            </a:pPr>
            <a:r>
              <a:rPr lang="en-US" sz="2200">
                <a:latin typeface="Times New Roman" pitchFamily="18" charset="0"/>
              </a:rPr>
              <a:t>	30	Piutang Usaha</a:t>
            </a:r>
            <a:r>
              <a:rPr lang="en-US" sz="2200">
                <a:latin typeface="Times New Roman" pitchFamily="18" charset="0"/>
                <a:cs typeface="Times New Roman" pitchFamily="18" charset="0"/>
              </a:rPr>
              <a:t>—Thomas Ivey</a:t>
            </a:r>
            <a:r>
              <a:rPr lang="en-US" sz="2200">
                <a:latin typeface="Times New Roman" pitchFamily="18" charset="0"/>
              </a:rPr>
              <a:t>	     300  00 </a:t>
            </a:r>
          </a:p>
          <a:p>
            <a:pPr defTabSz="857250">
              <a:spcBef>
                <a:spcPct val="15000"/>
              </a:spcBef>
              <a:tabLst>
                <a:tab pos="857250" algn="r"/>
                <a:tab pos="971550" algn="l"/>
                <a:tab pos="7143750" algn="r"/>
                <a:tab pos="8458200" algn="r"/>
              </a:tabLst>
            </a:pPr>
            <a:r>
              <a:rPr lang="en-US" sz="2200">
                <a:latin typeface="Times New Roman" pitchFamily="18" charset="0"/>
              </a:rPr>
              <a:t>		Beban Administrasi Rupa-rupa	18  00 </a:t>
            </a:r>
          </a:p>
          <a:p>
            <a:pPr defTabSz="857250">
              <a:spcBef>
                <a:spcPct val="15000"/>
              </a:spcBef>
              <a:tabLst>
                <a:tab pos="857250" algn="r"/>
                <a:tab pos="971550" algn="l"/>
                <a:tab pos="7143750" algn="r"/>
                <a:tab pos="8458200" algn="r"/>
              </a:tabLst>
            </a:pPr>
            <a:r>
              <a:rPr lang="en-US" sz="2200">
                <a:latin typeface="Times New Roman" pitchFamily="18" charset="0"/>
              </a:rPr>
              <a:t>		Utang Usaha</a:t>
            </a:r>
            <a:r>
              <a:rPr lang="en-US" sz="2200">
                <a:latin typeface="Times New Roman" pitchFamily="18" charset="0"/>
                <a:cs typeface="Times New Roman" pitchFamily="18" charset="0"/>
              </a:rPr>
              <a:t>—Taylor Co.	9  00</a:t>
            </a:r>
            <a:endParaRPr lang="en-US" sz="2200">
              <a:latin typeface="Times New Roman" pitchFamily="18" charset="0"/>
            </a:endParaRPr>
          </a:p>
          <a:p>
            <a:pPr defTabSz="857250">
              <a:spcBef>
                <a:spcPct val="15000"/>
              </a:spcBef>
              <a:tabLst>
                <a:tab pos="857250" algn="r"/>
                <a:tab pos="971550" algn="l"/>
                <a:tab pos="7143750" algn="r"/>
                <a:tab pos="8458200" algn="r"/>
              </a:tabLst>
            </a:pPr>
            <a:r>
              <a:rPr lang="en-US" sz="2200">
                <a:latin typeface="Times New Roman" pitchFamily="18" charset="0"/>
              </a:rPr>
              <a:t>		      Kas		327  00</a:t>
            </a:r>
            <a:endParaRPr lang="en-US" sz="2400">
              <a:latin typeface="Times New Roman" pitchFamily="18" charset="0"/>
            </a:endParaRPr>
          </a:p>
        </p:txBody>
      </p:sp>
      <p:sp>
        <p:nvSpPr>
          <p:cNvPr id="42016" name="Text Box 32"/>
          <p:cNvSpPr txBox="1">
            <a:spLocks noChangeArrowheads="1"/>
          </p:cNvSpPr>
          <p:nvPr/>
        </p:nvSpPr>
        <p:spPr bwMode="auto">
          <a:xfrm>
            <a:off x="2362200" y="5132388"/>
            <a:ext cx="3276600" cy="1249362"/>
          </a:xfrm>
          <a:prstGeom prst="rect">
            <a:avLst/>
          </a:prstGeom>
          <a:noFill/>
          <a:ln w="9525">
            <a:noFill/>
            <a:miter lim="800000"/>
            <a:headEnd/>
            <a:tailEnd/>
          </a:ln>
        </p:spPr>
        <p:txBody>
          <a:bodyPr anchor="ctr">
            <a:spAutoFit/>
          </a:bodyPr>
          <a:lstStyle/>
          <a:p>
            <a:pPr>
              <a:lnSpc>
                <a:spcPct val="115000"/>
              </a:lnSpc>
              <a:spcBef>
                <a:spcPct val="75000"/>
              </a:spcBef>
            </a:pPr>
            <a:r>
              <a:rPr lang="en-US" sz="2200">
                <a:latin typeface="Times New Roman" pitchFamily="18" charset="0"/>
              </a:rPr>
              <a:t>Cek kosong, biaya adm. bank, dan kesalahan dalam  mencatat Cek No. 879.</a:t>
            </a:r>
          </a:p>
        </p:txBody>
      </p:sp>
      <p:sp>
        <p:nvSpPr>
          <p:cNvPr id="39968" name="Line 33"/>
          <p:cNvSpPr>
            <a:spLocks noChangeShapeType="1"/>
          </p:cNvSpPr>
          <p:nvPr/>
        </p:nvSpPr>
        <p:spPr bwMode="auto">
          <a:xfrm>
            <a:off x="76200" y="5543550"/>
            <a:ext cx="8991600" cy="0"/>
          </a:xfrm>
          <a:prstGeom prst="line">
            <a:avLst/>
          </a:prstGeom>
          <a:noFill/>
          <a:ln w="9525">
            <a:solidFill>
              <a:schemeClr val="tx1"/>
            </a:solidFill>
            <a:round/>
            <a:headEnd/>
            <a:tailEnd/>
          </a:ln>
        </p:spPr>
        <p:txBody>
          <a:bodyPr wrap="none" anchor="ctr"/>
          <a:lstStyle/>
          <a:p>
            <a:endParaRPr lang="id-ID"/>
          </a:p>
        </p:txBody>
      </p:sp>
      <p:sp>
        <p:nvSpPr>
          <p:cNvPr id="39969" name="Line 34"/>
          <p:cNvSpPr>
            <a:spLocks noChangeShapeType="1"/>
          </p:cNvSpPr>
          <p:nvPr/>
        </p:nvSpPr>
        <p:spPr bwMode="auto">
          <a:xfrm>
            <a:off x="76200" y="5105400"/>
            <a:ext cx="8991600" cy="0"/>
          </a:xfrm>
          <a:prstGeom prst="line">
            <a:avLst/>
          </a:prstGeom>
          <a:noFill/>
          <a:ln w="9525">
            <a:solidFill>
              <a:schemeClr val="tx1"/>
            </a:solidFill>
            <a:round/>
            <a:headEnd/>
            <a:tailEnd/>
          </a:ln>
        </p:spPr>
        <p:txBody>
          <a:bodyPr wrap="none" anchor="ctr"/>
          <a:lstStyle/>
          <a:p>
            <a:endParaRPr lang="id-ID"/>
          </a:p>
        </p:txBody>
      </p:sp>
      <p:sp>
        <p:nvSpPr>
          <p:cNvPr id="39970" name="Line 35"/>
          <p:cNvSpPr>
            <a:spLocks noChangeShapeType="1"/>
          </p:cNvSpPr>
          <p:nvPr/>
        </p:nvSpPr>
        <p:spPr bwMode="auto">
          <a:xfrm flipV="1">
            <a:off x="76200" y="5924550"/>
            <a:ext cx="8991600" cy="19050"/>
          </a:xfrm>
          <a:prstGeom prst="line">
            <a:avLst/>
          </a:prstGeom>
          <a:noFill/>
          <a:ln w="9525">
            <a:solidFill>
              <a:schemeClr val="tx1"/>
            </a:solidFill>
            <a:round/>
            <a:headEnd/>
            <a:tailEnd/>
          </a:ln>
        </p:spPr>
        <p:txBody>
          <a:bodyPr wrap="none" anchor="ctr"/>
          <a:lstStyle/>
          <a:p>
            <a:endParaRPr lang="id-ID"/>
          </a:p>
        </p:txBody>
      </p:sp>
      <p:sp>
        <p:nvSpPr>
          <p:cNvPr id="39971" name="Line 36"/>
          <p:cNvSpPr>
            <a:spLocks noChangeShapeType="1"/>
          </p:cNvSpPr>
          <p:nvPr/>
        </p:nvSpPr>
        <p:spPr bwMode="auto">
          <a:xfrm>
            <a:off x="76200" y="6324600"/>
            <a:ext cx="8991600" cy="0"/>
          </a:xfrm>
          <a:prstGeom prst="line">
            <a:avLst/>
          </a:prstGeom>
          <a:noFill/>
          <a:ln w="9525">
            <a:solidFill>
              <a:schemeClr val="tx1"/>
            </a:solidFill>
            <a:round/>
            <a:headEnd/>
            <a:tailEnd/>
          </a:ln>
        </p:spPr>
        <p:txBody>
          <a:bodyPr wrap="none" anchor="ctr"/>
          <a:lstStyle/>
          <a:p>
            <a:endParaRPr lang="id-ID"/>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200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201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201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201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201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2010">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2010">
                                            <p:txEl>
                                              <p:pRg st="1" end="1"/>
                                            </p:txEl>
                                          </p:spTgt>
                                        </p:tgtEl>
                                        <p:attrNameLst>
                                          <p:attrName>style.visibility</p:attrName>
                                        </p:attrNameLst>
                                      </p:cBhvr>
                                      <p:to>
                                        <p:strVal val="visible"/>
                                      </p:to>
                                    </p:set>
                                  </p:childTnLst>
                                </p:cTn>
                              </p:par>
                            </p:childTnLst>
                          </p:cTn>
                        </p:par>
                        <p:par>
                          <p:cTn id="31" fill="hold">
                            <p:stCondLst>
                              <p:cond delay="500"/>
                            </p:stCondLst>
                            <p:childTnLst>
                              <p:par>
                                <p:cTn id="32" presetID="1" presetClass="entr" presetSubtype="0" fill="hold" grpId="0" nodeType="afterEffect">
                                  <p:stCondLst>
                                    <p:cond delay="0"/>
                                  </p:stCondLst>
                                  <p:childTnLst>
                                    <p:set>
                                      <p:cBhvr>
                                        <p:cTn id="33" dur="1" fill="hold">
                                          <p:stCondLst>
                                            <p:cond delay="499"/>
                                          </p:stCondLst>
                                        </p:cTn>
                                        <p:tgtEl>
                                          <p:spTgt spid="42016"/>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499"/>
                                          </p:stCondLst>
                                        </p:cTn>
                                        <p:tgtEl>
                                          <p:spTgt spid="420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08" grpId="0" autoUpdateAnimBg="0"/>
      <p:bldP spid="42009" grpId="0" autoUpdateAnimBg="0"/>
      <p:bldP spid="42010" grpId="0" build="p" autoUpdateAnimBg="0"/>
      <p:bldP spid="42015" grpId="0" build="p" autoUpdateAnimBg="0"/>
      <p:bldP spid="42016" grpId="0"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Text Placeholder 7"/>
          <p:cNvSpPr>
            <a:spLocks noGrp="1"/>
          </p:cNvSpPr>
          <p:nvPr>
            <p:ph type="body" sz="half" idx="1"/>
          </p:nvPr>
        </p:nvSpPr>
        <p:spPr>
          <a:xfrm>
            <a:off x="642910" y="357166"/>
            <a:ext cx="8143932" cy="6272234"/>
          </a:xfrm>
        </p:spPr>
        <p:txBody>
          <a:bodyPr>
            <a:normAutofit fontScale="70000" lnSpcReduction="20000"/>
          </a:bodyPr>
          <a:lstStyle/>
          <a:p>
            <a:pPr lvl="0"/>
            <a:r>
              <a:rPr lang="en-GB" dirty="0" smtClean="0"/>
              <a:t>Dana </a:t>
            </a:r>
            <a:r>
              <a:rPr lang="en-GB" dirty="0" err="1" smtClean="0"/>
              <a:t>Kas</a:t>
            </a:r>
            <a:r>
              <a:rPr lang="en-GB" dirty="0" smtClean="0"/>
              <a:t> </a:t>
            </a:r>
            <a:r>
              <a:rPr lang="en-GB" dirty="0" err="1" smtClean="0"/>
              <a:t>kecil</a:t>
            </a:r>
            <a:r>
              <a:rPr lang="en-GB" dirty="0" smtClean="0"/>
              <a:t> PT </a:t>
            </a:r>
            <a:r>
              <a:rPr lang="en-GB" dirty="0" err="1" smtClean="0"/>
              <a:t>Bunga</a:t>
            </a:r>
            <a:r>
              <a:rPr lang="en-GB" dirty="0" smtClean="0"/>
              <a:t> </a:t>
            </a:r>
            <a:r>
              <a:rPr lang="en-GB" dirty="0" err="1" smtClean="0"/>
              <a:t>Desa</a:t>
            </a:r>
            <a:r>
              <a:rPr lang="en-GB" dirty="0" smtClean="0"/>
              <a:t> </a:t>
            </a:r>
            <a:r>
              <a:rPr lang="en-GB" dirty="0" err="1" smtClean="0"/>
              <a:t>berisi</a:t>
            </a:r>
            <a:r>
              <a:rPr lang="en-GB" dirty="0" smtClean="0"/>
              <a:t> </a:t>
            </a:r>
            <a:r>
              <a:rPr lang="en-GB" dirty="0" err="1" smtClean="0"/>
              <a:t>elemen</a:t>
            </a:r>
            <a:r>
              <a:rPr lang="en-GB" dirty="0" smtClean="0"/>
              <a:t> </a:t>
            </a:r>
            <a:r>
              <a:rPr lang="en-GB" dirty="0" err="1" smtClean="0"/>
              <a:t>berikut</a:t>
            </a:r>
            <a:r>
              <a:rPr lang="en-GB" dirty="0" smtClean="0"/>
              <a:t> :</a:t>
            </a:r>
            <a:endParaRPr lang="id-ID" dirty="0" smtClean="0"/>
          </a:p>
          <a:p>
            <a:r>
              <a:rPr lang="en-GB" dirty="0" smtClean="0"/>
              <a:t>a. </a:t>
            </a:r>
            <a:r>
              <a:rPr lang="en-GB" dirty="0" err="1" smtClean="0"/>
              <a:t>Uang</a:t>
            </a:r>
            <a:r>
              <a:rPr lang="en-GB" dirty="0" smtClean="0"/>
              <a:t> </a:t>
            </a:r>
            <a:r>
              <a:rPr lang="en-GB" dirty="0" err="1" smtClean="0"/>
              <a:t>tunai</a:t>
            </a:r>
            <a:r>
              <a:rPr lang="en-GB" dirty="0" smtClean="0"/>
              <a:t> 			</a:t>
            </a:r>
            <a:r>
              <a:rPr lang="id-ID" dirty="0" smtClean="0"/>
              <a:t>                 </a:t>
            </a:r>
            <a:r>
              <a:rPr lang="en-GB" dirty="0" err="1" smtClean="0"/>
              <a:t>Rp</a:t>
            </a:r>
            <a:r>
              <a:rPr lang="en-GB" dirty="0" smtClean="0"/>
              <a:t> 90.000,00</a:t>
            </a:r>
            <a:endParaRPr lang="id-ID" dirty="0" smtClean="0"/>
          </a:p>
          <a:p>
            <a:r>
              <a:rPr lang="en-GB" dirty="0" smtClean="0"/>
              <a:t>b. </a:t>
            </a:r>
            <a:r>
              <a:rPr lang="en-GB" dirty="0" err="1" smtClean="0"/>
              <a:t>Bukti</a:t>
            </a:r>
            <a:r>
              <a:rPr lang="en-GB" dirty="0" smtClean="0"/>
              <a:t> </a:t>
            </a:r>
            <a:r>
              <a:rPr lang="en-GB" dirty="0" err="1" smtClean="0"/>
              <a:t>pengeluaran</a:t>
            </a:r>
            <a:r>
              <a:rPr lang="en-GB" dirty="0" smtClean="0"/>
              <a:t> </a:t>
            </a:r>
            <a:r>
              <a:rPr lang="en-GB" dirty="0" err="1" smtClean="0"/>
              <a:t>kas</a:t>
            </a:r>
            <a:r>
              <a:rPr lang="en-GB" dirty="0" smtClean="0"/>
              <a:t> </a:t>
            </a:r>
            <a:r>
              <a:rPr lang="en-GB" dirty="0" err="1" smtClean="0"/>
              <a:t>kecil</a:t>
            </a:r>
            <a:r>
              <a:rPr lang="en-GB" dirty="0" smtClean="0"/>
              <a:t> </a:t>
            </a:r>
            <a:r>
              <a:rPr lang="en-GB" dirty="0" err="1" smtClean="0"/>
              <a:t>untuk</a:t>
            </a:r>
            <a:r>
              <a:rPr lang="en-GB" dirty="0" smtClean="0"/>
              <a:t> </a:t>
            </a:r>
            <a:r>
              <a:rPr lang="en-GB" dirty="0" err="1" smtClean="0"/>
              <a:t>pembayaran</a:t>
            </a:r>
            <a:r>
              <a:rPr lang="en-GB" dirty="0" smtClean="0"/>
              <a:t> </a:t>
            </a:r>
            <a:r>
              <a:rPr lang="en-GB" dirty="0" err="1" smtClean="0"/>
              <a:t>biaya</a:t>
            </a:r>
            <a:r>
              <a:rPr lang="en-GB" dirty="0" smtClean="0"/>
              <a:t> </a:t>
            </a:r>
            <a:r>
              <a:rPr lang="en-GB" dirty="0" err="1" smtClean="0"/>
              <a:t>listrik</a:t>
            </a:r>
            <a:r>
              <a:rPr lang="en-GB" dirty="0" smtClean="0"/>
              <a:t>		</a:t>
            </a:r>
            <a:r>
              <a:rPr lang="id-ID" dirty="0" smtClean="0"/>
              <a:t>                                                                          </a:t>
            </a:r>
            <a:r>
              <a:rPr lang="en-GB" dirty="0" err="1" smtClean="0"/>
              <a:t>Rp</a:t>
            </a:r>
            <a:r>
              <a:rPr lang="en-GB" dirty="0" smtClean="0"/>
              <a:t> 55.000,00</a:t>
            </a:r>
            <a:endParaRPr lang="id-ID" dirty="0" smtClean="0"/>
          </a:p>
          <a:p>
            <a:r>
              <a:rPr lang="en-GB" dirty="0" smtClean="0"/>
              <a:t>c. </a:t>
            </a:r>
            <a:r>
              <a:rPr lang="en-GB" dirty="0" err="1" smtClean="0"/>
              <a:t>Perangko</a:t>
            </a:r>
            <a:r>
              <a:rPr lang="en-GB" dirty="0" smtClean="0"/>
              <a:t> 				</a:t>
            </a:r>
            <a:r>
              <a:rPr lang="id-ID" dirty="0" smtClean="0"/>
              <a:t>               </a:t>
            </a:r>
            <a:r>
              <a:rPr lang="en-GB" dirty="0" err="1" smtClean="0"/>
              <a:t>Rp</a:t>
            </a:r>
            <a:r>
              <a:rPr lang="en-GB" dirty="0" smtClean="0"/>
              <a:t>   1.500,00</a:t>
            </a:r>
            <a:endParaRPr lang="id-ID" dirty="0" smtClean="0"/>
          </a:p>
          <a:p>
            <a:r>
              <a:rPr lang="en-GB" dirty="0" smtClean="0"/>
              <a:t>d. </a:t>
            </a:r>
            <a:r>
              <a:rPr lang="en-GB" dirty="0" err="1" smtClean="0"/>
              <a:t>Tanda</a:t>
            </a:r>
            <a:r>
              <a:rPr lang="en-GB" dirty="0" smtClean="0"/>
              <a:t> </a:t>
            </a:r>
            <a:r>
              <a:rPr lang="en-GB" dirty="0" err="1" smtClean="0"/>
              <a:t>terima</a:t>
            </a:r>
            <a:r>
              <a:rPr lang="en-GB" dirty="0" smtClean="0"/>
              <a:t> </a:t>
            </a:r>
            <a:r>
              <a:rPr lang="en-GB" dirty="0" err="1" smtClean="0"/>
              <a:t>pinjaman</a:t>
            </a:r>
            <a:r>
              <a:rPr lang="en-GB" dirty="0" smtClean="0"/>
              <a:t> </a:t>
            </a:r>
            <a:r>
              <a:rPr lang="en-GB" dirty="0" err="1" smtClean="0"/>
              <a:t>dari</a:t>
            </a:r>
            <a:r>
              <a:rPr lang="en-GB" dirty="0" smtClean="0"/>
              <a:t> </a:t>
            </a:r>
            <a:r>
              <a:rPr lang="en-GB" dirty="0" err="1" smtClean="0"/>
              <a:t>karyawan</a:t>
            </a:r>
            <a:r>
              <a:rPr lang="en-GB" dirty="0" smtClean="0"/>
              <a:t> x	</a:t>
            </a:r>
            <a:r>
              <a:rPr lang="en-GB" dirty="0" err="1" smtClean="0"/>
              <a:t>Rp</a:t>
            </a:r>
            <a:r>
              <a:rPr lang="en-GB" dirty="0" smtClean="0"/>
              <a:t> 25.000,00</a:t>
            </a:r>
            <a:endParaRPr lang="id-ID" dirty="0" smtClean="0"/>
          </a:p>
          <a:p>
            <a:r>
              <a:rPr lang="en-GB" dirty="0" smtClean="0"/>
              <a:t>e   </a:t>
            </a:r>
            <a:r>
              <a:rPr lang="en-GB" dirty="0" err="1" smtClean="0"/>
              <a:t>Bukti</a:t>
            </a:r>
            <a:r>
              <a:rPr lang="en-GB" dirty="0" smtClean="0"/>
              <a:t> </a:t>
            </a:r>
            <a:r>
              <a:rPr lang="en-GB" dirty="0" err="1" smtClean="0"/>
              <a:t>pengeluaran</a:t>
            </a:r>
            <a:r>
              <a:rPr lang="en-GB" dirty="0" smtClean="0"/>
              <a:t> </a:t>
            </a:r>
            <a:r>
              <a:rPr lang="en-GB" dirty="0" err="1" smtClean="0"/>
              <a:t>kas</a:t>
            </a:r>
            <a:r>
              <a:rPr lang="en-GB" dirty="0" smtClean="0"/>
              <a:t> </a:t>
            </a:r>
            <a:r>
              <a:rPr lang="en-GB" dirty="0" err="1" smtClean="0"/>
              <a:t>kecil</a:t>
            </a:r>
            <a:r>
              <a:rPr lang="en-GB" dirty="0" smtClean="0"/>
              <a:t> </a:t>
            </a:r>
            <a:r>
              <a:rPr lang="en-GB" dirty="0" err="1" smtClean="0"/>
              <a:t>utk</a:t>
            </a:r>
            <a:r>
              <a:rPr lang="en-GB" dirty="0" smtClean="0"/>
              <a:t> </a:t>
            </a:r>
            <a:r>
              <a:rPr lang="en-GB" dirty="0" err="1" smtClean="0"/>
              <a:t>pembayaran</a:t>
            </a:r>
            <a:r>
              <a:rPr lang="en-GB" dirty="0" smtClean="0"/>
              <a:t> </a:t>
            </a:r>
            <a:r>
              <a:rPr lang="en-GB" dirty="0" err="1" smtClean="0"/>
              <a:t>biaya</a:t>
            </a:r>
            <a:r>
              <a:rPr lang="en-GB" dirty="0" smtClean="0"/>
              <a:t> </a:t>
            </a:r>
            <a:r>
              <a:rPr lang="en-GB" dirty="0" err="1" smtClean="0"/>
              <a:t>angkut</a:t>
            </a:r>
            <a:r>
              <a:rPr lang="en-GB" dirty="0" smtClean="0"/>
              <a:t> </a:t>
            </a:r>
            <a:endParaRPr lang="id-ID" dirty="0" smtClean="0"/>
          </a:p>
          <a:p>
            <a:r>
              <a:rPr lang="en-GB" dirty="0" smtClean="0"/>
              <a:t>     </a:t>
            </a:r>
            <a:r>
              <a:rPr lang="en-GB" dirty="0" err="1" smtClean="0"/>
              <a:t>pembelian</a:t>
            </a:r>
            <a:r>
              <a:rPr lang="en-GB" dirty="0" smtClean="0"/>
              <a:t>				</a:t>
            </a:r>
            <a:r>
              <a:rPr lang="en-GB" dirty="0" err="1" smtClean="0"/>
              <a:t>Rp</a:t>
            </a:r>
            <a:r>
              <a:rPr lang="en-GB" dirty="0" smtClean="0"/>
              <a:t> 30.000,00</a:t>
            </a:r>
            <a:endParaRPr lang="id-ID" dirty="0" smtClean="0"/>
          </a:p>
          <a:p>
            <a:r>
              <a:rPr lang="en-GB" dirty="0" err="1" smtClean="0"/>
              <a:t>Saldo</a:t>
            </a:r>
            <a:r>
              <a:rPr lang="en-GB" dirty="0" smtClean="0"/>
              <a:t> </a:t>
            </a:r>
            <a:r>
              <a:rPr lang="en-GB" dirty="0" err="1" smtClean="0"/>
              <a:t>rekening</a:t>
            </a:r>
            <a:r>
              <a:rPr lang="en-GB" dirty="0" smtClean="0"/>
              <a:t> </a:t>
            </a:r>
            <a:r>
              <a:rPr lang="en-GB" dirty="0" err="1" smtClean="0"/>
              <a:t>kas</a:t>
            </a:r>
            <a:r>
              <a:rPr lang="en-GB" dirty="0" smtClean="0"/>
              <a:t> </a:t>
            </a:r>
            <a:r>
              <a:rPr lang="en-GB" dirty="0" err="1" smtClean="0"/>
              <a:t>kecil</a:t>
            </a:r>
            <a:r>
              <a:rPr lang="en-GB" dirty="0" smtClean="0"/>
              <a:t> </a:t>
            </a:r>
            <a:r>
              <a:rPr lang="en-GB" dirty="0" err="1" smtClean="0"/>
              <a:t>dalam</a:t>
            </a:r>
            <a:r>
              <a:rPr lang="en-GB" dirty="0" smtClean="0"/>
              <a:t> </a:t>
            </a:r>
            <a:r>
              <a:rPr lang="en-GB" dirty="0" err="1" smtClean="0"/>
              <a:t>buku</a:t>
            </a:r>
            <a:r>
              <a:rPr lang="en-GB" dirty="0" smtClean="0"/>
              <a:t> </a:t>
            </a:r>
            <a:r>
              <a:rPr lang="en-GB" dirty="0" err="1" smtClean="0"/>
              <a:t>besar</a:t>
            </a:r>
            <a:r>
              <a:rPr lang="en-GB" dirty="0" smtClean="0"/>
              <a:t> </a:t>
            </a:r>
            <a:r>
              <a:rPr lang="en-GB" dirty="0" err="1" smtClean="0"/>
              <a:t>sebesar</a:t>
            </a:r>
            <a:r>
              <a:rPr lang="en-GB" dirty="0" smtClean="0"/>
              <a:t> </a:t>
            </a:r>
            <a:r>
              <a:rPr lang="id-ID" dirty="0" smtClean="0"/>
              <a:t> </a:t>
            </a:r>
            <a:r>
              <a:rPr lang="en-GB" dirty="0" err="1" smtClean="0"/>
              <a:t>Rp</a:t>
            </a:r>
            <a:r>
              <a:rPr lang="en-GB" dirty="0" smtClean="0"/>
              <a:t> 250.000,00</a:t>
            </a:r>
            <a:endParaRPr lang="id-ID" dirty="0" smtClean="0"/>
          </a:p>
          <a:p>
            <a:r>
              <a:rPr lang="en-GB" dirty="0" smtClean="0"/>
              <a:t> </a:t>
            </a:r>
            <a:endParaRPr lang="id-ID" dirty="0" smtClean="0"/>
          </a:p>
          <a:p>
            <a:r>
              <a:rPr lang="en-GB" dirty="0" err="1" smtClean="0"/>
              <a:t>Diminta</a:t>
            </a:r>
            <a:r>
              <a:rPr lang="en-GB" dirty="0" smtClean="0"/>
              <a:t> :</a:t>
            </a:r>
            <a:endParaRPr lang="id-ID" dirty="0" smtClean="0"/>
          </a:p>
          <a:p>
            <a:pPr lvl="0"/>
            <a:r>
              <a:rPr lang="en-GB" dirty="0" err="1" smtClean="0"/>
              <a:t>Buatlah</a:t>
            </a:r>
            <a:r>
              <a:rPr lang="en-GB" dirty="0" smtClean="0"/>
              <a:t> </a:t>
            </a:r>
            <a:r>
              <a:rPr lang="en-GB" dirty="0" err="1" smtClean="0"/>
              <a:t>jurnal</a:t>
            </a:r>
            <a:r>
              <a:rPr lang="en-GB" dirty="0" smtClean="0"/>
              <a:t> </a:t>
            </a:r>
            <a:r>
              <a:rPr lang="en-GB" dirty="0" err="1" smtClean="0"/>
              <a:t>untuk</a:t>
            </a:r>
            <a:r>
              <a:rPr lang="en-GB" dirty="0" smtClean="0"/>
              <a:t> </a:t>
            </a:r>
            <a:r>
              <a:rPr lang="en-GB" dirty="0" err="1" smtClean="0"/>
              <a:t>mencatat</a:t>
            </a:r>
            <a:r>
              <a:rPr lang="en-GB" dirty="0" smtClean="0"/>
              <a:t> </a:t>
            </a:r>
            <a:r>
              <a:rPr lang="en-GB" dirty="0" err="1" smtClean="0"/>
              <a:t>pemenuhan</a:t>
            </a:r>
            <a:r>
              <a:rPr lang="en-GB" dirty="0" smtClean="0"/>
              <a:t> </a:t>
            </a:r>
            <a:r>
              <a:rPr lang="en-GB" dirty="0" err="1" smtClean="0"/>
              <a:t>kembali</a:t>
            </a:r>
            <a:r>
              <a:rPr lang="en-GB" dirty="0" smtClean="0"/>
              <a:t> </a:t>
            </a:r>
            <a:r>
              <a:rPr lang="en-GB" dirty="0" err="1" smtClean="0"/>
              <a:t>kas</a:t>
            </a:r>
            <a:r>
              <a:rPr lang="en-GB" dirty="0" smtClean="0"/>
              <a:t> </a:t>
            </a:r>
            <a:r>
              <a:rPr lang="en-GB" dirty="0" err="1" smtClean="0"/>
              <a:t>kecil</a:t>
            </a:r>
            <a:r>
              <a:rPr lang="en-GB" dirty="0" smtClean="0"/>
              <a:t> </a:t>
            </a:r>
            <a:r>
              <a:rPr lang="en-GB" dirty="0" err="1" smtClean="0"/>
              <a:t>jika</a:t>
            </a:r>
            <a:r>
              <a:rPr lang="en-GB" dirty="0" smtClean="0"/>
              <a:t> </a:t>
            </a:r>
            <a:r>
              <a:rPr lang="en-GB" dirty="0" err="1" smtClean="0"/>
              <a:t>digunakan</a:t>
            </a:r>
            <a:r>
              <a:rPr lang="en-GB" dirty="0" smtClean="0"/>
              <a:t> system </a:t>
            </a:r>
            <a:r>
              <a:rPr lang="en-GB" dirty="0" err="1" smtClean="0"/>
              <a:t>imperest</a:t>
            </a:r>
            <a:r>
              <a:rPr lang="en-GB" dirty="0" smtClean="0"/>
              <a:t> !</a:t>
            </a:r>
            <a:endParaRPr lang="id-ID" dirty="0" smtClean="0"/>
          </a:p>
          <a:p>
            <a:pPr lvl="0"/>
            <a:r>
              <a:rPr lang="en-GB" dirty="0" err="1" smtClean="0"/>
              <a:t>Buatlah</a:t>
            </a:r>
            <a:r>
              <a:rPr lang="en-GB" dirty="0" smtClean="0"/>
              <a:t> </a:t>
            </a:r>
            <a:r>
              <a:rPr lang="en-GB" dirty="0" err="1" smtClean="0"/>
              <a:t>jurnal</a:t>
            </a:r>
            <a:r>
              <a:rPr lang="en-GB" dirty="0" smtClean="0"/>
              <a:t> </a:t>
            </a:r>
            <a:r>
              <a:rPr lang="en-GB" dirty="0" err="1" smtClean="0"/>
              <a:t>untuk</a:t>
            </a:r>
            <a:r>
              <a:rPr lang="en-GB" dirty="0" smtClean="0"/>
              <a:t> </a:t>
            </a:r>
            <a:r>
              <a:rPr lang="en-GB" dirty="0" err="1" smtClean="0"/>
              <a:t>mencatat</a:t>
            </a:r>
            <a:r>
              <a:rPr lang="en-GB" dirty="0" smtClean="0"/>
              <a:t> </a:t>
            </a:r>
            <a:r>
              <a:rPr lang="en-GB" dirty="0" err="1" smtClean="0"/>
              <a:t>pengeluaran</a:t>
            </a:r>
            <a:r>
              <a:rPr lang="en-GB" dirty="0" smtClean="0"/>
              <a:t> </a:t>
            </a:r>
            <a:r>
              <a:rPr lang="en-GB" dirty="0" err="1" smtClean="0"/>
              <a:t>kas</a:t>
            </a:r>
            <a:r>
              <a:rPr lang="en-GB" dirty="0" smtClean="0"/>
              <a:t> </a:t>
            </a:r>
            <a:r>
              <a:rPr lang="en-GB" dirty="0" err="1" smtClean="0"/>
              <a:t>kecil</a:t>
            </a:r>
            <a:r>
              <a:rPr lang="en-GB" dirty="0" smtClean="0"/>
              <a:t> </a:t>
            </a:r>
            <a:r>
              <a:rPr lang="en-GB" dirty="0" err="1" smtClean="0"/>
              <a:t>bila</a:t>
            </a:r>
            <a:r>
              <a:rPr lang="en-GB" dirty="0" smtClean="0"/>
              <a:t> </a:t>
            </a:r>
            <a:r>
              <a:rPr lang="en-GB" dirty="0" err="1" smtClean="0"/>
              <a:t>digunakan</a:t>
            </a:r>
            <a:r>
              <a:rPr lang="en-GB" dirty="0" smtClean="0"/>
              <a:t> system </a:t>
            </a:r>
            <a:r>
              <a:rPr lang="en-GB" dirty="0" err="1" smtClean="0"/>
              <a:t>fluktuasi</a:t>
            </a:r>
            <a:r>
              <a:rPr lang="en-GB" dirty="0" smtClean="0"/>
              <a:t> !</a:t>
            </a:r>
            <a:endParaRPr lang="id-ID" dirty="0" smtClean="0"/>
          </a:p>
          <a:p>
            <a:pPr marL="0" indent="0" algn="ctr">
              <a:buFontTx/>
              <a:buNone/>
            </a:pPr>
            <a:endParaRPr lang="en-US" dirty="0" smtClean="0">
              <a:solidFill>
                <a:schemeClr val="tx2"/>
              </a:solidFill>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11" descr="images9"/>
          <p:cNvPicPr>
            <a:picLocks noGrp="1" noChangeAspect="1" noChangeArrowheads="1"/>
          </p:cNvPicPr>
          <p:nvPr>
            <p:ph sz="quarter" idx="3"/>
          </p:nvPr>
        </p:nvPicPr>
        <p:blipFill>
          <a:blip r:embed="rId2" cstate="print"/>
          <a:srcRect/>
          <a:stretch>
            <a:fillRect/>
          </a:stretch>
        </p:blipFill>
        <p:spPr>
          <a:xfrm>
            <a:off x="3352800" y="2514600"/>
            <a:ext cx="2619375" cy="1746250"/>
          </a:xfrm>
        </p:spPr>
      </p:pic>
      <p:pic>
        <p:nvPicPr>
          <p:cNvPr id="45059" name="Picture 4" descr="images3"/>
          <p:cNvPicPr>
            <a:picLocks noGrp="1" noChangeAspect="1" noChangeArrowheads="1"/>
          </p:cNvPicPr>
          <p:nvPr>
            <p:ph sz="quarter" idx="2"/>
          </p:nvPr>
        </p:nvPicPr>
        <p:blipFill>
          <a:blip r:embed="rId3" cstate="print"/>
          <a:srcRect/>
          <a:stretch>
            <a:fillRect/>
          </a:stretch>
        </p:blipFill>
        <p:spPr>
          <a:xfrm>
            <a:off x="304800" y="4953000"/>
            <a:ext cx="2000250" cy="1673225"/>
          </a:xfrm>
          <a:noFill/>
        </p:spPr>
      </p:pic>
      <p:sp>
        <p:nvSpPr>
          <p:cNvPr id="45060" name="Text Placeholder 7"/>
          <p:cNvSpPr>
            <a:spLocks noGrp="1"/>
          </p:cNvSpPr>
          <p:nvPr>
            <p:ph type="body" sz="half" idx="1"/>
          </p:nvPr>
        </p:nvSpPr>
        <p:spPr>
          <a:xfrm>
            <a:off x="4038600" y="6096000"/>
            <a:ext cx="5105400" cy="533400"/>
          </a:xfrm>
        </p:spPr>
        <p:txBody>
          <a:bodyPr>
            <a:normAutofit lnSpcReduction="10000"/>
          </a:bodyPr>
          <a:lstStyle/>
          <a:p>
            <a:pPr marL="0" indent="0" algn="ctr">
              <a:buFontTx/>
              <a:buNone/>
            </a:pPr>
            <a:r>
              <a:rPr lang="en-US" smtClean="0">
                <a:solidFill>
                  <a:schemeClr val="tx2"/>
                </a:solidFill>
              </a:rPr>
              <a:t>Selesai… for a while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1600200"/>
            <a:ext cx="6553200" cy="4495800"/>
          </a:xfrm>
        </p:spPr>
        <p:txBody>
          <a:bodyPr>
            <a:normAutofit lnSpcReduction="10000"/>
          </a:bodyPr>
          <a:lstStyle/>
          <a:p>
            <a:pPr eaLnBrk="1" hangingPunct="1">
              <a:defRPr/>
            </a:pPr>
            <a:r>
              <a:rPr lang="id-ID" dirty="0" smtClean="0"/>
              <a:t>Pembayaran sewa, bunga, pajak dll</a:t>
            </a:r>
            <a:endParaRPr lang="en-US" dirty="0" smtClean="0"/>
          </a:p>
          <a:p>
            <a:pPr eaLnBrk="1" hangingPunct="1">
              <a:defRPr/>
            </a:pPr>
            <a:r>
              <a:rPr lang="en-US" dirty="0" err="1" smtClean="0"/>
              <a:t>Pembelian</a:t>
            </a:r>
            <a:r>
              <a:rPr lang="en-US" dirty="0" smtClean="0"/>
              <a:t> </a:t>
            </a:r>
            <a:r>
              <a:rPr lang="en-US" dirty="0" err="1" smtClean="0"/>
              <a:t>barang</a:t>
            </a:r>
            <a:r>
              <a:rPr lang="en-US" dirty="0" smtClean="0"/>
              <a:t> </a:t>
            </a:r>
            <a:r>
              <a:rPr lang="en-US" dirty="0" err="1" smtClean="0"/>
              <a:t>dagangan</a:t>
            </a:r>
            <a:r>
              <a:rPr lang="en-US" dirty="0" smtClean="0"/>
              <a:t> </a:t>
            </a:r>
            <a:r>
              <a:rPr lang="en-US" dirty="0" err="1" smtClean="0"/>
              <a:t>dengan</a:t>
            </a:r>
            <a:r>
              <a:rPr lang="en-US" dirty="0" smtClean="0"/>
              <a:t> </a:t>
            </a:r>
            <a:r>
              <a:rPr lang="en-US" dirty="0" err="1" smtClean="0"/>
              <a:t>tunai</a:t>
            </a:r>
            <a:endParaRPr lang="en-US" dirty="0" smtClean="0"/>
          </a:p>
          <a:p>
            <a:pPr eaLnBrk="1" hangingPunct="1">
              <a:defRPr/>
            </a:pPr>
            <a:r>
              <a:rPr lang="en-US" dirty="0" err="1" smtClean="0"/>
              <a:t>Pembayaran</a:t>
            </a:r>
            <a:r>
              <a:rPr lang="en-US" dirty="0" smtClean="0"/>
              <a:t> </a:t>
            </a:r>
            <a:r>
              <a:rPr lang="en-US" dirty="0" err="1" smtClean="0"/>
              <a:t>biaya</a:t>
            </a:r>
            <a:r>
              <a:rPr lang="en-US" dirty="0" smtClean="0"/>
              <a:t> </a:t>
            </a:r>
            <a:r>
              <a:rPr lang="en-US" dirty="0" err="1" smtClean="0"/>
              <a:t>operasi</a:t>
            </a:r>
            <a:r>
              <a:rPr lang="en-US" dirty="0" smtClean="0"/>
              <a:t> </a:t>
            </a:r>
            <a:r>
              <a:rPr lang="en-US" dirty="0" err="1" smtClean="0"/>
              <a:t>perusahaan</a:t>
            </a:r>
            <a:r>
              <a:rPr lang="en-US" dirty="0" smtClean="0"/>
              <a:t> </a:t>
            </a:r>
            <a:r>
              <a:rPr lang="en-US" dirty="0" err="1" smtClean="0"/>
              <a:t>seperti</a:t>
            </a:r>
            <a:r>
              <a:rPr lang="en-US" dirty="0" smtClean="0"/>
              <a:t> </a:t>
            </a:r>
            <a:r>
              <a:rPr lang="en-US" dirty="0" err="1" smtClean="0"/>
              <a:t>pembayaran</a:t>
            </a:r>
            <a:r>
              <a:rPr lang="en-US" dirty="0" smtClean="0"/>
              <a:t> </a:t>
            </a:r>
            <a:r>
              <a:rPr lang="en-US" dirty="0" err="1" smtClean="0"/>
              <a:t>gaji</a:t>
            </a:r>
            <a:r>
              <a:rPr lang="en-US" dirty="0" smtClean="0"/>
              <a:t>, </a:t>
            </a:r>
            <a:r>
              <a:rPr lang="en-US" dirty="0" err="1" smtClean="0"/>
              <a:t>pembelian</a:t>
            </a:r>
            <a:r>
              <a:rPr lang="en-US" dirty="0" smtClean="0"/>
              <a:t> supplies </a:t>
            </a:r>
            <a:r>
              <a:rPr lang="en-US" dirty="0" err="1" smtClean="0"/>
              <a:t>kantor</a:t>
            </a:r>
            <a:r>
              <a:rPr lang="en-US" dirty="0" smtClean="0"/>
              <a:t>, </a:t>
            </a:r>
            <a:r>
              <a:rPr lang="en-US" dirty="0" err="1" smtClean="0"/>
              <a:t>biaya</a:t>
            </a:r>
            <a:r>
              <a:rPr lang="en-US" dirty="0" smtClean="0"/>
              <a:t> </a:t>
            </a:r>
            <a:r>
              <a:rPr lang="en-US" dirty="0" err="1" smtClean="0"/>
              <a:t>iklan</a:t>
            </a:r>
            <a:r>
              <a:rPr lang="en-US" dirty="0" smtClean="0"/>
              <a:t>, </a:t>
            </a:r>
            <a:r>
              <a:rPr lang="en-US" dirty="0" err="1" smtClean="0"/>
              <a:t>dll</a:t>
            </a:r>
            <a:r>
              <a:rPr lang="en-US" dirty="0" smtClean="0"/>
              <a:t>.</a:t>
            </a:r>
          </a:p>
          <a:p>
            <a:pPr eaLnBrk="1" hangingPunct="1">
              <a:defRPr/>
            </a:pPr>
            <a:r>
              <a:rPr lang="en-US" dirty="0" err="1" smtClean="0"/>
              <a:t>Pengeluaran</a:t>
            </a:r>
            <a:r>
              <a:rPr lang="en-US" dirty="0" smtClean="0"/>
              <a:t> </a:t>
            </a:r>
            <a:r>
              <a:rPr lang="en-US" dirty="0" err="1" smtClean="0"/>
              <a:t>kas</a:t>
            </a:r>
            <a:r>
              <a:rPr lang="en-US" dirty="0" smtClean="0"/>
              <a:t> </a:t>
            </a:r>
            <a:r>
              <a:rPr lang="en-US" dirty="0" err="1" smtClean="0"/>
              <a:t>untuk</a:t>
            </a:r>
            <a:r>
              <a:rPr lang="en-US" dirty="0" smtClean="0"/>
              <a:t> </a:t>
            </a:r>
            <a:r>
              <a:rPr lang="en-US" dirty="0" err="1" smtClean="0"/>
              <a:t>membayar</a:t>
            </a:r>
            <a:r>
              <a:rPr lang="en-US" dirty="0" smtClean="0"/>
              <a:t> </a:t>
            </a:r>
            <a:r>
              <a:rPr lang="en-US" dirty="0" err="1" smtClean="0"/>
              <a:t>deviden</a:t>
            </a:r>
            <a:r>
              <a:rPr lang="en-US" dirty="0" smtClean="0"/>
              <a:t>.</a:t>
            </a:r>
          </a:p>
          <a:p>
            <a:pPr eaLnBrk="1" hangingPunct="1">
              <a:defRPr/>
            </a:pPr>
            <a:endParaRPr lang="en-US" dirty="0" smtClean="0"/>
          </a:p>
        </p:txBody>
      </p:sp>
      <p:pic>
        <p:nvPicPr>
          <p:cNvPr id="27651" name="Picture 4" descr="D:\my pictures\clip art\keuangan\080916-111911-294007.jpg"/>
          <p:cNvPicPr>
            <a:picLocks noChangeAspect="1" noChangeArrowheads="1"/>
          </p:cNvPicPr>
          <p:nvPr/>
        </p:nvPicPr>
        <p:blipFill>
          <a:blip r:embed="rId2" cstate="print"/>
          <a:srcRect/>
          <a:stretch>
            <a:fillRect/>
          </a:stretch>
        </p:blipFill>
        <p:spPr bwMode="auto">
          <a:xfrm>
            <a:off x="7010400" y="3886200"/>
            <a:ext cx="1843088" cy="2751138"/>
          </a:xfrm>
          <a:prstGeom prst="rect">
            <a:avLst/>
          </a:prstGeom>
          <a:noFill/>
          <a:ln w="9525">
            <a:noFill/>
            <a:miter lim="800000"/>
            <a:headEnd/>
            <a:tailEnd/>
          </a:ln>
        </p:spPr>
      </p:pic>
      <p:sp>
        <p:nvSpPr>
          <p:cNvPr id="6" name="Rectangle 2"/>
          <p:cNvSpPr txBox="1">
            <a:spLocks noChangeArrowheads="1"/>
          </p:cNvSpPr>
          <p:nvPr/>
        </p:nvSpPr>
        <p:spPr bwMode="auto">
          <a:xfrm>
            <a:off x="3505200" y="457200"/>
            <a:ext cx="5105400" cy="715963"/>
          </a:xfrm>
          <a:prstGeom prst="rect">
            <a:avLst/>
          </a:prstGeom>
          <a:solidFill>
            <a:srgbClr val="0070C0"/>
          </a:solidFill>
          <a:ln w="9525">
            <a:noFill/>
            <a:miter lim="800000"/>
            <a:headEnd/>
            <a:tailEnd/>
          </a:ln>
          <a:effectLst/>
        </p:spPr>
        <p:txBody>
          <a:bodyPr anchor="ctr" anchorCtr="1"/>
          <a:lstStyle/>
          <a:p>
            <a:pPr algn="ctr" eaLnBrk="1" hangingPunct="1">
              <a:defRPr/>
            </a:pPr>
            <a:r>
              <a:rPr lang="en-US" sz="4400" b="1" kern="0">
                <a:effectLst>
                  <a:outerShdw blurRad="38100" dist="38100" dir="2700000" algn="tl">
                    <a:srgbClr val="000000"/>
                  </a:outerShdw>
                </a:effectLst>
                <a:latin typeface="+mj-lt"/>
                <a:ea typeface="+mj-ea"/>
                <a:cs typeface="+mj-cs"/>
              </a:rPr>
              <a:t>Penggunaan Kas</a:t>
            </a:r>
            <a:endParaRPr lang="en-US" sz="4400" b="1" kern="0" dirty="0">
              <a:effectLst>
                <a:outerShdw blurRad="38100" dist="38100" dir="2700000" algn="tl">
                  <a:srgbClr val="000000"/>
                </a:outerShdw>
              </a:effectLst>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20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fade">
                                      <p:cBhvr>
                                        <p:cTn id="12" dur="20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fade">
                                      <p:cBhvr>
                                        <p:cTn id="17" dur="2000"/>
                                        <p:tgtEl>
                                          <p:spTgt spid="81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fade">
                                      <p:cBhvr>
                                        <p:cTn id="22" dur="2000"/>
                                        <p:tgtEl>
                                          <p:spTgt spid="8195">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a:solidFill>
            <a:srgbClr val="92D050"/>
          </a:solidFill>
        </p:spPr>
        <p:txBody>
          <a:bodyPr/>
          <a:lstStyle/>
          <a:p>
            <a:pPr eaLnBrk="1" hangingPunct="1">
              <a:defRPr/>
            </a:pPr>
            <a:r>
              <a:rPr lang="en-US" sz="3200" dirty="0" err="1" smtClean="0">
                <a:solidFill>
                  <a:srgbClr val="FF0000"/>
                </a:solidFill>
              </a:rPr>
              <a:t>Transaksi</a:t>
            </a:r>
            <a:r>
              <a:rPr lang="en-US" sz="3200" dirty="0" smtClean="0">
                <a:solidFill>
                  <a:srgbClr val="FF0000"/>
                </a:solidFill>
              </a:rPr>
              <a:t> yang </a:t>
            </a:r>
            <a:r>
              <a:rPr lang="en-US" sz="3200" dirty="0" err="1" smtClean="0">
                <a:solidFill>
                  <a:srgbClr val="FF0000"/>
                </a:solidFill>
              </a:rPr>
              <a:t>Tidak</a:t>
            </a:r>
            <a:r>
              <a:rPr lang="en-US" sz="3200" dirty="0" smtClean="0">
                <a:solidFill>
                  <a:srgbClr val="FF0000"/>
                </a:solidFill>
              </a:rPr>
              <a:t> </a:t>
            </a:r>
            <a:r>
              <a:rPr lang="en-US" sz="3200" dirty="0" err="1" smtClean="0">
                <a:solidFill>
                  <a:srgbClr val="FF0000"/>
                </a:solidFill>
              </a:rPr>
              <a:t>Mempengaruhi</a:t>
            </a:r>
            <a:r>
              <a:rPr lang="en-US" sz="3200" dirty="0" smtClean="0">
                <a:solidFill>
                  <a:srgbClr val="FF0000"/>
                </a:solidFill>
              </a:rPr>
              <a:t> </a:t>
            </a:r>
            <a:r>
              <a:rPr lang="en-US" sz="3200" dirty="0" err="1" smtClean="0">
                <a:solidFill>
                  <a:srgbClr val="FF0000"/>
                </a:solidFill>
              </a:rPr>
              <a:t>Kas</a:t>
            </a:r>
            <a:endParaRPr lang="en-US" sz="3200" dirty="0" smtClean="0">
              <a:solidFill>
                <a:srgbClr val="FF0000"/>
              </a:solidFill>
            </a:endParaRPr>
          </a:p>
        </p:txBody>
      </p:sp>
      <p:sp>
        <p:nvSpPr>
          <p:cNvPr id="9219" name="Rectangle 3"/>
          <p:cNvSpPr>
            <a:spLocks noGrp="1" noChangeArrowheads="1"/>
          </p:cNvSpPr>
          <p:nvPr>
            <p:ph type="body" idx="1"/>
          </p:nvPr>
        </p:nvSpPr>
        <p:spPr>
          <a:xfrm>
            <a:off x="381000" y="1752600"/>
            <a:ext cx="7543800" cy="3886200"/>
          </a:xfrm>
        </p:spPr>
        <p:txBody>
          <a:bodyPr>
            <a:normAutofit fontScale="92500"/>
          </a:bodyPr>
          <a:lstStyle/>
          <a:p>
            <a:pPr eaLnBrk="1" hangingPunct="1">
              <a:defRPr/>
            </a:pPr>
            <a:r>
              <a:rPr lang="en-US" dirty="0" err="1" smtClean="0"/>
              <a:t>Pembebanan</a:t>
            </a:r>
            <a:r>
              <a:rPr lang="en-US" dirty="0" smtClean="0"/>
              <a:t> </a:t>
            </a:r>
            <a:r>
              <a:rPr lang="en-US" dirty="0" err="1" smtClean="0"/>
              <a:t>depresiasi</a:t>
            </a:r>
            <a:r>
              <a:rPr lang="en-US" dirty="0" smtClean="0"/>
              <a:t>, </a:t>
            </a:r>
            <a:r>
              <a:rPr lang="en-US" dirty="0" err="1" smtClean="0"/>
              <a:t>amortisasi</a:t>
            </a:r>
            <a:r>
              <a:rPr lang="en-US" dirty="0" smtClean="0"/>
              <a:t>, </a:t>
            </a:r>
            <a:r>
              <a:rPr lang="en-US" dirty="0" err="1" smtClean="0"/>
              <a:t>dan</a:t>
            </a:r>
            <a:r>
              <a:rPr lang="en-US" dirty="0" smtClean="0"/>
              <a:t> </a:t>
            </a:r>
            <a:r>
              <a:rPr lang="en-US" dirty="0" err="1" smtClean="0"/>
              <a:t>deplesi</a:t>
            </a:r>
            <a:r>
              <a:rPr lang="en-US" dirty="0" smtClean="0"/>
              <a:t> </a:t>
            </a:r>
            <a:r>
              <a:rPr lang="en-US" dirty="0" err="1" smtClean="0"/>
              <a:t>terhadap</a:t>
            </a:r>
            <a:r>
              <a:rPr lang="en-US" dirty="0" smtClean="0"/>
              <a:t> </a:t>
            </a:r>
            <a:r>
              <a:rPr lang="en-US" dirty="0" err="1" smtClean="0"/>
              <a:t>aktiva</a:t>
            </a:r>
            <a:r>
              <a:rPr lang="en-US" dirty="0" smtClean="0"/>
              <a:t> </a:t>
            </a:r>
            <a:r>
              <a:rPr lang="en-US" dirty="0" err="1" smtClean="0"/>
              <a:t>tetap</a:t>
            </a:r>
            <a:r>
              <a:rPr lang="en-US" dirty="0" smtClean="0"/>
              <a:t>, </a:t>
            </a:r>
            <a:r>
              <a:rPr lang="en-US" i="1" dirty="0" smtClean="0"/>
              <a:t>intangible assets</a:t>
            </a:r>
            <a:r>
              <a:rPr lang="en-US" dirty="0" smtClean="0"/>
              <a:t>.</a:t>
            </a:r>
          </a:p>
          <a:p>
            <a:pPr eaLnBrk="1" hangingPunct="1">
              <a:defRPr/>
            </a:pPr>
            <a:r>
              <a:rPr lang="en-US" dirty="0" err="1" smtClean="0"/>
              <a:t>Pengakuan</a:t>
            </a:r>
            <a:r>
              <a:rPr lang="en-US" dirty="0" smtClean="0"/>
              <a:t> </a:t>
            </a:r>
            <a:r>
              <a:rPr lang="en-US" dirty="0" err="1" smtClean="0"/>
              <a:t>adanya</a:t>
            </a:r>
            <a:r>
              <a:rPr lang="en-US" dirty="0" smtClean="0"/>
              <a:t> </a:t>
            </a:r>
            <a:r>
              <a:rPr lang="en-US" dirty="0" err="1" smtClean="0"/>
              <a:t>kerugian</a:t>
            </a:r>
            <a:r>
              <a:rPr lang="en-US" dirty="0" smtClean="0"/>
              <a:t> </a:t>
            </a:r>
            <a:r>
              <a:rPr lang="en-US" dirty="0" err="1" smtClean="0"/>
              <a:t>piutang</a:t>
            </a:r>
            <a:r>
              <a:rPr lang="en-US" dirty="0" smtClean="0"/>
              <a:t>.</a:t>
            </a:r>
          </a:p>
          <a:p>
            <a:pPr eaLnBrk="1" hangingPunct="1">
              <a:defRPr/>
            </a:pPr>
            <a:r>
              <a:rPr lang="en-US" dirty="0" err="1" smtClean="0"/>
              <a:t>Pengakuan</a:t>
            </a:r>
            <a:r>
              <a:rPr lang="en-US" dirty="0" smtClean="0"/>
              <a:t> </a:t>
            </a:r>
            <a:r>
              <a:rPr lang="en-US" dirty="0" err="1" smtClean="0"/>
              <a:t>penghapusan</a:t>
            </a:r>
            <a:r>
              <a:rPr lang="en-US" dirty="0" smtClean="0"/>
              <a:t> </a:t>
            </a:r>
            <a:r>
              <a:rPr lang="en-US" dirty="0" err="1" smtClean="0"/>
              <a:t>atau</a:t>
            </a:r>
            <a:r>
              <a:rPr lang="en-US" dirty="0" smtClean="0"/>
              <a:t> </a:t>
            </a:r>
            <a:r>
              <a:rPr lang="en-US" dirty="0" err="1" smtClean="0"/>
              <a:t>pengurangan</a:t>
            </a:r>
            <a:r>
              <a:rPr lang="en-US" dirty="0" smtClean="0"/>
              <a:t> </a:t>
            </a:r>
            <a:r>
              <a:rPr lang="en-US" dirty="0" err="1" smtClean="0"/>
              <a:t>nilai</a:t>
            </a:r>
            <a:r>
              <a:rPr lang="en-US" dirty="0" smtClean="0"/>
              <a:t> </a:t>
            </a:r>
            <a:r>
              <a:rPr lang="en-US" dirty="0" err="1" smtClean="0"/>
              <a:t>buku</a:t>
            </a:r>
            <a:r>
              <a:rPr lang="en-US" dirty="0" smtClean="0"/>
              <a:t> </a:t>
            </a:r>
            <a:r>
              <a:rPr lang="en-US" dirty="0" err="1" smtClean="0"/>
              <a:t>dari</a:t>
            </a:r>
            <a:r>
              <a:rPr lang="en-US" dirty="0" smtClean="0"/>
              <a:t> </a:t>
            </a:r>
            <a:r>
              <a:rPr lang="en-US" dirty="0" err="1" smtClean="0"/>
              <a:t>aktiva</a:t>
            </a:r>
            <a:r>
              <a:rPr lang="en-US" dirty="0" smtClean="0"/>
              <a:t> yang </a:t>
            </a:r>
            <a:r>
              <a:rPr lang="en-US" dirty="0" err="1" smtClean="0"/>
              <a:t>dimiliki</a:t>
            </a:r>
            <a:r>
              <a:rPr lang="en-US" dirty="0" smtClean="0"/>
              <a:t>.</a:t>
            </a:r>
          </a:p>
          <a:p>
            <a:pPr eaLnBrk="1" hangingPunct="1">
              <a:defRPr/>
            </a:pPr>
            <a:r>
              <a:rPr lang="en-US" dirty="0" err="1" smtClean="0"/>
              <a:t>Penghentian</a:t>
            </a:r>
            <a:r>
              <a:rPr lang="en-US" dirty="0" smtClean="0"/>
              <a:t> </a:t>
            </a:r>
            <a:r>
              <a:rPr lang="en-US" dirty="0" err="1" smtClean="0"/>
              <a:t>aktiva</a:t>
            </a:r>
            <a:r>
              <a:rPr lang="en-US" dirty="0" smtClean="0"/>
              <a:t> </a:t>
            </a:r>
            <a:r>
              <a:rPr lang="en-US" dirty="0" err="1" smtClean="0"/>
              <a:t>tetap</a:t>
            </a:r>
            <a:endParaRPr lang="en-US" dirty="0" smtClean="0"/>
          </a:p>
        </p:txBody>
      </p:sp>
      <p:pic>
        <p:nvPicPr>
          <p:cNvPr id="28676" name="Picture 4" descr="D:\my pictures\clip art\keuangan\080916-112700-351007.jpg"/>
          <p:cNvPicPr>
            <a:picLocks noChangeAspect="1" noChangeArrowheads="1"/>
          </p:cNvPicPr>
          <p:nvPr/>
        </p:nvPicPr>
        <p:blipFill>
          <a:blip r:embed="rId2" cstate="print"/>
          <a:srcRect/>
          <a:stretch>
            <a:fillRect/>
          </a:stretch>
        </p:blipFill>
        <p:spPr bwMode="auto">
          <a:xfrm>
            <a:off x="7143768" y="4570449"/>
            <a:ext cx="1554051" cy="199055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20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fade">
                                      <p:cBhvr>
                                        <p:cTn id="12" dur="2000"/>
                                        <p:tgtEl>
                                          <p:spTgt spid="92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fade">
                                      <p:cBhvr>
                                        <p:cTn id="17" dur="2000"/>
                                        <p:tgtEl>
                                          <p:spTgt spid="92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219">
                                            <p:txEl>
                                              <p:pRg st="2" end="2"/>
                                            </p:txEl>
                                          </p:spTgt>
                                        </p:tgtEl>
                                        <p:attrNameLst>
                                          <p:attrName>style.visibility</p:attrName>
                                        </p:attrNameLst>
                                      </p:cBhvr>
                                      <p:to>
                                        <p:strVal val="visible"/>
                                      </p:to>
                                    </p:set>
                                    <p:animEffect transition="in" filter="fade">
                                      <p:cBhvr>
                                        <p:cTn id="22" dur="2000"/>
                                        <p:tgtEl>
                                          <p:spTgt spid="92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219">
                                            <p:txEl>
                                              <p:pRg st="3" end="3"/>
                                            </p:txEl>
                                          </p:spTgt>
                                        </p:tgtEl>
                                        <p:attrNameLst>
                                          <p:attrName>style.visibility</p:attrName>
                                        </p:attrNameLst>
                                      </p:cBhvr>
                                      <p:to>
                                        <p:strVal val="visible"/>
                                      </p:to>
                                    </p:set>
                                    <p:animEffect transition="in" filter="fade">
                                      <p:cBhvr>
                                        <p:cTn id="27" dur="20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nimBg="1"/>
      <p:bldP spid="921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2133600" y="1828800"/>
            <a:ext cx="6781800" cy="3657600"/>
          </a:xfrm>
        </p:spPr>
        <p:txBody>
          <a:bodyPr>
            <a:normAutofit lnSpcReduction="10000"/>
          </a:bodyPr>
          <a:lstStyle/>
          <a:p>
            <a:pPr eaLnBrk="1" hangingPunct="1">
              <a:defRPr/>
            </a:pPr>
            <a:r>
              <a:rPr lang="en-US" dirty="0" err="1" smtClean="0"/>
              <a:t>Pembayaran</a:t>
            </a:r>
            <a:r>
              <a:rPr lang="en-US" dirty="0" smtClean="0"/>
              <a:t> stock </a:t>
            </a:r>
            <a:r>
              <a:rPr lang="en-US" dirty="0" err="1" smtClean="0"/>
              <a:t>dividen</a:t>
            </a:r>
            <a:r>
              <a:rPr lang="en-US" dirty="0" smtClean="0"/>
              <a:t> (</a:t>
            </a:r>
            <a:r>
              <a:rPr lang="en-US" dirty="0" err="1" smtClean="0"/>
              <a:t>pembayaran</a:t>
            </a:r>
            <a:r>
              <a:rPr lang="en-US" dirty="0" smtClean="0"/>
              <a:t> </a:t>
            </a:r>
            <a:r>
              <a:rPr lang="en-US" dirty="0" err="1" smtClean="0"/>
              <a:t>dividen</a:t>
            </a:r>
            <a:r>
              <a:rPr lang="en-US" dirty="0" smtClean="0"/>
              <a:t> </a:t>
            </a:r>
            <a:r>
              <a:rPr lang="en-US" dirty="0" err="1" smtClean="0"/>
              <a:t>dalam</a:t>
            </a:r>
            <a:r>
              <a:rPr lang="en-US" dirty="0" smtClean="0"/>
              <a:t> </a:t>
            </a:r>
            <a:r>
              <a:rPr lang="en-US" dirty="0" err="1" smtClean="0"/>
              <a:t>bentuk</a:t>
            </a:r>
            <a:r>
              <a:rPr lang="en-US" dirty="0" smtClean="0"/>
              <a:t> </a:t>
            </a:r>
            <a:r>
              <a:rPr lang="en-US" dirty="0" err="1" smtClean="0"/>
              <a:t>saham</a:t>
            </a:r>
            <a:r>
              <a:rPr lang="en-US" dirty="0" smtClean="0"/>
              <a:t>).</a:t>
            </a:r>
          </a:p>
          <a:p>
            <a:pPr eaLnBrk="1" hangingPunct="1">
              <a:defRPr/>
            </a:pPr>
            <a:r>
              <a:rPr lang="en-US" dirty="0" err="1" smtClean="0"/>
              <a:t>Adanya</a:t>
            </a:r>
            <a:r>
              <a:rPr lang="en-US" dirty="0" smtClean="0"/>
              <a:t> </a:t>
            </a:r>
            <a:r>
              <a:rPr lang="en-US" dirty="0" err="1" smtClean="0"/>
              <a:t>penyisihan</a:t>
            </a:r>
            <a:r>
              <a:rPr lang="en-US" dirty="0" smtClean="0"/>
              <a:t> </a:t>
            </a:r>
            <a:r>
              <a:rPr lang="en-US" dirty="0" err="1" smtClean="0"/>
              <a:t>atau</a:t>
            </a:r>
            <a:r>
              <a:rPr lang="en-US" dirty="0" smtClean="0"/>
              <a:t> </a:t>
            </a:r>
            <a:r>
              <a:rPr lang="en-US" dirty="0" err="1" smtClean="0"/>
              <a:t>pembatasan</a:t>
            </a:r>
            <a:r>
              <a:rPr lang="en-US" dirty="0" smtClean="0"/>
              <a:t> </a:t>
            </a:r>
            <a:r>
              <a:rPr lang="en-US" dirty="0" err="1" smtClean="0"/>
              <a:t>penggunaan</a:t>
            </a:r>
            <a:r>
              <a:rPr lang="en-US" dirty="0" smtClean="0"/>
              <a:t> </a:t>
            </a:r>
            <a:r>
              <a:rPr lang="en-US" dirty="0" err="1" smtClean="0"/>
              <a:t>laba</a:t>
            </a:r>
            <a:r>
              <a:rPr lang="en-US" dirty="0" smtClean="0"/>
              <a:t>.</a:t>
            </a:r>
          </a:p>
          <a:p>
            <a:pPr eaLnBrk="1" hangingPunct="1">
              <a:defRPr/>
            </a:pPr>
            <a:r>
              <a:rPr lang="en-US" dirty="0" err="1" smtClean="0"/>
              <a:t>Adanya</a:t>
            </a:r>
            <a:r>
              <a:rPr lang="en-US" dirty="0" smtClean="0"/>
              <a:t> </a:t>
            </a:r>
            <a:r>
              <a:rPr lang="en-US" dirty="0" err="1" smtClean="0"/>
              <a:t>penilaian</a:t>
            </a:r>
            <a:r>
              <a:rPr lang="en-US" dirty="0" smtClean="0"/>
              <a:t> </a:t>
            </a:r>
            <a:r>
              <a:rPr lang="en-US" dirty="0" err="1" smtClean="0"/>
              <a:t>kembali</a:t>
            </a:r>
            <a:r>
              <a:rPr lang="en-US" dirty="0" smtClean="0"/>
              <a:t> </a:t>
            </a:r>
            <a:r>
              <a:rPr lang="en-US" dirty="0" err="1" smtClean="0"/>
              <a:t>aktiva</a:t>
            </a:r>
            <a:r>
              <a:rPr lang="en-US" dirty="0" smtClean="0"/>
              <a:t> yang </a:t>
            </a:r>
            <a:r>
              <a:rPr lang="en-US" dirty="0" err="1" smtClean="0"/>
              <a:t>dimiliki</a:t>
            </a:r>
            <a:r>
              <a:rPr lang="en-US" dirty="0" smtClean="0"/>
              <a:t> </a:t>
            </a:r>
            <a:r>
              <a:rPr lang="en-US" dirty="0" err="1" smtClean="0"/>
              <a:t>oleh</a:t>
            </a:r>
            <a:r>
              <a:rPr lang="en-US" dirty="0" smtClean="0"/>
              <a:t> </a:t>
            </a:r>
            <a:r>
              <a:rPr lang="en-US" dirty="0" err="1" smtClean="0"/>
              <a:t>perusahaan</a:t>
            </a:r>
            <a:r>
              <a:rPr lang="en-US" dirty="0" smtClean="0"/>
              <a:t>.</a:t>
            </a:r>
          </a:p>
        </p:txBody>
      </p:sp>
      <p:sp>
        <p:nvSpPr>
          <p:cNvPr id="4" name="Rectangle 2"/>
          <p:cNvSpPr txBox="1">
            <a:spLocks noChangeArrowheads="1"/>
          </p:cNvSpPr>
          <p:nvPr/>
        </p:nvSpPr>
        <p:spPr bwMode="auto">
          <a:xfrm>
            <a:off x="457200" y="427038"/>
            <a:ext cx="8229600" cy="715962"/>
          </a:xfrm>
          <a:prstGeom prst="rect">
            <a:avLst/>
          </a:prstGeom>
          <a:solidFill>
            <a:srgbClr val="92D050"/>
          </a:solidFill>
          <a:ln w="9525">
            <a:noFill/>
            <a:miter lim="800000"/>
            <a:headEnd/>
            <a:tailEnd/>
          </a:ln>
          <a:effectLst/>
        </p:spPr>
        <p:txBody>
          <a:bodyPr anchor="ctr" anchorCtr="1"/>
          <a:lstStyle/>
          <a:p>
            <a:pPr algn="ctr" eaLnBrk="1" hangingPunct="1">
              <a:defRPr/>
            </a:pPr>
            <a:r>
              <a:rPr lang="en-US" sz="3200" b="1" kern="0">
                <a:solidFill>
                  <a:srgbClr val="FF0000"/>
                </a:solidFill>
                <a:effectLst>
                  <a:outerShdw blurRad="38100" dist="38100" dir="2700000" algn="tl">
                    <a:srgbClr val="000000"/>
                  </a:outerShdw>
                </a:effectLst>
                <a:latin typeface="+mj-lt"/>
                <a:ea typeface="+mj-ea"/>
                <a:cs typeface="+mj-cs"/>
              </a:rPr>
              <a:t>Transaksi yang Tidak Mempengaruhi Kas</a:t>
            </a:r>
            <a:endParaRPr lang="en-US" sz="3200" b="1" kern="0" dirty="0">
              <a:solidFill>
                <a:srgbClr val="FF0000"/>
              </a:solidFill>
              <a:effectLst>
                <a:outerShdw blurRad="38100" dist="38100" dir="2700000" algn="tl">
                  <a:srgbClr val="000000"/>
                </a:outerShdw>
              </a:effectLst>
              <a:latin typeface="+mj-lt"/>
              <a:ea typeface="+mj-ea"/>
              <a:cs typeface="+mj-cs"/>
            </a:endParaRPr>
          </a:p>
        </p:txBody>
      </p:sp>
      <p:pic>
        <p:nvPicPr>
          <p:cNvPr id="29700" name="Picture 4" descr="D:\my pictures\clip art\keuangan\080916-112537-179007.jpg"/>
          <p:cNvPicPr>
            <a:picLocks noChangeAspect="1" noChangeArrowheads="1"/>
          </p:cNvPicPr>
          <p:nvPr/>
        </p:nvPicPr>
        <p:blipFill>
          <a:blip r:embed="rId2" cstate="print"/>
          <a:srcRect/>
          <a:stretch>
            <a:fillRect/>
          </a:stretch>
        </p:blipFill>
        <p:spPr bwMode="auto">
          <a:xfrm>
            <a:off x="304800" y="4572000"/>
            <a:ext cx="1560513" cy="2057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20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fade">
                                      <p:cBhvr>
                                        <p:cTn id="12" dur="20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fade">
                                      <p:cBhvr>
                                        <p:cTn id="17" dur="2000"/>
                                        <p:tgtEl>
                                          <p:spTgt spid="1024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516</TotalTime>
  <Words>3519</Words>
  <Application>Microsoft Office PowerPoint</Application>
  <PresentationFormat>On-screen Show (4:3)</PresentationFormat>
  <Paragraphs>917</Paragraphs>
  <Slides>64</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64</vt:i4>
      </vt:variant>
    </vt:vector>
  </HeadingPairs>
  <TitlesOfParts>
    <vt:vector size="67" baseType="lpstr">
      <vt:lpstr>Office Theme</vt:lpstr>
      <vt:lpstr>Chart</vt:lpstr>
      <vt:lpstr>Microsoft ClipArt Gallery</vt:lpstr>
      <vt:lpstr>AKUNTANSI UNTUK  KAS</vt:lpstr>
      <vt:lpstr>Tujuan</vt:lpstr>
      <vt:lpstr>Tujuan (Lanjutan)</vt:lpstr>
      <vt:lpstr>Slide 4</vt:lpstr>
      <vt:lpstr>Sumber Kas</vt:lpstr>
      <vt:lpstr>Penggunaan Kas</vt:lpstr>
      <vt:lpstr>Slide 7</vt:lpstr>
      <vt:lpstr>Transaksi yang Tidak Mempengaruhi Kas</vt:lpstr>
      <vt:lpstr>Slide 9</vt:lpstr>
      <vt:lpstr>KARAKTERISTIK SEBAGAI ALAT BAYAR :</vt:lpstr>
      <vt:lpstr>Sistem Pengendalian Internal terhadap Kas</vt:lpstr>
      <vt:lpstr>Slide 12</vt:lpstr>
      <vt:lpstr>Slide 13</vt:lpstr>
      <vt:lpstr>Fitur-fitur Dasar dari Sistem Voucher</vt:lpstr>
      <vt:lpstr>Slide 15</vt:lpstr>
      <vt:lpstr>Prinsip yang berkaitan dengan pengawasan akuntansi:</vt:lpstr>
      <vt:lpstr>Akuntansi terhadap kas </vt:lpstr>
      <vt:lpstr>KAS KECIL  (PETTY CASH)</vt:lpstr>
      <vt:lpstr>Slide 19</vt:lpstr>
      <vt:lpstr>METODE  PENCATATAN  KAS  KECIL</vt:lpstr>
      <vt:lpstr>METODE  PENCATATAN  KAS  KECIL</vt:lpstr>
      <vt:lpstr>Slide 22</vt:lpstr>
      <vt:lpstr>Contoh Kasus</vt:lpstr>
      <vt:lpstr>Slide 24</vt:lpstr>
      <vt:lpstr>Slide 25</vt:lpstr>
      <vt:lpstr>Jurnal yang dibuat (lanjutan)  Dimisalkan pada 31 Desember tidak dilakukan pengisian kembali, dan hasil kas opname menunjukkan informasi yang sama dengan contoh di atas, maka </vt:lpstr>
      <vt:lpstr>Sistem dana berfluktuasi</vt:lpstr>
      <vt:lpstr>Contoh kasus:</vt:lpstr>
      <vt:lpstr>Jurnal yang dibuat:</vt:lpstr>
      <vt:lpstr>Kas kecil</vt:lpstr>
      <vt:lpstr>Pada sistem dana berfluktuasi ini, pada akhir periode tetap harus dilakukan kas opname.</vt:lpstr>
      <vt:lpstr>Jurnal penyesuaian:</vt:lpstr>
      <vt:lpstr>REKONSILASI BANK  (BANK RECONCILIATION)</vt:lpstr>
      <vt:lpstr>Rekonsiliasi Bank</vt:lpstr>
      <vt:lpstr>Penyebab Perbedaan Saldo Kas di Bank dan di Perusahaan</vt:lpstr>
      <vt:lpstr>Slide 36</vt:lpstr>
      <vt:lpstr>Slide 37</vt:lpstr>
      <vt:lpstr>Slide 38</vt:lpstr>
      <vt:lpstr>Slide 39</vt:lpstr>
      <vt:lpstr>Slide 40</vt:lpstr>
      <vt:lpstr>Slide 41</vt:lpstr>
      <vt:lpstr>Slide 42</vt:lpstr>
      <vt:lpstr>Contoh kasus:</vt:lpstr>
      <vt:lpstr>Rekonsiliasi Dua Kolom</vt:lpstr>
      <vt:lpstr>Slide 45</vt:lpstr>
      <vt:lpstr>Rekonsiliasi Empat Kolom</vt:lpstr>
      <vt:lpstr>Rekonsiliasi Delapan Kolom</vt:lpstr>
      <vt:lpstr>Slide 48</vt:lpstr>
      <vt:lpstr>Slide 49</vt:lpstr>
      <vt:lpstr>Slide 50</vt:lpstr>
      <vt:lpstr>Slide 51</vt:lpstr>
      <vt:lpstr>Slide 52</vt:lpstr>
      <vt:lpstr>Slide 53</vt:lpstr>
      <vt:lpstr>Slide 54</vt:lpstr>
      <vt:lpstr>Slide 55</vt:lpstr>
      <vt:lpstr>Slide 56</vt:lpstr>
      <vt:lpstr>Power Networking Rekonsiliasi Bank 31 Juli 2006</vt:lpstr>
      <vt:lpstr>Slide 58</vt:lpstr>
      <vt:lpstr>Power Networking Rekonsiliasi Bank 31 Juli 2006</vt:lpstr>
      <vt:lpstr>Slide 60</vt:lpstr>
      <vt:lpstr>Power Networking Rekonsiliasi Bank 31 Juli 2006</vt:lpstr>
      <vt:lpstr>Slide 62</vt:lpstr>
      <vt:lpstr>Slide 63</vt:lpstr>
      <vt:lpstr>Slide 64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toshiba</dc:creator>
  <cp:lastModifiedBy>Toshiba</cp:lastModifiedBy>
  <cp:revision>33</cp:revision>
  <dcterms:created xsi:type="dcterms:W3CDTF">2012-11-05T22:30:05Z</dcterms:created>
  <dcterms:modified xsi:type="dcterms:W3CDTF">2017-10-02T04:11:39Z</dcterms:modified>
</cp:coreProperties>
</file>